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72" r:id="rId5"/>
    <p:sldId id="271" r:id="rId6"/>
    <p:sldId id="276" r:id="rId7"/>
    <p:sldId id="260" r:id="rId8"/>
    <p:sldId id="269" r:id="rId9"/>
    <p:sldId id="277" r:id="rId10"/>
    <p:sldId id="278" r:id="rId11"/>
    <p:sldId id="279" r:id="rId12"/>
    <p:sldId id="280" r:id="rId13"/>
    <p:sldId id="281" r:id="rId14"/>
    <p:sldId id="282" r:id="rId15"/>
    <p:sldId id="283" r:id="rId16"/>
    <p:sldId id="284" r:id="rId17"/>
    <p:sldId id="285" r:id="rId18"/>
    <p:sldId id="286"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70AD47"/>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08DF6-7730-4637-97B7-C9B97BDDBB7E}" v="13" dt="2021-04-09T04:49:08.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57661" autoAdjust="0"/>
  </p:normalViewPr>
  <p:slideViewPr>
    <p:cSldViewPr snapToGrid="0">
      <p:cViewPr varScale="1">
        <p:scale>
          <a:sx n="65" d="100"/>
          <a:sy n="65" d="100"/>
        </p:scale>
        <p:origin x="23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60E36-1DC6-47D0-9848-9B29AD723DE6}" type="datetimeFigureOut">
              <a:rPr lang="en-AU" smtClean="0"/>
              <a:t>2/08/2021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9ADF03-D15A-4ACD-B07E-815EEB35E348}" type="slidenum">
              <a:rPr lang="en-AU" smtClean="0"/>
              <a:t>‹#›</a:t>
            </a:fld>
            <a:endParaRPr lang="en-AU"/>
          </a:p>
        </p:txBody>
      </p:sp>
    </p:spTree>
    <p:extLst>
      <p:ext uri="{BB962C8B-B14F-4D97-AF65-F5344CB8AC3E}">
        <p14:creationId xmlns:p14="http://schemas.microsoft.com/office/powerpoint/2010/main" val="154208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E9ADF03-D15A-4ACD-B07E-815EEB35E348}" type="slidenum">
              <a:rPr lang="en-AU" smtClean="0"/>
              <a:t>2</a:t>
            </a:fld>
            <a:endParaRPr lang="en-AU"/>
          </a:p>
        </p:txBody>
      </p:sp>
    </p:spTree>
    <p:extLst>
      <p:ext uri="{BB962C8B-B14F-4D97-AF65-F5344CB8AC3E}">
        <p14:creationId xmlns:p14="http://schemas.microsoft.com/office/powerpoint/2010/main" val="277161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15000"/>
              </a:lnSpc>
              <a:spcAft>
                <a:spcPts val="0"/>
              </a:spcAft>
              <a:tabLst>
                <a:tab pos="431800" algn="l"/>
              </a:tabLst>
            </a:pPr>
            <a:r>
              <a:rPr lang="en-AU" sz="1200" b="1" dirty="0">
                <a:solidFill>
                  <a:srgbClr val="8093B2"/>
                </a:solidFill>
                <a:effectLst/>
                <a:latin typeface="Arial" panose="020B0604020202020204" pitchFamily="34" charset="0"/>
                <a:ea typeface="Arial" panose="020B0604020202020204" pitchFamily="34" charset="0"/>
                <a:cs typeface="Arial" panose="020B0604020202020204" pitchFamily="34" charset="0"/>
              </a:rPr>
              <a:t>Score / Meaning</a:t>
            </a:r>
            <a:endParaRPr lang="en-AU" sz="16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spcAft>
                <a:spcPts val="0"/>
              </a:spcAft>
              <a:tabLst>
                <a:tab pos="431800" algn="l"/>
              </a:tabLst>
            </a:pPr>
            <a:r>
              <a:rPr lang="en-AU" sz="1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Above 80 is excellent</a:t>
            </a:r>
            <a:endParaRPr lang="en-AU" sz="16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spcAft>
                <a:spcPts val="0"/>
              </a:spcAft>
              <a:tabLst>
                <a:tab pos="431800" algn="l"/>
              </a:tabLst>
            </a:pPr>
            <a:r>
              <a:rPr lang="en-AU" sz="1200" dirty="0">
                <a:effectLst/>
                <a:latin typeface="Arial" panose="020B0604020202020204" pitchFamily="34" charset="0"/>
                <a:ea typeface="Arial" panose="020B0604020202020204" pitchFamily="34" charset="0"/>
                <a:cs typeface="Arial" panose="020B0604020202020204" pitchFamily="34" charset="0"/>
              </a:rPr>
              <a:t>This is a strength and groups should consider how to leverage their strengths in other areas</a:t>
            </a:r>
            <a:endParaRPr lang="en-AU" sz="16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spcAft>
                <a:spcPts val="0"/>
              </a:spcAft>
              <a:tabLst>
                <a:tab pos="431800" algn="l"/>
              </a:tabLst>
            </a:pPr>
            <a:r>
              <a:rPr lang="en-AU" sz="1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50-79 is average</a:t>
            </a:r>
            <a:endParaRPr lang="en-AU" sz="16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spcAft>
                <a:spcPts val="0"/>
              </a:spcAft>
              <a:tabLst>
                <a:tab pos="431800" algn="l"/>
              </a:tabLst>
            </a:pPr>
            <a:r>
              <a:rPr lang="en-AU" sz="1200" b="1" dirty="0">
                <a:effectLst/>
                <a:latin typeface="Arial" panose="020B0604020202020204" pitchFamily="34" charset="0"/>
                <a:ea typeface="Arial" panose="020B0604020202020204" pitchFamily="34" charset="0"/>
                <a:cs typeface="Arial" panose="020B0604020202020204" pitchFamily="34" charset="0"/>
              </a:rPr>
              <a:t>High average: 70-79: </a:t>
            </a:r>
            <a:r>
              <a:rPr lang="en-AU" sz="1200" dirty="0">
                <a:effectLst/>
                <a:latin typeface="Arial" panose="020B0604020202020204" pitchFamily="34" charset="0"/>
                <a:ea typeface="Arial" panose="020B0604020202020204" pitchFamily="34" charset="0"/>
                <a:cs typeface="Arial" panose="020B0604020202020204" pitchFamily="34" charset="0"/>
              </a:rPr>
              <a:t>This is nearly a strength and may only require fine tuning to turn this into excellent. Groups should ask themselves ‘what is required to go from good to excellent?’</a:t>
            </a:r>
            <a:endParaRPr lang="en-AU" sz="16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spcAft>
                <a:spcPts val="0"/>
              </a:spcAft>
              <a:tabLst>
                <a:tab pos="431800" algn="l"/>
              </a:tabLst>
            </a:pPr>
            <a:r>
              <a:rPr lang="en-AU" sz="1200" b="1" dirty="0">
                <a:effectLst/>
                <a:latin typeface="Arial" panose="020B0604020202020204" pitchFamily="34" charset="0"/>
                <a:ea typeface="Arial" panose="020B0604020202020204" pitchFamily="34" charset="0"/>
                <a:cs typeface="Arial" panose="020B0604020202020204" pitchFamily="34" charset="0"/>
              </a:rPr>
              <a:t>Medium average: 60-69: </a:t>
            </a:r>
            <a:r>
              <a:rPr lang="en-AU" sz="1200" dirty="0">
                <a:effectLst/>
                <a:latin typeface="Arial" panose="020B0604020202020204" pitchFamily="34" charset="0"/>
                <a:ea typeface="Arial" panose="020B0604020202020204" pitchFamily="34" charset="0"/>
                <a:cs typeface="Arial" panose="020B0604020202020204" pitchFamily="34" charset="0"/>
              </a:rPr>
              <a:t>This is a neutral result. Groups should explore what underpins this result in facilitated discussion s or staff debriefs to better understand what is needed to improve in this area.</a:t>
            </a:r>
            <a:endParaRPr lang="en-AU" sz="16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spcAft>
                <a:spcPts val="0"/>
              </a:spcAft>
              <a:tabLst>
                <a:tab pos="431800" algn="l"/>
              </a:tabLst>
            </a:pPr>
            <a:r>
              <a:rPr lang="en-AU" sz="1200" b="1" dirty="0">
                <a:effectLst/>
                <a:latin typeface="Arial" panose="020B0604020202020204" pitchFamily="34" charset="0"/>
                <a:ea typeface="Arial" panose="020B0604020202020204" pitchFamily="34" charset="0"/>
                <a:cs typeface="Arial" panose="020B0604020202020204" pitchFamily="34" charset="0"/>
              </a:rPr>
              <a:t>Low average: 50-59: </a:t>
            </a:r>
            <a:r>
              <a:rPr lang="en-AU" sz="1200" dirty="0">
                <a:effectLst/>
                <a:latin typeface="Arial" panose="020B0604020202020204" pitchFamily="34" charset="0"/>
                <a:ea typeface="Arial" panose="020B0604020202020204" pitchFamily="34" charset="0"/>
                <a:cs typeface="Arial" panose="020B0604020202020204" pitchFamily="34" charset="0"/>
              </a:rPr>
              <a:t>This is bordering on poor and can be considered an area for improvement.</a:t>
            </a:r>
            <a:endParaRPr lang="en-AU" sz="16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spcAft>
                <a:spcPts val="0"/>
              </a:spcAft>
              <a:tabLst>
                <a:tab pos="431800" algn="l"/>
              </a:tabLst>
            </a:pPr>
            <a:r>
              <a:rPr lang="en-GB" sz="1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Below 50 is poor</a:t>
            </a:r>
            <a:endParaRPr lang="en-AU" sz="160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spcAft>
                <a:spcPts val="0"/>
              </a:spcAft>
              <a:tabLst>
                <a:tab pos="431800" algn="l"/>
              </a:tabLst>
            </a:pPr>
            <a:r>
              <a:rPr lang="en-GB" sz="1200" dirty="0">
                <a:effectLst/>
                <a:latin typeface="Arial" panose="020B0604020202020204" pitchFamily="34" charset="0"/>
                <a:ea typeface="Arial" panose="020B0604020202020204" pitchFamily="34" charset="0"/>
                <a:cs typeface="Arial" panose="020B0604020202020204" pitchFamily="34" charset="0"/>
              </a:rPr>
              <a:t>This indicates a priority area and requires discussion amongst the team and action planning for improvement.</a:t>
            </a:r>
            <a:endParaRPr lang="en-AU" sz="1600" dirty="0">
              <a:effectLst/>
              <a:latin typeface="Arial" panose="020B0604020202020204" pitchFamily="34" charset="0"/>
              <a:ea typeface="Arial" panose="020B0604020202020204" pitchFamily="34" charset="0"/>
              <a:cs typeface="Arial" panose="020B0604020202020204" pitchFamily="34" charset="0"/>
            </a:endParaRPr>
          </a:p>
          <a:p>
            <a:endParaRPr lang="en-AU" dirty="0"/>
          </a:p>
        </p:txBody>
      </p:sp>
      <p:sp>
        <p:nvSpPr>
          <p:cNvPr id="4" name="Slide Number Placeholder 3"/>
          <p:cNvSpPr>
            <a:spLocks noGrp="1"/>
          </p:cNvSpPr>
          <p:nvPr>
            <p:ph type="sldNum" sz="quarter" idx="10"/>
          </p:nvPr>
        </p:nvSpPr>
        <p:spPr/>
        <p:txBody>
          <a:bodyPr/>
          <a:lstStyle/>
          <a:p>
            <a:fld id="{2E9ADF03-D15A-4ACD-B07E-815EEB35E348}" type="slidenum">
              <a:rPr lang="en-AU" smtClean="0"/>
              <a:t>4</a:t>
            </a:fld>
            <a:endParaRPr lang="en-AU"/>
          </a:p>
        </p:txBody>
      </p:sp>
    </p:spTree>
    <p:extLst>
      <p:ext uri="{BB962C8B-B14F-4D97-AF65-F5344CB8AC3E}">
        <p14:creationId xmlns:p14="http://schemas.microsoft.com/office/powerpoint/2010/main" val="836855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Highest scores &gt; 70 - </a:t>
            </a:r>
            <a:r>
              <a:rPr lang="en-AU" sz="1200" b="1" kern="1200" dirty="0">
                <a:solidFill>
                  <a:schemeClr val="tx1"/>
                </a:solidFill>
                <a:effectLst/>
                <a:latin typeface="+mn-lt"/>
                <a:ea typeface="+mn-ea"/>
                <a:cs typeface="+mn-cs"/>
              </a:rPr>
              <a:t>High average: 70-79: </a:t>
            </a:r>
            <a:r>
              <a:rPr lang="en-AU" sz="1200" kern="1200" dirty="0">
                <a:solidFill>
                  <a:schemeClr val="tx1"/>
                </a:solidFill>
                <a:effectLst/>
                <a:latin typeface="+mn-lt"/>
                <a:ea typeface="+mn-ea"/>
                <a:cs typeface="+mn-cs"/>
              </a:rPr>
              <a:t>This is nearly a strength and may only require fine tuning to turn this into excellent. Groups should ask themselves ‘what is required to go from good to excellent?</a:t>
            </a:r>
            <a:endParaRPr lang="en-US" dirty="0"/>
          </a:p>
          <a:p>
            <a:r>
              <a:rPr lang="en-US" dirty="0"/>
              <a:t>Lowest scores all &lt;50 - </a:t>
            </a:r>
            <a:r>
              <a:rPr lang="en-AU" sz="1200" b="1" kern="1200" dirty="0">
                <a:solidFill>
                  <a:schemeClr val="tx1"/>
                </a:solidFill>
                <a:effectLst/>
                <a:latin typeface="+mn-lt"/>
                <a:ea typeface="+mn-ea"/>
                <a:cs typeface="+mn-cs"/>
              </a:rPr>
              <a:t>Poor: </a:t>
            </a:r>
            <a:r>
              <a:rPr lang="en-GB" sz="1200" kern="1200" dirty="0">
                <a:solidFill>
                  <a:schemeClr val="tx1"/>
                </a:solidFill>
                <a:effectLst/>
                <a:latin typeface="+mn-lt"/>
                <a:ea typeface="+mn-ea"/>
                <a:cs typeface="+mn-cs"/>
              </a:rPr>
              <a:t>This indicates a priority area and requires discussion amongst the team and action planning for improvement</a:t>
            </a:r>
            <a:endParaRPr lang="en-AU" dirty="0"/>
          </a:p>
        </p:txBody>
      </p:sp>
      <p:sp>
        <p:nvSpPr>
          <p:cNvPr id="4" name="Slide Number Placeholder 3"/>
          <p:cNvSpPr>
            <a:spLocks noGrp="1"/>
          </p:cNvSpPr>
          <p:nvPr>
            <p:ph type="sldNum" sz="quarter" idx="5"/>
          </p:nvPr>
        </p:nvSpPr>
        <p:spPr/>
        <p:txBody>
          <a:bodyPr/>
          <a:lstStyle/>
          <a:p>
            <a:fld id="{2E9ADF03-D15A-4ACD-B07E-815EEB35E348}" type="slidenum">
              <a:rPr lang="en-AU" smtClean="0"/>
              <a:t>5</a:t>
            </a:fld>
            <a:endParaRPr lang="en-AU"/>
          </a:p>
        </p:txBody>
      </p:sp>
    </p:spTree>
    <p:extLst>
      <p:ext uri="{BB962C8B-B14F-4D97-AF65-F5344CB8AC3E}">
        <p14:creationId xmlns:p14="http://schemas.microsoft.com/office/powerpoint/2010/main" val="64225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6670E740-B9A6-4DE6-A9FB-E93A2C3D7F82}" type="datetimeFigureOut">
              <a:rPr lang="en-AU" smtClean="0"/>
              <a:t>2/08/2021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98678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670E740-B9A6-4DE6-A9FB-E93A2C3D7F82}" type="datetimeFigureOut">
              <a:rPr lang="en-AU" smtClean="0"/>
              <a:t>2/08/2021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159499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670E740-B9A6-4DE6-A9FB-E93A2C3D7F82}" type="datetimeFigureOut">
              <a:rPr lang="en-AU" smtClean="0"/>
              <a:t>2/08/2021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88314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670E740-B9A6-4DE6-A9FB-E93A2C3D7F82}" type="datetimeFigureOut">
              <a:rPr lang="en-AU" smtClean="0"/>
              <a:t>2/08/2021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3066337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70E740-B9A6-4DE6-A9FB-E93A2C3D7F82}" type="datetimeFigureOut">
              <a:rPr lang="en-AU" smtClean="0"/>
              <a:t>2/08/2021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197879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6670E740-B9A6-4DE6-A9FB-E93A2C3D7F82}" type="datetimeFigureOut">
              <a:rPr lang="en-AU" smtClean="0"/>
              <a:t>2/08/2021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86329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6670E740-B9A6-4DE6-A9FB-E93A2C3D7F82}" type="datetimeFigureOut">
              <a:rPr lang="en-AU" smtClean="0"/>
              <a:t>2/08/2021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19470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6670E740-B9A6-4DE6-A9FB-E93A2C3D7F82}" type="datetimeFigureOut">
              <a:rPr lang="en-AU" smtClean="0"/>
              <a:t>2/08/2021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381006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0E740-B9A6-4DE6-A9FB-E93A2C3D7F82}" type="datetimeFigureOut">
              <a:rPr lang="en-AU" smtClean="0"/>
              <a:t>2/08/2021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765373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70E740-B9A6-4DE6-A9FB-E93A2C3D7F82}" type="datetimeFigureOut">
              <a:rPr lang="en-AU" smtClean="0"/>
              <a:t>2/08/2021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2967643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70E740-B9A6-4DE6-A9FB-E93A2C3D7F82}" type="datetimeFigureOut">
              <a:rPr lang="en-AU" smtClean="0"/>
              <a:t>2/08/2021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80CC1E8-32AD-44E4-A259-2F41FBE0BA1F}" type="slidenum">
              <a:rPr lang="en-AU" smtClean="0"/>
              <a:t>‹#›</a:t>
            </a:fld>
            <a:endParaRPr lang="en-AU"/>
          </a:p>
        </p:txBody>
      </p:sp>
    </p:spTree>
    <p:extLst>
      <p:ext uri="{BB962C8B-B14F-4D97-AF65-F5344CB8AC3E}">
        <p14:creationId xmlns:p14="http://schemas.microsoft.com/office/powerpoint/2010/main" val="168682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0E740-B9A6-4DE6-A9FB-E93A2C3D7F82}" type="datetimeFigureOut">
              <a:rPr lang="en-AU" smtClean="0"/>
              <a:t>2/08/2021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CC1E8-32AD-44E4-A259-2F41FBE0BA1F}" type="slidenum">
              <a:rPr lang="en-AU" smtClean="0"/>
              <a:t>‹#›</a:t>
            </a:fld>
            <a:endParaRPr lang="en-AU"/>
          </a:p>
        </p:txBody>
      </p:sp>
    </p:spTree>
    <p:extLst>
      <p:ext uri="{BB962C8B-B14F-4D97-AF65-F5344CB8AC3E}">
        <p14:creationId xmlns:p14="http://schemas.microsoft.com/office/powerpoint/2010/main" val="328376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46093" y="629265"/>
            <a:ext cx="3808331" cy="4352309"/>
          </a:xfrm>
        </p:spPr>
        <p:txBody>
          <a:bodyPr vert="horz" lIns="91440" tIns="45720" rIns="91440" bIns="45720" rtlCol="0" anchor="ctr">
            <a:normAutofit/>
          </a:bodyPr>
          <a:lstStyle/>
          <a:p>
            <a:pPr algn="l"/>
            <a:r>
              <a:rPr lang="en-US" sz="4000" kern="1200" dirty="0">
                <a:solidFill>
                  <a:schemeClr val="tx1"/>
                </a:solidFill>
                <a:latin typeface="+mj-lt"/>
                <a:ea typeface="+mj-ea"/>
                <a:cs typeface="+mj-cs"/>
              </a:rPr>
              <a:t>Safety Assessment Questionnaire (SAQ) </a:t>
            </a:r>
            <a:r>
              <a:rPr lang="en-US" sz="4000" dirty="0"/>
              <a:t>results:  </a:t>
            </a:r>
            <a:r>
              <a:rPr lang="en-US" sz="4000" dirty="0">
                <a:solidFill>
                  <a:srgbClr val="FF0000"/>
                </a:solidFill>
              </a:rPr>
              <a:t>(your unit/area)</a:t>
            </a:r>
            <a:endParaRPr lang="en-US" sz="4000" kern="1200" dirty="0">
              <a:solidFill>
                <a:srgbClr val="FF0000"/>
              </a:solidFill>
            </a:endParaRPr>
          </a:p>
        </p:txBody>
      </p:sp>
      <p:sp>
        <p:nvSpPr>
          <p:cNvPr id="5" name="Subtitle 4"/>
          <p:cNvSpPr>
            <a:spLocks noGrp="1"/>
          </p:cNvSpPr>
          <p:nvPr>
            <p:ph type="subTitle" idx="1"/>
          </p:nvPr>
        </p:nvSpPr>
        <p:spPr>
          <a:xfrm>
            <a:off x="484214" y="4606414"/>
            <a:ext cx="3505494" cy="1780228"/>
          </a:xfrm>
        </p:spPr>
        <p:txBody>
          <a:bodyPr vert="horz" lIns="91440" tIns="45720" rIns="91440" bIns="45720" rtlCol="0">
            <a:normAutofit/>
          </a:bodyPr>
          <a:lstStyle/>
          <a:p>
            <a:pPr algn="l"/>
            <a:endParaRPr lang="en-US" sz="2000" dirty="0"/>
          </a:p>
          <a:p>
            <a:pPr indent="-228600" algn="l">
              <a:buFont typeface="Arial" panose="020B0604020202020204" pitchFamily="34" charset="0"/>
              <a:buChar char="•"/>
            </a:pPr>
            <a:endParaRPr lang="en-US" sz="2000" dirty="0"/>
          </a:p>
          <a:p>
            <a:pPr algn="l"/>
            <a:r>
              <a:rPr lang="en-US" sz="2000" dirty="0"/>
              <a:t>All data analysis has been provided by the Clinical Excellence Commission. </a:t>
            </a:r>
          </a:p>
        </p:txBody>
      </p:sp>
      <p:sp>
        <p:nvSpPr>
          <p:cNvPr id="50" name="Rectangle 41">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405861" y="3105364"/>
            <a:ext cx="6019327" cy="644025"/>
            <a:chOff x="1986150" y="5674607"/>
            <a:chExt cx="6802002" cy="727762"/>
          </a:xfrm>
        </p:grpSpPr>
        <p:sp>
          <p:nvSpPr>
            <p:cNvPr id="3" name="Oval 2"/>
            <p:cNvSpPr/>
            <p:nvPr/>
          </p:nvSpPr>
          <p:spPr>
            <a:xfrm>
              <a:off x="1986150" y="5682369"/>
              <a:ext cx="720000" cy="720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6" name="Oval 5"/>
            <p:cNvSpPr/>
            <p:nvPr/>
          </p:nvSpPr>
          <p:spPr>
            <a:xfrm>
              <a:off x="2988684" y="5674607"/>
              <a:ext cx="720000" cy="720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7" name="Oval 6"/>
            <p:cNvSpPr/>
            <p:nvPr/>
          </p:nvSpPr>
          <p:spPr>
            <a:xfrm>
              <a:off x="8068152" y="5682369"/>
              <a:ext cx="720000" cy="720000"/>
            </a:xfrm>
            <a:prstGeom prst="ellipse">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7043352" y="5682369"/>
              <a:ext cx="720000" cy="720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a:p>
          </p:txBody>
        </p:sp>
        <p:sp>
          <p:nvSpPr>
            <p:cNvPr id="9" name="Oval 8"/>
            <p:cNvSpPr/>
            <p:nvPr/>
          </p:nvSpPr>
          <p:spPr>
            <a:xfrm>
              <a:off x="3991218" y="5682369"/>
              <a:ext cx="720000" cy="72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10" name="Oval 9"/>
            <p:cNvSpPr/>
            <p:nvPr/>
          </p:nvSpPr>
          <p:spPr>
            <a:xfrm>
              <a:off x="4993752" y="5682369"/>
              <a:ext cx="720000" cy="720000"/>
            </a:xfrm>
            <a:prstGeom prst="ellipse">
              <a:avLst/>
            </a:prstGeom>
            <a:solidFill>
              <a:srgbClr val="CC00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6018552" y="568236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4" name="TextBox 13">
            <a:extLst>
              <a:ext uri="{FF2B5EF4-FFF2-40B4-BE49-F238E27FC236}">
                <a16:creationId xmlns:a16="http://schemas.microsoft.com/office/drawing/2014/main" id="{359C86E4-19BA-4A99-AB2A-F1E16A72B1A5}"/>
              </a:ext>
            </a:extLst>
          </p:cNvPr>
          <p:cNvSpPr txBox="1"/>
          <p:nvPr/>
        </p:nvSpPr>
        <p:spPr>
          <a:xfrm>
            <a:off x="4851919" y="3744175"/>
            <a:ext cx="7052239" cy="2862322"/>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Where there is red text, update it with the name of the unit or area that completed the SAQ and add your name (or relevant person) as the presenter.</a:t>
            </a:r>
          </a:p>
          <a:p>
            <a:endParaRPr lang="en-US" dirty="0"/>
          </a:p>
          <a:p>
            <a:r>
              <a:rPr lang="en-US" dirty="0"/>
              <a:t>Add your </a:t>
            </a:r>
            <a:r>
              <a:rPr lang="en-US" dirty="0" err="1"/>
              <a:t>organisation’s</a:t>
            </a:r>
            <a:r>
              <a:rPr lang="en-US" dirty="0"/>
              <a:t> logo throughout the presentation slide pack.</a:t>
            </a:r>
          </a:p>
          <a:p>
            <a:endParaRPr lang="en-US" dirty="0"/>
          </a:p>
          <a:p>
            <a:r>
              <a:rPr lang="en-US" dirty="0"/>
              <a:t>Ensure you read </a:t>
            </a:r>
            <a:r>
              <a:rPr lang="en-AU" i="1" dirty="0"/>
              <a:t>A Guide to Safety Culture Assessment </a:t>
            </a:r>
            <a:r>
              <a:rPr lang="en-AU" dirty="0"/>
              <a:t>before you commence the SAQ and debrief the results with anyone.</a:t>
            </a:r>
            <a:endParaRPr lang="en-AU" i="1" dirty="0"/>
          </a:p>
        </p:txBody>
      </p:sp>
    </p:spTree>
    <p:extLst>
      <p:ext uri="{BB962C8B-B14F-4D97-AF65-F5344CB8AC3E}">
        <p14:creationId xmlns:p14="http://schemas.microsoft.com/office/powerpoint/2010/main" val="470141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040" y="418600"/>
            <a:ext cx="10515600" cy="839241"/>
          </a:xfrm>
        </p:spPr>
        <p:txBody>
          <a:bodyPr>
            <a:normAutofit/>
          </a:bodyPr>
          <a:lstStyle/>
          <a:p>
            <a:r>
              <a:rPr lang="en-AU" dirty="0">
                <a:solidFill>
                  <a:schemeClr val="tx1">
                    <a:lumMod val="50000"/>
                    <a:lumOff val="50000"/>
                  </a:schemeClr>
                </a:solidFill>
              </a:rPr>
              <a:t>Perceptions of Unit Management</a:t>
            </a:r>
          </a:p>
        </p:txBody>
      </p:sp>
      <p:sp>
        <p:nvSpPr>
          <p:cNvPr id="8" name="Oval 7"/>
          <p:cNvSpPr/>
          <p:nvPr/>
        </p:nvSpPr>
        <p:spPr>
          <a:xfrm>
            <a:off x="716667" y="2537255"/>
            <a:ext cx="2702011" cy="27020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03723" y="6335063"/>
            <a:ext cx="1598002" cy="369332"/>
          </a:xfrm>
          <a:prstGeom prst="rect">
            <a:avLst/>
          </a:prstGeom>
        </p:spPr>
        <p:txBody>
          <a:bodyPr wrap="none">
            <a:spAutoFit/>
          </a:bodyPr>
          <a:lstStyle/>
          <a:p>
            <a:r>
              <a:rPr lang="en-AU">
                <a:solidFill>
                  <a:schemeClr val="tx1">
                    <a:lumMod val="50000"/>
                    <a:lumOff val="50000"/>
                  </a:schemeClr>
                </a:solidFill>
              </a:rPr>
              <a:t>Average </a:t>
            </a:r>
            <a:r>
              <a:rPr lang="en-AU" dirty="0">
                <a:solidFill>
                  <a:schemeClr val="tx1">
                    <a:lumMod val="50000"/>
                    <a:lumOff val="50000"/>
                  </a:schemeClr>
                </a:solidFill>
              </a:rPr>
              <a:t>Scores</a:t>
            </a:r>
          </a:p>
        </p:txBody>
      </p:sp>
      <p:sp>
        <p:nvSpPr>
          <p:cNvPr id="14" name="TextBox 1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18" name="Content Placeholder 17"/>
          <p:cNvGraphicFramePr>
            <a:graphicFrameLocks noGrp="1"/>
          </p:cNvGraphicFramePr>
          <p:nvPr>
            <p:ph sz="half" idx="4294967295"/>
          </p:nvPr>
        </p:nvGraphicFramePr>
        <p:xfrm>
          <a:off x="4471096" y="1642454"/>
          <a:ext cx="7120682" cy="3839560"/>
        </p:xfrm>
        <a:graphic>
          <a:graphicData uri="http://schemas.openxmlformats.org/drawingml/2006/table">
            <a:tbl>
              <a:tblPr firstRow="1" firstCol="1" lastRow="1" lastCol="1" bandRow="1" bandCol="1">
                <a:tableStyleId>{F2DE63D5-997A-4646-A377-4702673A728D}</a:tableStyleId>
              </a:tblPr>
              <a:tblGrid>
                <a:gridCol w="761304">
                  <a:extLst>
                    <a:ext uri="{9D8B030D-6E8A-4147-A177-3AD203B41FA5}">
                      <a16:colId xmlns:a16="http://schemas.microsoft.com/office/drawing/2014/main" val="20000"/>
                    </a:ext>
                  </a:extLst>
                </a:gridCol>
                <a:gridCol w="5337691">
                  <a:extLst>
                    <a:ext uri="{9D8B030D-6E8A-4147-A177-3AD203B41FA5}">
                      <a16:colId xmlns:a16="http://schemas.microsoft.com/office/drawing/2014/main" val="20001"/>
                    </a:ext>
                  </a:extLst>
                </a:gridCol>
                <a:gridCol w="1021687">
                  <a:extLst>
                    <a:ext uri="{9D8B030D-6E8A-4147-A177-3AD203B41FA5}">
                      <a16:colId xmlns:a16="http://schemas.microsoft.com/office/drawing/2014/main" val="20002"/>
                    </a:ext>
                  </a:extLst>
                </a:gridCol>
              </a:tblGrid>
              <a:tr h="482531">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22856">
                <a:tc>
                  <a:txBody>
                    <a:bodyPr/>
                    <a:lstStyle/>
                    <a:p>
                      <a:pPr marL="86360" marR="33655" algn="ctr">
                        <a:lnSpc>
                          <a:spcPct val="115000"/>
                        </a:lnSpc>
                        <a:spcAft>
                          <a:spcPts val="0"/>
                        </a:spcAft>
                      </a:pPr>
                      <a:r>
                        <a:rPr lang="en-US" sz="1800" b="1">
                          <a:solidFill>
                            <a:schemeClr val="tx1"/>
                          </a:solidFill>
                          <a:effectLst/>
                        </a:rPr>
                        <a:t>24a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panose="020B0604020202020204" pitchFamily="34" charset="0"/>
                        </a:rPr>
                        <a:t>Management supports my daily efforts </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22856">
                <a:tc>
                  <a:txBody>
                    <a:bodyPr/>
                    <a:lstStyle/>
                    <a:p>
                      <a:pPr marL="86360" marR="33655" algn="ctr">
                        <a:lnSpc>
                          <a:spcPct val="115000"/>
                        </a:lnSpc>
                        <a:spcAft>
                          <a:spcPts val="0"/>
                        </a:spcAft>
                      </a:pPr>
                      <a:r>
                        <a:rPr lang="en-US" sz="1800" b="1">
                          <a:solidFill>
                            <a:schemeClr val="tx1"/>
                          </a:solidFill>
                          <a:effectLst/>
                        </a:rPr>
                        <a:t>25a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panose="020B0604020202020204" pitchFamily="34" charset="0"/>
                        </a:rPr>
                        <a:t>Management does not knowingly compromise the</a:t>
                      </a:r>
                      <a:r>
                        <a:rPr lang="en-US" sz="1800" b="1" dirty="0">
                          <a:solidFill>
                            <a:srgbClr val="F2F2F2"/>
                          </a:solidFill>
                          <a:effectLst/>
                          <a:latin typeface="Calibri" panose="020F0502020204030204" pitchFamily="34" charset="0"/>
                          <a:ea typeface="Arial Narrow" panose="020B0606020202030204" pitchFamily="34" charset="0"/>
                          <a:cs typeface="Arial" panose="020B0604020202020204" pitchFamily="34" charset="0"/>
                        </a:rPr>
                        <a:t> </a:t>
                      </a:r>
                      <a:r>
                        <a:rPr lang="en-US" sz="1800" b="1" dirty="0">
                          <a:effectLst/>
                          <a:latin typeface="Calibri" panose="020F0502020204030204" pitchFamily="34" charset="0"/>
                          <a:ea typeface="Arial Narrow" panose="020B0606020202030204" pitchFamily="34" charset="0"/>
                          <a:cs typeface="Arial" panose="020B0604020202020204" pitchFamily="34" charset="0"/>
                        </a:rPr>
                        <a:t>safety of patients/clients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22856">
                <a:tc>
                  <a:txBody>
                    <a:bodyPr/>
                    <a:lstStyle/>
                    <a:p>
                      <a:pPr marL="86360" marR="33655" algn="ctr">
                        <a:lnSpc>
                          <a:spcPct val="115000"/>
                        </a:lnSpc>
                        <a:spcAft>
                          <a:spcPts val="0"/>
                        </a:spcAft>
                      </a:pPr>
                      <a:r>
                        <a:rPr lang="en-US" sz="1800" b="1">
                          <a:solidFill>
                            <a:schemeClr val="tx1"/>
                          </a:solidFill>
                          <a:effectLst/>
                        </a:rPr>
                        <a:t>26a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Management is doing a good job</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22856">
                <a:tc>
                  <a:txBody>
                    <a:bodyPr/>
                    <a:lstStyle/>
                    <a:p>
                      <a:pPr marL="86360" marR="33655" algn="ctr">
                        <a:lnSpc>
                          <a:spcPct val="115000"/>
                        </a:lnSpc>
                        <a:spcAft>
                          <a:spcPts val="0"/>
                        </a:spcAft>
                      </a:pPr>
                      <a:r>
                        <a:rPr lang="en-US" sz="1800" b="1">
                          <a:solidFill>
                            <a:schemeClr val="tx1"/>
                          </a:solidFill>
                          <a:effectLst/>
                        </a:rPr>
                        <a:t>27a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Problem</a:t>
                      </a:r>
                      <a:r>
                        <a:rPr lang="en-US" sz="1800" b="1" dirty="0">
                          <a:solidFill>
                            <a:srgbClr val="FFFFFF"/>
                          </a:solidFill>
                          <a:effectLst/>
                          <a:latin typeface="Calibri" panose="020F0502020204030204" pitchFamily="34" charset="0"/>
                          <a:ea typeface="Arial Narrow" panose="020B0606020202030204" pitchFamily="34" charset="0"/>
                          <a:cs typeface="Arial Narrow" panose="020B0606020202030204" pitchFamily="34" charset="0"/>
                        </a:rPr>
                        <a:t> </a:t>
                      </a:r>
                      <a:r>
                        <a:rPr lang="en-US" sz="1800" b="1" dirty="0">
                          <a:effectLst/>
                          <a:latin typeface="Calibri" panose="020F0502020204030204" pitchFamily="34" charset="0"/>
                          <a:ea typeface="Arial Narrow" panose="020B0606020202030204" pitchFamily="34" charset="0"/>
                          <a:cs typeface="Arial Narrow" panose="020B0606020202030204" pitchFamily="34" charset="0"/>
                        </a:rPr>
                        <a:t>staff and employees are dealt with constructively by our</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22856">
                <a:tc>
                  <a:txBody>
                    <a:bodyPr/>
                    <a:lstStyle/>
                    <a:p>
                      <a:pPr marL="86360" marR="33655" algn="ctr">
                        <a:lnSpc>
                          <a:spcPct val="115000"/>
                        </a:lnSpc>
                        <a:spcAft>
                          <a:spcPts val="0"/>
                        </a:spcAft>
                      </a:pPr>
                      <a:r>
                        <a:rPr lang="en-US" sz="1800" b="1">
                          <a:solidFill>
                            <a:schemeClr val="tx1"/>
                          </a:solidFill>
                          <a:effectLst/>
                        </a:rPr>
                        <a:t>28a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I am provided with adequate, timely information about events in</a:t>
                      </a:r>
                      <a:r>
                        <a:rPr lang="en-US" sz="1800" b="1" dirty="0">
                          <a:solidFill>
                            <a:srgbClr val="D9D9D9"/>
                          </a:solidFill>
                          <a:effectLst/>
                          <a:latin typeface="Calibri" panose="020F0502020204030204" pitchFamily="34" charset="0"/>
                          <a:ea typeface="Arial Narrow" panose="020B0606020202030204" pitchFamily="34" charset="0"/>
                          <a:cs typeface="Arial Narrow" panose="020B0606020202030204" pitchFamily="34" charset="0"/>
                        </a:rPr>
                        <a:t> </a:t>
                      </a:r>
                      <a:r>
                        <a:rPr lang="en-US" sz="1800" b="1" dirty="0">
                          <a:effectLst/>
                          <a:latin typeface="Calibri" panose="020F0502020204030204" pitchFamily="34" charset="0"/>
                          <a:ea typeface="Arial Narrow" panose="020B0606020202030204" pitchFamily="34" charset="0"/>
                          <a:cs typeface="Arial Narrow" panose="020B0606020202030204" pitchFamily="34" charset="0"/>
                        </a:rPr>
                        <a:t>my hospital that might affect my work</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20" name="TextBox 19"/>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9" name="Rectangle 8"/>
          <p:cNvSpPr/>
          <p:nvPr/>
        </p:nvSpPr>
        <p:spPr>
          <a:xfrm>
            <a:off x="110744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356050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60" y="380703"/>
            <a:ext cx="10515600" cy="915035"/>
          </a:xfrm>
        </p:spPr>
        <p:txBody>
          <a:bodyPr>
            <a:normAutofit/>
          </a:bodyPr>
          <a:lstStyle/>
          <a:p>
            <a:r>
              <a:rPr lang="en-AU" dirty="0">
                <a:solidFill>
                  <a:schemeClr val="tx1">
                    <a:lumMod val="50000"/>
                    <a:lumOff val="50000"/>
                  </a:schemeClr>
                </a:solidFill>
              </a:rPr>
              <a:t>Perceptions of Hospital Management</a:t>
            </a:r>
          </a:p>
        </p:txBody>
      </p:sp>
      <p:sp>
        <p:nvSpPr>
          <p:cNvPr id="8" name="Oval 7"/>
          <p:cNvSpPr/>
          <p:nvPr/>
        </p:nvSpPr>
        <p:spPr>
          <a:xfrm>
            <a:off x="722081" y="2530563"/>
            <a:ext cx="2702011" cy="270201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a:p>
        </p:txBody>
      </p:sp>
      <p:sp>
        <p:nvSpPr>
          <p:cNvPr id="9" name="TextBox 8"/>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15" name="Content Placeholder 17"/>
          <p:cNvGraphicFramePr>
            <a:graphicFrameLocks noGrp="1"/>
          </p:cNvGraphicFramePr>
          <p:nvPr>
            <p:ph sz="half" idx="4294967295"/>
          </p:nvPr>
        </p:nvGraphicFramePr>
        <p:xfrm>
          <a:off x="4206936" y="1657834"/>
          <a:ext cx="7384842" cy="4113048"/>
        </p:xfrm>
        <a:graphic>
          <a:graphicData uri="http://schemas.openxmlformats.org/drawingml/2006/table">
            <a:tbl>
              <a:tblPr firstRow="1" firstCol="1" lastRow="1" lastCol="1" bandRow="1" bandCol="1">
                <a:tableStyleId>{F2DE63D5-997A-4646-A377-4702673A728D}</a:tableStyleId>
              </a:tblPr>
              <a:tblGrid>
                <a:gridCol w="700344">
                  <a:extLst>
                    <a:ext uri="{9D8B030D-6E8A-4147-A177-3AD203B41FA5}">
                      <a16:colId xmlns:a16="http://schemas.microsoft.com/office/drawing/2014/main" val="20000"/>
                    </a:ext>
                  </a:extLst>
                </a:gridCol>
                <a:gridCol w="5624909">
                  <a:extLst>
                    <a:ext uri="{9D8B030D-6E8A-4147-A177-3AD203B41FA5}">
                      <a16:colId xmlns:a16="http://schemas.microsoft.com/office/drawing/2014/main" val="20001"/>
                    </a:ext>
                  </a:extLst>
                </a:gridCol>
                <a:gridCol w="1059589">
                  <a:extLst>
                    <a:ext uri="{9D8B030D-6E8A-4147-A177-3AD203B41FA5}">
                      <a16:colId xmlns:a16="http://schemas.microsoft.com/office/drawing/2014/main" val="20002"/>
                    </a:ext>
                  </a:extLst>
                </a:gridCol>
              </a:tblGrid>
              <a:tr h="707388">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81132">
                <a:tc>
                  <a:txBody>
                    <a:bodyPr/>
                    <a:lstStyle/>
                    <a:p>
                      <a:pPr marL="86360" marR="33655" algn="ctr">
                        <a:lnSpc>
                          <a:spcPct val="115000"/>
                        </a:lnSpc>
                        <a:spcAft>
                          <a:spcPts val="0"/>
                        </a:spcAft>
                      </a:pPr>
                      <a:r>
                        <a:rPr lang="en-US" sz="1800" b="1" dirty="0">
                          <a:solidFill>
                            <a:schemeClr val="tx1"/>
                          </a:solidFill>
                          <a:effectLst/>
                        </a:rPr>
                        <a:t>24b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panose="020B0604020202020204" pitchFamily="34" charset="0"/>
                        </a:rPr>
                        <a:t>Management supports my daily efforts </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81132">
                <a:tc>
                  <a:txBody>
                    <a:bodyPr/>
                    <a:lstStyle/>
                    <a:p>
                      <a:pPr marL="86360" marR="33655" algn="ctr">
                        <a:lnSpc>
                          <a:spcPct val="115000"/>
                        </a:lnSpc>
                        <a:spcAft>
                          <a:spcPts val="0"/>
                        </a:spcAft>
                      </a:pPr>
                      <a:r>
                        <a:rPr lang="en-US" sz="1800" b="1" dirty="0">
                          <a:solidFill>
                            <a:schemeClr val="tx1"/>
                          </a:solidFill>
                          <a:effectLst/>
                        </a:rPr>
                        <a:t>25b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panose="020B0604020202020204" pitchFamily="34" charset="0"/>
                        </a:rPr>
                        <a:t>Management does not knowingly compromise the</a:t>
                      </a:r>
                      <a:r>
                        <a:rPr lang="en-US" sz="1800" b="1" dirty="0">
                          <a:solidFill>
                            <a:srgbClr val="F2F2F2"/>
                          </a:solidFill>
                          <a:effectLst/>
                          <a:latin typeface="Calibri" panose="020F0502020204030204" pitchFamily="34" charset="0"/>
                          <a:ea typeface="Arial Narrow" panose="020B0606020202030204" pitchFamily="34" charset="0"/>
                          <a:cs typeface="Arial" panose="020B0604020202020204" pitchFamily="34" charset="0"/>
                        </a:rPr>
                        <a:t> </a:t>
                      </a:r>
                      <a:r>
                        <a:rPr lang="en-US" sz="1800" b="1" dirty="0">
                          <a:effectLst/>
                          <a:latin typeface="Calibri" panose="020F0502020204030204" pitchFamily="34" charset="0"/>
                          <a:ea typeface="Arial Narrow" panose="020B0606020202030204" pitchFamily="34" charset="0"/>
                          <a:cs typeface="Arial" panose="020B0604020202020204" pitchFamily="34" charset="0"/>
                        </a:rPr>
                        <a:t>safety of patients/clients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81132">
                <a:tc>
                  <a:txBody>
                    <a:bodyPr/>
                    <a:lstStyle/>
                    <a:p>
                      <a:pPr marL="86360" marR="33655" algn="ctr">
                        <a:lnSpc>
                          <a:spcPct val="115000"/>
                        </a:lnSpc>
                        <a:spcAft>
                          <a:spcPts val="0"/>
                        </a:spcAft>
                      </a:pPr>
                      <a:r>
                        <a:rPr lang="en-US" sz="1800" b="1" dirty="0">
                          <a:solidFill>
                            <a:schemeClr val="tx1"/>
                          </a:solidFill>
                          <a:effectLst/>
                        </a:rPr>
                        <a:t>26b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Management is doing a good job</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81132">
                <a:tc>
                  <a:txBody>
                    <a:bodyPr/>
                    <a:lstStyle/>
                    <a:p>
                      <a:pPr marL="86360" marR="33655" algn="ctr">
                        <a:lnSpc>
                          <a:spcPct val="115000"/>
                        </a:lnSpc>
                        <a:spcAft>
                          <a:spcPts val="0"/>
                        </a:spcAft>
                      </a:pPr>
                      <a:r>
                        <a:rPr lang="en-US" sz="1800" b="1" dirty="0">
                          <a:solidFill>
                            <a:schemeClr val="tx1"/>
                          </a:solidFill>
                          <a:effectLst/>
                        </a:rPr>
                        <a:t>27b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Problem</a:t>
                      </a:r>
                      <a:r>
                        <a:rPr lang="en-US" sz="1800" b="1" dirty="0">
                          <a:solidFill>
                            <a:srgbClr val="FFFFFF"/>
                          </a:solidFill>
                          <a:effectLst/>
                          <a:latin typeface="Calibri" panose="020F0502020204030204" pitchFamily="34" charset="0"/>
                          <a:ea typeface="Arial Narrow" panose="020B0606020202030204" pitchFamily="34" charset="0"/>
                          <a:cs typeface="Arial Narrow" panose="020B0606020202030204" pitchFamily="34" charset="0"/>
                        </a:rPr>
                        <a:t> </a:t>
                      </a:r>
                      <a:r>
                        <a:rPr lang="en-US" sz="1800" b="1" dirty="0">
                          <a:effectLst/>
                          <a:latin typeface="Calibri" panose="020F0502020204030204" pitchFamily="34" charset="0"/>
                          <a:ea typeface="Arial Narrow" panose="020B0606020202030204" pitchFamily="34" charset="0"/>
                          <a:cs typeface="Arial Narrow" panose="020B0606020202030204" pitchFamily="34" charset="0"/>
                        </a:rPr>
                        <a:t>staff and employees are dealt with constructively by our</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81132">
                <a:tc>
                  <a:txBody>
                    <a:bodyPr/>
                    <a:lstStyle/>
                    <a:p>
                      <a:pPr marL="86360" marR="33655" algn="ctr">
                        <a:lnSpc>
                          <a:spcPct val="115000"/>
                        </a:lnSpc>
                        <a:spcAft>
                          <a:spcPts val="0"/>
                        </a:spcAft>
                      </a:pPr>
                      <a:r>
                        <a:rPr lang="en-US" sz="1800" b="1" dirty="0">
                          <a:solidFill>
                            <a:schemeClr val="tx1"/>
                          </a:solidFill>
                          <a:effectLst/>
                        </a:rPr>
                        <a:t>28b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US" sz="1800" b="1" dirty="0">
                          <a:effectLst/>
                          <a:latin typeface="Calibri" panose="020F0502020204030204" pitchFamily="34" charset="0"/>
                          <a:ea typeface="Arial Narrow" panose="020B0606020202030204" pitchFamily="34" charset="0"/>
                          <a:cs typeface="Arial Narrow" panose="020B0606020202030204" pitchFamily="34" charset="0"/>
                        </a:rPr>
                        <a:t>I am provided with adequate, timely information about events in</a:t>
                      </a:r>
                      <a:r>
                        <a:rPr lang="en-US" sz="1800" b="1" dirty="0">
                          <a:solidFill>
                            <a:srgbClr val="D9D9D9"/>
                          </a:solidFill>
                          <a:effectLst/>
                          <a:latin typeface="Calibri" panose="020F0502020204030204" pitchFamily="34" charset="0"/>
                          <a:ea typeface="Arial Narrow" panose="020B0606020202030204" pitchFamily="34" charset="0"/>
                          <a:cs typeface="Arial Narrow" panose="020B0606020202030204" pitchFamily="34" charset="0"/>
                        </a:rPr>
                        <a:t> </a:t>
                      </a:r>
                      <a:r>
                        <a:rPr lang="en-US" sz="1800" b="1" dirty="0">
                          <a:effectLst/>
                          <a:latin typeface="Calibri" panose="020F0502020204030204" pitchFamily="34" charset="0"/>
                          <a:ea typeface="Arial Narrow" panose="020B0606020202030204" pitchFamily="34" charset="0"/>
                          <a:cs typeface="Arial Narrow" panose="020B0606020202030204" pitchFamily="34" charset="0"/>
                        </a:rPr>
                        <a:t>my hospital that might affect my work</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18" name="TextBox 17"/>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10" name="Rectangle 9"/>
          <p:cNvSpPr/>
          <p:nvPr/>
        </p:nvSpPr>
        <p:spPr>
          <a:xfrm>
            <a:off x="1107440" y="348281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2566600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520" y="350224"/>
            <a:ext cx="10515600" cy="975995"/>
          </a:xfrm>
        </p:spPr>
        <p:txBody>
          <a:bodyPr>
            <a:normAutofit/>
          </a:bodyPr>
          <a:lstStyle/>
          <a:p>
            <a:r>
              <a:rPr lang="en-AU" dirty="0">
                <a:solidFill>
                  <a:schemeClr val="tx1">
                    <a:lumMod val="50000"/>
                    <a:lumOff val="50000"/>
                  </a:schemeClr>
                </a:solidFill>
              </a:rPr>
              <a:t>Working Conditions</a:t>
            </a:r>
          </a:p>
        </p:txBody>
      </p:sp>
      <p:sp>
        <p:nvSpPr>
          <p:cNvPr id="8" name="Oval 7"/>
          <p:cNvSpPr/>
          <p:nvPr/>
        </p:nvSpPr>
        <p:spPr>
          <a:xfrm>
            <a:off x="922039" y="2356491"/>
            <a:ext cx="2702011" cy="2702011"/>
          </a:xfrm>
          <a:prstGeom prst="ellipse">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15" name="Content Placeholder 17"/>
          <p:cNvGraphicFramePr>
            <a:graphicFrameLocks noGrp="1"/>
          </p:cNvGraphicFramePr>
          <p:nvPr>
            <p:ph sz="half" idx="4294967295"/>
          </p:nvPr>
        </p:nvGraphicFramePr>
        <p:xfrm>
          <a:off x="4339014" y="1732194"/>
          <a:ext cx="6999545" cy="3483832"/>
        </p:xfrm>
        <a:graphic>
          <a:graphicData uri="http://schemas.openxmlformats.org/drawingml/2006/table">
            <a:tbl>
              <a:tblPr firstRow="1" firstCol="1" lastRow="1" lastCol="1" bandRow="1" bandCol="1">
                <a:tableStyleId>{F2DE63D5-997A-4646-A377-4702673A728D}</a:tableStyleId>
              </a:tblPr>
              <a:tblGrid>
                <a:gridCol w="680026">
                  <a:extLst>
                    <a:ext uri="{9D8B030D-6E8A-4147-A177-3AD203B41FA5}">
                      <a16:colId xmlns:a16="http://schemas.microsoft.com/office/drawing/2014/main" val="20000"/>
                    </a:ext>
                  </a:extLst>
                </a:gridCol>
                <a:gridCol w="5315213">
                  <a:extLst>
                    <a:ext uri="{9D8B030D-6E8A-4147-A177-3AD203B41FA5}">
                      <a16:colId xmlns:a16="http://schemas.microsoft.com/office/drawing/2014/main" val="20001"/>
                    </a:ext>
                  </a:extLst>
                </a:gridCol>
                <a:gridCol w="1004306">
                  <a:extLst>
                    <a:ext uri="{9D8B030D-6E8A-4147-A177-3AD203B41FA5}">
                      <a16:colId xmlns:a16="http://schemas.microsoft.com/office/drawing/2014/main" val="20002"/>
                    </a:ext>
                  </a:extLst>
                </a:gridCol>
              </a:tblGrid>
              <a:tr h="543515">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95698">
                <a:tc>
                  <a:txBody>
                    <a:bodyPr/>
                    <a:lstStyle/>
                    <a:p>
                      <a:pPr marL="86360" marR="33655" algn="ctr">
                        <a:lnSpc>
                          <a:spcPct val="115000"/>
                        </a:lnSpc>
                        <a:spcAft>
                          <a:spcPts val="0"/>
                        </a:spcAft>
                      </a:pPr>
                      <a:r>
                        <a:rPr lang="en-US" sz="1800" b="1" dirty="0">
                          <a:solidFill>
                            <a:schemeClr val="tx1"/>
                          </a:solidFill>
                          <a:effectLst/>
                          <a:latin typeface="+mn-lt"/>
                          <a:ea typeface="+mn-ea"/>
                          <a:cs typeface="+mn-cs"/>
                        </a:rPr>
                        <a:t>29</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levels of staffing in my clinical area are sufficient to handle the number of patients/clients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5698">
                <a:tc>
                  <a:txBody>
                    <a:bodyPr/>
                    <a:lstStyle/>
                    <a:p>
                      <a:pPr marL="86360" marR="33655" algn="ctr">
                        <a:lnSpc>
                          <a:spcPct val="115000"/>
                        </a:lnSpc>
                        <a:spcAft>
                          <a:spcPts val="0"/>
                        </a:spcAft>
                      </a:pPr>
                      <a:r>
                        <a:rPr lang="en-US" sz="1800" b="1" dirty="0">
                          <a:solidFill>
                            <a:schemeClr val="tx1"/>
                          </a:solidFill>
                          <a:effectLst/>
                        </a:rPr>
                        <a:t>30</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This hospital does a good job of training new personnel</a:t>
                      </a:r>
                      <a:endParaRPr lang="en-AU" sz="24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5698">
                <a:tc>
                  <a:txBody>
                    <a:bodyPr/>
                    <a:lstStyle/>
                    <a:p>
                      <a:pPr marL="86360" marR="33655" algn="ctr">
                        <a:lnSpc>
                          <a:spcPct val="115000"/>
                        </a:lnSpc>
                        <a:spcAft>
                          <a:spcPts val="0"/>
                        </a:spcAft>
                      </a:pPr>
                      <a:r>
                        <a:rPr lang="en-US" sz="1800" b="1" dirty="0">
                          <a:solidFill>
                            <a:schemeClr val="tx1"/>
                          </a:solidFill>
                          <a:effectLst/>
                        </a:rPr>
                        <a:t>31</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All the necessary information for diagnostic and therapeutic decisions is routinely available to me</a:t>
                      </a:r>
                      <a:endParaRPr lang="en-AU" sz="24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95698">
                <a:tc>
                  <a:txBody>
                    <a:bodyPr/>
                    <a:lstStyle/>
                    <a:p>
                      <a:pPr marL="86360" marR="33655" algn="ctr">
                        <a:lnSpc>
                          <a:spcPct val="115000"/>
                        </a:lnSpc>
                        <a:spcAft>
                          <a:spcPts val="0"/>
                        </a:spcAft>
                      </a:pPr>
                      <a:r>
                        <a:rPr lang="en-US" sz="1800" b="1" dirty="0">
                          <a:solidFill>
                            <a:schemeClr val="tx1"/>
                          </a:solidFill>
                          <a:effectLst/>
                        </a:rPr>
                        <a:t>32</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Trainees in my discipline are adequately supervised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18" name="TextBox 17"/>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10" name="Rectangle 9"/>
          <p:cNvSpPr/>
          <p:nvPr/>
        </p:nvSpPr>
        <p:spPr>
          <a:xfrm>
            <a:off x="1165604" y="347265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388662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462475"/>
            <a:ext cx="10515600" cy="925195"/>
          </a:xfrm>
        </p:spPr>
        <p:txBody>
          <a:bodyPr>
            <a:normAutofit/>
          </a:bodyPr>
          <a:lstStyle/>
          <a:p>
            <a:r>
              <a:rPr lang="en-US" dirty="0">
                <a:solidFill>
                  <a:schemeClr val="tx1">
                    <a:lumMod val="50000"/>
                    <a:lumOff val="50000"/>
                  </a:schemeClr>
                </a:solidFill>
              </a:rPr>
              <a:t>Other items</a:t>
            </a:r>
            <a:endParaRPr lang="en-AU" dirty="0">
              <a:solidFill>
                <a:schemeClr val="tx1">
                  <a:lumMod val="50000"/>
                  <a:lumOff val="50000"/>
                </a:schemeClr>
              </a:solidFill>
            </a:endParaRPr>
          </a:p>
        </p:txBody>
      </p:sp>
      <p:sp>
        <p:nvSpPr>
          <p:cNvPr id="3" name="Content Placeholder 2"/>
          <p:cNvSpPr>
            <a:spLocks noGrp="1"/>
          </p:cNvSpPr>
          <p:nvPr>
            <p:ph idx="1"/>
          </p:nvPr>
        </p:nvSpPr>
        <p:spPr>
          <a:xfrm>
            <a:off x="584200" y="1711532"/>
            <a:ext cx="3239530" cy="4351338"/>
          </a:xfrm>
        </p:spPr>
        <p:txBody>
          <a:bodyPr>
            <a:normAutofit/>
          </a:bodyPr>
          <a:lstStyle/>
          <a:p>
            <a:r>
              <a:rPr lang="en-US" sz="3200" dirty="0"/>
              <a:t>The following items are not included in the SAQ subscales</a:t>
            </a:r>
            <a:endParaRPr lang="en-AU" sz="3200" dirty="0"/>
          </a:p>
        </p:txBody>
      </p:sp>
      <p:graphicFrame>
        <p:nvGraphicFramePr>
          <p:cNvPr id="4" name="Content Placeholder 17"/>
          <p:cNvGraphicFramePr>
            <a:graphicFrameLocks/>
          </p:cNvGraphicFramePr>
          <p:nvPr/>
        </p:nvGraphicFramePr>
        <p:xfrm>
          <a:off x="3922456" y="1591550"/>
          <a:ext cx="7294184" cy="4006609"/>
        </p:xfrm>
        <a:graphic>
          <a:graphicData uri="http://schemas.openxmlformats.org/drawingml/2006/table">
            <a:tbl>
              <a:tblPr firstRow="1" firstCol="1" lastRow="1" lastCol="1" bandRow="1" bandCol="1">
                <a:tableStyleId>{F2DE63D5-997A-4646-A377-4702673A728D}</a:tableStyleId>
              </a:tblPr>
              <a:tblGrid>
                <a:gridCol w="878052">
                  <a:extLst>
                    <a:ext uri="{9D8B030D-6E8A-4147-A177-3AD203B41FA5}">
                      <a16:colId xmlns:a16="http://schemas.microsoft.com/office/drawing/2014/main" val="20000"/>
                    </a:ext>
                  </a:extLst>
                </a:gridCol>
                <a:gridCol w="5369551">
                  <a:extLst>
                    <a:ext uri="{9D8B030D-6E8A-4147-A177-3AD203B41FA5}">
                      <a16:colId xmlns:a16="http://schemas.microsoft.com/office/drawing/2014/main" val="20001"/>
                    </a:ext>
                  </a:extLst>
                </a:gridCol>
                <a:gridCol w="1046581">
                  <a:extLst>
                    <a:ext uri="{9D8B030D-6E8A-4147-A177-3AD203B41FA5}">
                      <a16:colId xmlns:a16="http://schemas.microsoft.com/office/drawing/2014/main" val="20002"/>
                    </a:ext>
                  </a:extLst>
                </a:gridCol>
              </a:tblGrid>
              <a:tr h="71088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59144">
                <a:tc>
                  <a:txBody>
                    <a:bodyPr/>
                    <a:lstStyle/>
                    <a:p>
                      <a:pPr marL="86360" marR="33655" algn="ctr">
                        <a:lnSpc>
                          <a:spcPct val="115000"/>
                        </a:lnSpc>
                        <a:spcAft>
                          <a:spcPts val="0"/>
                        </a:spcAft>
                      </a:pPr>
                      <a:r>
                        <a:rPr lang="en-US" sz="1800" b="1" dirty="0">
                          <a:solidFill>
                            <a:schemeClr val="tx1"/>
                          </a:solidFill>
                          <a:effectLst/>
                        </a:rPr>
                        <a:t>14</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a:lnSpc>
                          <a:spcPct val="115000"/>
                        </a:lnSpc>
                        <a:spcAft>
                          <a:spcPts val="0"/>
                        </a:spcAft>
                      </a:pPr>
                      <a:r>
                        <a:rPr lang="en-AU" sz="1800" b="1" dirty="0">
                          <a:effectLst/>
                          <a:latin typeface="Calibri" panose="020F0502020204030204" pitchFamily="34" charset="0"/>
                          <a:ea typeface="Arial Narrow" panose="020B0606020202030204" pitchFamily="34" charset="0"/>
                          <a:cs typeface="Arial" panose="020B0604020202020204" pitchFamily="34" charset="0"/>
                        </a:rPr>
                        <a:t>My suggestions about safety would be acted upon if I expressed them to management on this ward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59144">
                <a:tc>
                  <a:txBody>
                    <a:bodyPr/>
                    <a:lstStyle/>
                    <a:p>
                      <a:pPr marL="86360" marR="33655" algn="ctr">
                        <a:lnSpc>
                          <a:spcPct val="115000"/>
                        </a:lnSpc>
                        <a:spcAft>
                          <a:spcPts val="0"/>
                        </a:spcAft>
                      </a:pPr>
                      <a:r>
                        <a:rPr lang="en-US" sz="1800" b="1" dirty="0">
                          <a:solidFill>
                            <a:schemeClr val="tx1"/>
                          </a:solidFill>
                          <a:effectLst/>
                        </a:rPr>
                        <a:t>33</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experience good collaboration with other nurses in this clinical area</a:t>
                      </a:r>
                      <a:endParaRPr lang="en-AU" sz="24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9144">
                <a:tc>
                  <a:txBody>
                    <a:bodyPr/>
                    <a:lstStyle/>
                    <a:p>
                      <a:pPr marL="86360" marR="33655" algn="ctr">
                        <a:lnSpc>
                          <a:spcPct val="115000"/>
                        </a:lnSpc>
                        <a:spcAft>
                          <a:spcPts val="0"/>
                        </a:spcAft>
                      </a:pPr>
                      <a:r>
                        <a:rPr lang="en-US" sz="1800" b="1" dirty="0">
                          <a:solidFill>
                            <a:schemeClr val="tx1"/>
                          </a:solidFill>
                          <a:effectLst/>
                        </a:rPr>
                        <a:t>34</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experience good collaboration with staff physicians in this clinical area</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59144">
                <a:tc>
                  <a:txBody>
                    <a:bodyPr/>
                    <a:lstStyle/>
                    <a:p>
                      <a:pPr marL="86360" marR="33655" algn="ctr">
                        <a:lnSpc>
                          <a:spcPct val="115000"/>
                        </a:lnSpc>
                        <a:spcAft>
                          <a:spcPts val="0"/>
                        </a:spcAft>
                      </a:pPr>
                      <a:r>
                        <a:rPr lang="en-US" sz="1800" b="1" dirty="0">
                          <a:solidFill>
                            <a:schemeClr val="tx1"/>
                          </a:solidFill>
                          <a:effectLst/>
                        </a:rPr>
                        <a:t>35</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experience good collaboration with allied health in this clinical area</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59144">
                <a:tc>
                  <a:txBody>
                    <a:bodyPr/>
                    <a:lstStyle/>
                    <a:p>
                      <a:pPr marL="86360" marR="33655" algn="ctr">
                        <a:lnSpc>
                          <a:spcPct val="115000"/>
                        </a:lnSpc>
                        <a:spcAft>
                          <a:spcPts val="0"/>
                        </a:spcAft>
                      </a:pPr>
                      <a:r>
                        <a:rPr lang="en-US" sz="1800" b="1" dirty="0">
                          <a:solidFill>
                            <a:schemeClr val="tx1"/>
                          </a:solidFill>
                          <a:effectLst/>
                        </a:rPr>
                        <a:t>36</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Communication breakdowns that lead to delays in delivery of care are common*</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6" name="Rectangle 5"/>
          <p:cNvSpPr/>
          <p:nvPr/>
        </p:nvSpPr>
        <p:spPr>
          <a:xfrm>
            <a:off x="839788" y="6386732"/>
            <a:ext cx="4880054" cy="307777"/>
          </a:xfrm>
          <a:prstGeom prst="rect">
            <a:avLst/>
          </a:prstGeom>
        </p:spPr>
        <p:txBody>
          <a:bodyPr wrap="none">
            <a:spAutoFit/>
          </a:bodyPr>
          <a:lstStyle/>
          <a:p>
            <a:r>
              <a:rPr lang="en-AU" sz="1400" dirty="0">
                <a:solidFill>
                  <a:schemeClr val="tx1">
                    <a:lumMod val="50000"/>
                    <a:lumOff val="50000"/>
                  </a:schemeClr>
                </a:solidFill>
              </a:rPr>
              <a:t>* Question is reverse scored (result indicates positive responses)</a:t>
            </a:r>
          </a:p>
        </p:txBody>
      </p:sp>
      <p:sp>
        <p:nvSpPr>
          <p:cNvPr id="7" name="TextBox 6"/>
          <p:cNvSpPr txBox="1"/>
          <p:nvPr/>
        </p:nvSpPr>
        <p:spPr>
          <a:xfrm>
            <a:off x="6574558" y="4450759"/>
            <a:ext cx="5262464" cy="1754326"/>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Tree>
    <p:extLst>
      <p:ext uri="{BB962C8B-B14F-4D97-AF65-F5344CB8AC3E}">
        <p14:creationId xmlns:p14="http://schemas.microsoft.com/office/powerpoint/2010/main" val="292775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340" y="283773"/>
            <a:ext cx="10515600" cy="925268"/>
          </a:xfrm>
        </p:spPr>
        <p:txBody>
          <a:bodyPr>
            <a:normAutofit/>
          </a:bodyPr>
          <a:lstStyle/>
          <a:p>
            <a:r>
              <a:rPr lang="en-AU" dirty="0">
                <a:solidFill>
                  <a:schemeClr val="tx1">
                    <a:lumMod val="50000"/>
                    <a:lumOff val="50000"/>
                  </a:schemeClr>
                </a:solidFill>
              </a:rPr>
              <a:t>Data segmentation</a:t>
            </a:r>
          </a:p>
        </p:txBody>
      </p:sp>
      <p:sp>
        <p:nvSpPr>
          <p:cNvPr id="3" name="TextBox 2"/>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4" name="TextBox 3"/>
          <p:cNvSpPr txBox="1"/>
          <p:nvPr/>
        </p:nvSpPr>
        <p:spPr>
          <a:xfrm>
            <a:off x="4455268" y="1456935"/>
            <a:ext cx="6984459" cy="4801314"/>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i="1" dirty="0"/>
          </a:p>
          <a:p>
            <a:r>
              <a:rPr lang="en-US" i="1" dirty="0"/>
              <a:t>NB: Data segmentation should only be considered for larger groups, e.g. where there are at least 8 respondents per segment group.</a:t>
            </a:r>
          </a:p>
          <a:p>
            <a:endParaRPr lang="en-US" dirty="0"/>
          </a:p>
          <a:p>
            <a:r>
              <a:rPr lang="en-US" dirty="0"/>
              <a:t>If you wish to segment the data, then this is the section where you can split and </a:t>
            </a:r>
            <a:r>
              <a:rPr lang="en-US" dirty="0" err="1"/>
              <a:t>analyse</a:t>
            </a:r>
            <a:r>
              <a:rPr lang="en-US" dirty="0"/>
              <a:t> the data by relevant segment (e.g. comparing data between professional groups to gain an understanding of attitudinal differences to safety). We recommend keeping data segmentation to the subscale level, rather than item, unless you have a specific requirement to do this comparison. This is only due to that abundance of information that item level data segmentation can provide, which is not always helpful. </a:t>
            </a:r>
          </a:p>
          <a:p>
            <a:endParaRPr lang="en-US" dirty="0"/>
          </a:p>
          <a:p>
            <a:r>
              <a:rPr lang="en-US" dirty="0"/>
              <a:t>If you do not know how to conduct data segmentation and wish to do so, please contact the Capability and Culture Directorate at the CEC and someone will be able to advise you. </a:t>
            </a:r>
            <a:endParaRPr lang="en-AU" dirty="0"/>
          </a:p>
        </p:txBody>
      </p:sp>
    </p:spTree>
    <p:extLst>
      <p:ext uri="{BB962C8B-B14F-4D97-AF65-F5344CB8AC3E}">
        <p14:creationId xmlns:p14="http://schemas.microsoft.com/office/powerpoint/2010/main" val="1900202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5835"/>
          </a:xfrm>
        </p:spPr>
        <p:txBody>
          <a:bodyPr/>
          <a:lstStyle/>
          <a:p>
            <a:r>
              <a:rPr lang="en-US" dirty="0">
                <a:solidFill>
                  <a:schemeClr val="tx1">
                    <a:lumMod val="50000"/>
                    <a:lumOff val="50000"/>
                  </a:schemeClr>
                </a:solidFill>
              </a:rPr>
              <a:t>Debriefing the results	</a:t>
            </a:r>
            <a:endParaRPr lang="en-AU" dirty="0">
              <a:solidFill>
                <a:schemeClr val="tx1">
                  <a:lumMod val="50000"/>
                  <a:lumOff val="50000"/>
                </a:schemeClr>
              </a:solidFill>
            </a:endParaRPr>
          </a:p>
        </p:txBody>
      </p:sp>
      <p:sp>
        <p:nvSpPr>
          <p:cNvPr id="3" name="Content Placeholder 2"/>
          <p:cNvSpPr>
            <a:spLocks noGrp="1"/>
          </p:cNvSpPr>
          <p:nvPr>
            <p:ph idx="1"/>
          </p:nvPr>
        </p:nvSpPr>
        <p:spPr/>
        <p:txBody>
          <a:bodyPr>
            <a:normAutofit/>
          </a:bodyPr>
          <a:lstStyle/>
          <a:p>
            <a:r>
              <a:rPr lang="en-US" sz="3200" dirty="0"/>
              <a:t>Does this feel like where you work?</a:t>
            </a:r>
          </a:p>
          <a:p>
            <a:r>
              <a:rPr lang="en-US" sz="3200" dirty="0"/>
              <a:t>What are you unsure about?</a:t>
            </a:r>
          </a:p>
          <a:p>
            <a:endParaRPr lang="en-AU" sz="3200" dirty="0"/>
          </a:p>
        </p:txBody>
      </p:sp>
      <p:sp>
        <p:nvSpPr>
          <p:cNvPr id="4" name="TextBox 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5" name="TextBox 4"/>
          <p:cNvSpPr txBox="1"/>
          <p:nvPr/>
        </p:nvSpPr>
        <p:spPr>
          <a:xfrm>
            <a:off x="5758249" y="4228062"/>
            <a:ext cx="5288691" cy="2308324"/>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After going through the data with your group, stop to answer any questions (or answer them along the way). At this point, open discussion up to the group about the following questions. Feel free to add in any facilitation discussion questions you feel are relevant and support your purpose for conducting the SAQ.</a:t>
            </a:r>
            <a:endParaRPr lang="en-AU" dirty="0"/>
          </a:p>
        </p:txBody>
      </p:sp>
    </p:spTree>
    <p:extLst>
      <p:ext uri="{BB962C8B-B14F-4D97-AF65-F5344CB8AC3E}">
        <p14:creationId xmlns:p14="http://schemas.microsoft.com/office/powerpoint/2010/main" val="519019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14579" y="629266"/>
            <a:ext cx="6422849" cy="1676603"/>
          </a:xfrm>
        </p:spPr>
        <p:txBody>
          <a:bodyPr>
            <a:normAutofit/>
          </a:bodyPr>
          <a:lstStyle/>
          <a:p>
            <a:r>
              <a:rPr lang="en-US"/>
              <a:t>What next?</a:t>
            </a:r>
            <a:endParaRPr lang="en-AU"/>
          </a:p>
        </p:txBody>
      </p:sp>
      <p:sp>
        <p:nvSpPr>
          <p:cNvPr id="19" name="Rectangle 18">
            <a:extLst>
              <a:ext uri="{FF2B5EF4-FFF2-40B4-BE49-F238E27FC236}">
                <a16:creationId xmlns:a16="http://schemas.microsoft.com/office/drawing/2014/main" id="{8E20FA99-AAAC-4AF3-9FAE-707420324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ounded Rectangle 9">
            <a:extLst>
              <a:ext uri="{FF2B5EF4-FFF2-40B4-BE49-F238E27FC236}">
                <a16:creationId xmlns:a16="http://schemas.microsoft.com/office/drawing/2014/main" id="{9573BE85-6043-4C3A-A7DD-483A0A5F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Checkmark">
            <a:extLst>
              <a:ext uri="{FF2B5EF4-FFF2-40B4-BE49-F238E27FC236}">
                <a16:creationId xmlns:a16="http://schemas.microsoft.com/office/drawing/2014/main" id="{F2CF13F8-E6A9-421D-86C0-D47764B2B1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1364" y="1872360"/>
            <a:ext cx="3113280" cy="3113280"/>
          </a:xfrm>
          <a:prstGeom prst="rect">
            <a:avLst/>
          </a:prstGeom>
          <a:effectLst/>
        </p:spPr>
      </p:pic>
      <p:sp>
        <p:nvSpPr>
          <p:cNvPr id="3" name="Content Placeholder 2"/>
          <p:cNvSpPr>
            <a:spLocks noGrp="1"/>
          </p:cNvSpPr>
          <p:nvPr>
            <p:ph idx="1"/>
          </p:nvPr>
        </p:nvSpPr>
        <p:spPr>
          <a:xfrm>
            <a:off x="5214581" y="2438400"/>
            <a:ext cx="6422848" cy="3785419"/>
          </a:xfrm>
        </p:spPr>
        <p:txBody>
          <a:bodyPr>
            <a:normAutofit/>
          </a:bodyPr>
          <a:lstStyle/>
          <a:p>
            <a:endParaRPr lang="en-AU" sz="2000"/>
          </a:p>
        </p:txBody>
      </p:sp>
      <p:sp>
        <p:nvSpPr>
          <p:cNvPr id="8" name="TextBox 7">
            <a:extLst>
              <a:ext uri="{FF2B5EF4-FFF2-40B4-BE49-F238E27FC236}">
                <a16:creationId xmlns:a16="http://schemas.microsoft.com/office/drawing/2014/main" id="{9E7053E1-7DCA-48D9-883C-82D480CB53FF}"/>
              </a:ext>
            </a:extLst>
          </p:cNvPr>
          <p:cNvSpPr txBox="1"/>
          <p:nvPr/>
        </p:nvSpPr>
        <p:spPr>
          <a:xfrm>
            <a:off x="4193060" y="2431633"/>
            <a:ext cx="7002162" cy="3970318"/>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This section is purposefully left blank, as it is up to every team and organisation to decide what to do next with the SAQ results. It is essential that you have the following in order before commencing the SAQ and can discuss them here:</a:t>
            </a:r>
          </a:p>
          <a:p>
            <a:pPr marL="285750" lvl="0" indent="-285750">
              <a:buFont typeface="Arial" panose="020B0604020202020204" pitchFamily="34" charset="0"/>
              <a:buChar char="•"/>
            </a:pPr>
            <a:r>
              <a:rPr lang="en-AU" dirty="0"/>
              <a:t>A clearly defined purpose and intended outcomes  </a:t>
            </a:r>
          </a:p>
          <a:p>
            <a:pPr marL="285750" lvl="0" indent="-285750">
              <a:buFont typeface="Arial" panose="020B0604020202020204" pitchFamily="34" charset="0"/>
              <a:buChar char="•"/>
            </a:pPr>
            <a:r>
              <a:rPr lang="en-AU" dirty="0"/>
              <a:t>How open you are to making changes</a:t>
            </a:r>
          </a:p>
          <a:p>
            <a:pPr marL="285750" lvl="0" indent="-285750">
              <a:buFont typeface="Arial" panose="020B0604020202020204" pitchFamily="34" charset="0"/>
              <a:buChar char="•"/>
            </a:pPr>
            <a:r>
              <a:rPr lang="en-AU" dirty="0"/>
              <a:t>Capacity to resource actions (i.e. time, people) </a:t>
            </a:r>
          </a:p>
          <a:p>
            <a:pPr marL="285750" lvl="0" indent="-285750">
              <a:buFont typeface="Arial" panose="020B0604020202020204" pitchFamily="34" charset="0"/>
              <a:buChar char="•"/>
            </a:pPr>
            <a:r>
              <a:rPr lang="en-AU" dirty="0"/>
              <a:t>Willingness to have courageous conversations </a:t>
            </a:r>
          </a:p>
          <a:p>
            <a:pPr marL="285750" lvl="0" indent="-285750">
              <a:buFont typeface="Arial" panose="020B0604020202020204" pitchFamily="34" charset="0"/>
              <a:buChar char="•"/>
            </a:pPr>
            <a:r>
              <a:rPr lang="en-AU" dirty="0"/>
              <a:t>Commitment to follow through</a:t>
            </a:r>
          </a:p>
          <a:p>
            <a:pPr marL="285750" lvl="0" indent="-285750">
              <a:buFont typeface="Arial" panose="020B0604020202020204" pitchFamily="34" charset="0"/>
              <a:buChar char="•"/>
            </a:pPr>
            <a:endParaRPr lang="en-US" dirty="0"/>
          </a:p>
          <a:p>
            <a:r>
              <a:rPr lang="en-US" dirty="0"/>
              <a:t>Reference the sections on Reporting and feedback and Action planning in </a:t>
            </a:r>
            <a:r>
              <a:rPr lang="en-AU" i="1" dirty="0"/>
              <a:t>A Guide to Safety Culture Measurement</a:t>
            </a:r>
            <a:r>
              <a:rPr lang="en-AU" dirty="0"/>
              <a:t>.</a:t>
            </a:r>
            <a:r>
              <a:rPr lang="en-AU" i="1" dirty="0"/>
              <a:t>  </a:t>
            </a:r>
          </a:p>
        </p:txBody>
      </p:sp>
    </p:spTree>
    <p:extLst>
      <p:ext uri="{BB962C8B-B14F-4D97-AF65-F5344CB8AC3E}">
        <p14:creationId xmlns:p14="http://schemas.microsoft.com/office/powerpoint/2010/main" val="204662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777240" y="731519"/>
            <a:ext cx="2845191" cy="3237579"/>
          </a:xfrm>
        </p:spPr>
        <p:txBody>
          <a:bodyPr>
            <a:normAutofit/>
          </a:bodyPr>
          <a:lstStyle/>
          <a:p>
            <a:r>
              <a:rPr lang="en-US" sz="3500" dirty="0">
                <a:solidFill>
                  <a:srgbClr val="FFFFFF"/>
                </a:solidFill>
              </a:rPr>
              <a:t>Safety Attitudes Questionnaire</a:t>
            </a:r>
            <a:endParaRPr lang="en-AU" sz="3500" dirty="0">
              <a:solidFill>
                <a:srgbClr val="FFFFFF"/>
              </a:solidFill>
            </a:endParaRPr>
          </a:p>
        </p:txBody>
      </p:sp>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379709" y="686862"/>
            <a:ext cx="7037591" cy="4725110"/>
          </a:xfrm>
        </p:spPr>
        <p:txBody>
          <a:bodyPr anchor="ctr">
            <a:normAutofit lnSpcReduction="10000"/>
          </a:bodyPr>
          <a:lstStyle/>
          <a:p>
            <a:r>
              <a:rPr lang="en-US" dirty="0"/>
              <a:t>The University of Texas Safety Attitudes Questionnaire</a:t>
            </a:r>
            <a:r>
              <a:rPr lang="en-US" baseline="30000" dirty="0"/>
              <a:t>1</a:t>
            </a:r>
            <a:r>
              <a:rPr lang="en-US" dirty="0"/>
              <a:t> is used to measure attitudes to safety and the workplace among healthcare staff</a:t>
            </a:r>
          </a:p>
          <a:p>
            <a:r>
              <a:rPr lang="en-US" dirty="0"/>
              <a:t>The survey consists of 36 attitudinal items and uses a five-level Likert agreement scale. There are </a:t>
            </a:r>
            <a:r>
              <a:rPr lang="en-US" b="1" dirty="0">
                <a:solidFill>
                  <a:srgbClr val="FF0000"/>
                </a:solidFill>
              </a:rPr>
              <a:t>X </a:t>
            </a:r>
            <a:r>
              <a:rPr lang="en-US" dirty="0"/>
              <a:t>additional demographic questions. </a:t>
            </a:r>
          </a:p>
          <a:p>
            <a:r>
              <a:rPr lang="en-US" dirty="0"/>
              <a:t>The results are presented in their subscales</a:t>
            </a:r>
            <a:endParaRPr lang="en-AU" dirty="0"/>
          </a:p>
          <a:p>
            <a:r>
              <a:rPr lang="en-US" dirty="0"/>
              <a:t>The survey was conducted in </a:t>
            </a:r>
            <a:r>
              <a:rPr lang="en-US" b="1" dirty="0">
                <a:solidFill>
                  <a:srgbClr val="FF0000"/>
                </a:solidFill>
              </a:rPr>
              <a:t>Month / Year </a:t>
            </a:r>
            <a:r>
              <a:rPr lang="en-US" dirty="0"/>
              <a:t>and was completed by </a:t>
            </a:r>
            <a:r>
              <a:rPr lang="en-US" b="1" dirty="0">
                <a:solidFill>
                  <a:srgbClr val="FF0000"/>
                </a:solidFill>
              </a:rPr>
              <a:t>XX</a:t>
            </a:r>
            <a:r>
              <a:rPr lang="en-US" dirty="0"/>
              <a:t> respondents from the Maternity Unit</a:t>
            </a:r>
          </a:p>
          <a:p>
            <a:pPr marL="0" indent="0">
              <a:buNone/>
            </a:pPr>
            <a:endParaRPr lang="en-US" dirty="0"/>
          </a:p>
        </p:txBody>
      </p:sp>
      <p:sp>
        <p:nvSpPr>
          <p:cNvPr id="5" name="Rectangle 4">
            <a:extLst>
              <a:ext uri="{FF2B5EF4-FFF2-40B4-BE49-F238E27FC236}">
                <a16:creationId xmlns:a16="http://schemas.microsoft.com/office/drawing/2014/main" id="{C9622510-EE82-49AE-A0DD-170C1B377D20}"/>
              </a:ext>
            </a:extLst>
          </p:cNvPr>
          <p:cNvSpPr/>
          <p:nvPr/>
        </p:nvSpPr>
        <p:spPr>
          <a:xfrm>
            <a:off x="4044601" y="5604977"/>
            <a:ext cx="7681056" cy="738664"/>
          </a:xfrm>
          <a:prstGeom prst="rect">
            <a:avLst/>
          </a:prstGeom>
        </p:spPr>
        <p:txBody>
          <a:bodyPr wrap="square">
            <a:spAutoFit/>
          </a:bodyPr>
          <a:lstStyle/>
          <a:p>
            <a:r>
              <a:rPr lang="en-US" sz="1400" baseline="30000" dirty="0"/>
              <a:t>1</a:t>
            </a:r>
            <a:r>
              <a:rPr lang="en-AU" sz="1400" dirty="0"/>
              <a:t>Sexton, J. B., </a:t>
            </a:r>
            <a:r>
              <a:rPr lang="en-AU" sz="1400" dirty="0" err="1"/>
              <a:t>Helmreich</a:t>
            </a:r>
            <a:r>
              <a:rPr lang="en-AU" sz="1400" dirty="0"/>
              <a:t>, R. L., </a:t>
            </a:r>
            <a:r>
              <a:rPr lang="en-AU" sz="1400" dirty="0" err="1"/>
              <a:t>Neilands</a:t>
            </a:r>
            <a:r>
              <a:rPr lang="en-AU" sz="1400" dirty="0"/>
              <a:t>, T. B., Rowan, K., Vella, K., Boyden, J., Roberts, R., &amp; Thomas, E. J. (2006). The Safety Attitudes Questionnaire: psychometric properties, benchmarking data, and emerging research. </a:t>
            </a:r>
            <a:r>
              <a:rPr lang="en-AU" sz="1400" i="1" dirty="0"/>
              <a:t>BMC health services research</a:t>
            </a:r>
            <a:r>
              <a:rPr lang="en-AU" sz="1400" dirty="0"/>
              <a:t>, </a:t>
            </a:r>
            <a:r>
              <a:rPr lang="en-AU" sz="1400" i="1" dirty="0"/>
              <a:t>6</a:t>
            </a:r>
            <a:r>
              <a:rPr lang="en-AU" sz="1400" dirty="0"/>
              <a:t>(1), 44.</a:t>
            </a:r>
            <a:r>
              <a:rPr lang="en-US" sz="1400" dirty="0"/>
              <a:t> </a:t>
            </a:r>
            <a:endParaRPr lang="en-AU" sz="1400" baseline="30000" dirty="0"/>
          </a:p>
        </p:txBody>
      </p:sp>
      <p:sp>
        <p:nvSpPr>
          <p:cNvPr id="8" name="TextBox 7">
            <a:extLst>
              <a:ext uri="{FF2B5EF4-FFF2-40B4-BE49-F238E27FC236}">
                <a16:creationId xmlns:a16="http://schemas.microsoft.com/office/drawing/2014/main" id="{F5C4E6B3-C23D-43D5-8B57-096A9624038F}"/>
              </a:ext>
            </a:extLst>
          </p:cNvPr>
          <p:cNvSpPr txBox="1"/>
          <p:nvPr/>
        </p:nvSpPr>
        <p:spPr>
          <a:xfrm>
            <a:off x="1087944" y="3862814"/>
            <a:ext cx="4053015" cy="2308324"/>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i="1" dirty="0"/>
          </a:p>
          <a:p>
            <a:endParaRPr lang="en-US" dirty="0"/>
          </a:p>
          <a:p>
            <a:r>
              <a:rPr lang="en-US" dirty="0"/>
              <a:t>Where there is red text, update it with the number of demographic questions you used, the data of the survey and the number of respondents.</a:t>
            </a:r>
            <a:endParaRPr lang="en-AU" dirty="0"/>
          </a:p>
        </p:txBody>
      </p:sp>
    </p:spTree>
    <p:extLst>
      <p:ext uri="{BB962C8B-B14F-4D97-AF65-F5344CB8AC3E}">
        <p14:creationId xmlns:p14="http://schemas.microsoft.com/office/powerpoint/2010/main" val="357070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564" y="376888"/>
            <a:ext cx="10515600" cy="977136"/>
          </a:xfrm>
        </p:spPr>
        <p:txBody>
          <a:bodyPr>
            <a:normAutofit/>
          </a:bodyPr>
          <a:lstStyle/>
          <a:p>
            <a:r>
              <a:rPr lang="en-US" dirty="0">
                <a:solidFill>
                  <a:schemeClr val="tx2"/>
                </a:solidFill>
              </a:rPr>
              <a:t>Who completed this survey?</a:t>
            </a:r>
            <a:endParaRPr lang="en-AU" dirty="0">
              <a:solidFill>
                <a:schemeClr val="tx1">
                  <a:lumMod val="50000"/>
                  <a:lumOff val="50000"/>
                </a:schemeClr>
              </a:solidFill>
            </a:endParaRPr>
          </a:p>
        </p:txBody>
      </p:sp>
      <p:sp>
        <p:nvSpPr>
          <p:cNvPr id="5" name="TextBox 4"/>
          <p:cNvSpPr txBox="1"/>
          <p:nvPr/>
        </p:nvSpPr>
        <p:spPr>
          <a:xfrm>
            <a:off x="3455224" y="3755962"/>
            <a:ext cx="4053015" cy="2862322"/>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i="1" dirty="0"/>
          </a:p>
          <a:p>
            <a:endParaRPr lang="en-US" dirty="0"/>
          </a:p>
          <a:p>
            <a:r>
              <a:rPr lang="en-US" dirty="0"/>
              <a:t>Include a description of the demographics, e.g. how many doctors, nurses, allied health, etc., how many </a:t>
            </a:r>
            <a:r>
              <a:rPr lang="en-US" dirty="0" err="1"/>
              <a:t>shiftworkers</a:t>
            </a:r>
            <a:r>
              <a:rPr lang="en-US" dirty="0"/>
              <a:t> vs non-</a:t>
            </a:r>
            <a:r>
              <a:rPr lang="en-US" dirty="0" err="1"/>
              <a:t>shiftworkers</a:t>
            </a:r>
            <a:r>
              <a:rPr lang="en-US" dirty="0"/>
              <a:t>, how many early career, mid-career and long career, etc. </a:t>
            </a:r>
            <a:endParaRPr lang="en-AU" dirty="0"/>
          </a:p>
        </p:txBody>
      </p:sp>
      <p:graphicFrame>
        <p:nvGraphicFramePr>
          <p:cNvPr id="7" name="Table 6"/>
          <p:cNvGraphicFramePr>
            <a:graphicFrameLocks noGrp="1"/>
          </p:cNvGraphicFramePr>
          <p:nvPr/>
        </p:nvGraphicFramePr>
        <p:xfrm>
          <a:off x="838201" y="1676954"/>
          <a:ext cx="2119820" cy="2217384"/>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Professional</a:t>
                      </a:r>
                      <a:r>
                        <a:rPr lang="en-US" baseline="0" dirty="0"/>
                        <a:t> Group</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r>
                        <a:rPr lang="en-US" dirty="0"/>
                        <a:t>Medical</a:t>
                      </a:r>
                      <a:endParaRPr lang="en-AU" dirty="0"/>
                    </a:p>
                  </a:txBody>
                  <a:tcPr/>
                </a:tc>
                <a:tc>
                  <a:txBody>
                    <a:bodyPr/>
                    <a:lstStyle/>
                    <a:p>
                      <a:endParaRPr lang="en-AU"/>
                    </a:p>
                  </a:txBody>
                  <a:tcPr/>
                </a:tc>
                <a:extLst>
                  <a:ext uri="{0D108BD9-81ED-4DB2-BD59-A6C34878D82A}">
                    <a16:rowId xmlns:a16="http://schemas.microsoft.com/office/drawing/2014/main" val="10001"/>
                  </a:ext>
                </a:extLst>
              </a:tr>
              <a:tr h="394326">
                <a:tc>
                  <a:txBody>
                    <a:bodyPr/>
                    <a:lstStyle/>
                    <a:p>
                      <a:r>
                        <a:rPr lang="en-US" dirty="0"/>
                        <a:t>Nursing</a:t>
                      </a:r>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r>
                        <a:rPr lang="en-US" dirty="0"/>
                        <a:t>Allied Health</a:t>
                      </a:r>
                      <a:endParaRPr lang="en-AU" dirty="0"/>
                    </a:p>
                  </a:txBody>
                  <a:tcPr/>
                </a:tc>
                <a:tc>
                  <a:txBody>
                    <a:bodyPr/>
                    <a:lstStyle/>
                    <a:p>
                      <a:endParaRPr lang="en-US" dirty="0"/>
                    </a:p>
                  </a:txBody>
                  <a:tcPr/>
                </a:tc>
                <a:extLst>
                  <a:ext uri="{0D108BD9-81ED-4DB2-BD59-A6C34878D82A}">
                    <a16:rowId xmlns:a16="http://schemas.microsoft.com/office/drawing/2014/main" val="10003"/>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nvGraphicFramePr>
        <p:xfrm>
          <a:off x="3276282" y="1670877"/>
          <a:ext cx="2119820" cy="1971630"/>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Employment type</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endParaRPr lang="en-AU" dirty="0"/>
                    </a:p>
                  </a:txBody>
                  <a:tcPr/>
                </a:tc>
                <a:tc>
                  <a:txBody>
                    <a:bodyPr/>
                    <a:lstStyle/>
                    <a:p>
                      <a:endParaRPr lang="en-AU"/>
                    </a:p>
                  </a:txBody>
                  <a:tcPr/>
                </a:tc>
                <a:extLst>
                  <a:ext uri="{0D108BD9-81ED-4DB2-BD59-A6C34878D82A}">
                    <a16:rowId xmlns:a16="http://schemas.microsoft.com/office/drawing/2014/main" val="10001"/>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3"/>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9" name="Table 8"/>
          <p:cNvGraphicFramePr>
            <a:graphicFrameLocks noGrp="1"/>
          </p:cNvGraphicFramePr>
          <p:nvPr/>
        </p:nvGraphicFramePr>
        <p:xfrm>
          <a:off x="5714364" y="1670877"/>
          <a:ext cx="2119820" cy="1971630"/>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Tenure</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endParaRPr lang="en-AU" dirty="0"/>
                    </a:p>
                  </a:txBody>
                  <a:tcPr/>
                </a:tc>
                <a:tc>
                  <a:txBody>
                    <a:bodyPr/>
                    <a:lstStyle/>
                    <a:p>
                      <a:endParaRPr lang="en-AU"/>
                    </a:p>
                  </a:txBody>
                  <a:tcPr/>
                </a:tc>
                <a:extLst>
                  <a:ext uri="{0D108BD9-81ED-4DB2-BD59-A6C34878D82A}">
                    <a16:rowId xmlns:a16="http://schemas.microsoft.com/office/drawing/2014/main" val="10001"/>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3"/>
                  </a:ext>
                </a:extLst>
              </a:tr>
              <a:tr h="394326">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nvGraphicFramePr>
        <p:xfrm>
          <a:off x="8152446" y="1665191"/>
          <a:ext cx="2119820" cy="1823058"/>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Gender</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r>
                        <a:rPr lang="en-US" dirty="0"/>
                        <a:t>Female</a:t>
                      </a:r>
                      <a:endParaRPr lang="en-AU" dirty="0"/>
                    </a:p>
                  </a:txBody>
                  <a:tcPr/>
                </a:tc>
                <a:tc>
                  <a:txBody>
                    <a:bodyPr/>
                    <a:lstStyle/>
                    <a:p>
                      <a:endParaRPr lang="en-AU"/>
                    </a:p>
                  </a:txBody>
                  <a:tcPr/>
                </a:tc>
                <a:extLst>
                  <a:ext uri="{0D108BD9-81ED-4DB2-BD59-A6C34878D82A}">
                    <a16:rowId xmlns:a16="http://schemas.microsoft.com/office/drawing/2014/main" val="10001"/>
                  </a:ext>
                </a:extLst>
              </a:tr>
              <a:tr h="394326">
                <a:tc>
                  <a:txBody>
                    <a:bodyPr/>
                    <a:lstStyle/>
                    <a:p>
                      <a:r>
                        <a:rPr lang="en-US" dirty="0"/>
                        <a:t>Male</a:t>
                      </a:r>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r>
                        <a:rPr lang="en-US" dirty="0"/>
                        <a:t>Not specified</a:t>
                      </a:r>
                      <a:endParaRPr lang="en-AU" dirty="0"/>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nvGraphicFramePr>
        <p:xfrm>
          <a:off x="8152446" y="3987902"/>
          <a:ext cx="2119820" cy="1577304"/>
        </p:xfrm>
        <a:graphic>
          <a:graphicData uri="http://schemas.openxmlformats.org/drawingml/2006/table">
            <a:tbl>
              <a:tblPr firstRow="1" bandRow="1">
                <a:tableStyleId>{5C22544A-7EE6-4342-B048-85BDC9FD1C3A}</a:tableStyleId>
              </a:tblPr>
              <a:tblGrid>
                <a:gridCol w="1059910">
                  <a:extLst>
                    <a:ext uri="{9D8B030D-6E8A-4147-A177-3AD203B41FA5}">
                      <a16:colId xmlns:a16="http://schemas.microsoft.com/office/drawing/2014/main" val="20000"/>
                    </a:ext>
                  </a:extLst>
                </a:gridCol>
                <a:gridCol w="1059910">
                  <a:extLst>
                    <a:ext uri="{9D8B030D-6E8A-4147-A177-3AD203B41FA5}">
                      <a16:colId xmlns:a16="http://schemas.microsoft.com/office/drawing/2014/main" val="20001"/>
                    </a:ext>
                  </a:extLst>
                </a:gridCol>
              </a:tblGrid>
              <a:tr h="394326">
                <a:tc gridSpan="2">
                  <a:txBody>
                    <a:bodyPr/>
                    <a:lstStyle/>
                    <a:p>
                      <a:r>
                        <a:rPr lang="en-US" dirty="0"/>
                        <a:t>Patient profile</a:t>
                      </a:r>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394326">
                <a:tc>
                  <a:txBody>
                    <a:bodyPr/>
                    <a:lstStyle/>
                    <a:p>
                      <a:r>
                        <a:rPr lang="en-US" dirty="0"/>
                        <a:t>Adults</a:t>
                      </a:r>
                      <a:endParaRPr lang="en-AU" dirty="0"/>
                    </a:p>
                  </a:txBody>
                  <a:tcPr/>
                </a:tc>
                <a:tc>
                  <a:txBody>
                    <a:bodyPr/>
                    <a:lstStyle/>
                    <a:p>
                      <a:endParaRPr lang="en-AU" dirty="0"/>
                    </a:p>
                  </a:txBody>
                  <a:tcPr/>
                </a:tc>
                <a:extLst>
                  <a:ext uri="{0D108BD9-81ED-4DB2-BD59-A6C34878D82A}">
                    <a16:rowId xmlns:a16="http://schemas.microsoft.com/office/drawing/2014/main" val="10001"/>
                  </a:ext>
                </a:extLst>
              </a:tr>
              <a:tr h="394326">
                <a:tc>
                  <a:txBody>
                    <a:bodyPr/>
                    <a:lstStyle/>
                    <a:p>
                      <a:r>
                        <a:rPr lang="en-US" dirty="0" err="1"/>
                        <a:t>Peds</a:t>
                      </a:r>
                      <a:endParaRPr lang="en-AU" dirty="0"/>
                    </a:p>
                  </a:txBody>
                  <a:tcPr/>
                </a:tc>
                <a:tc>
                  <a:txBody>
                    <a:bodyPr/>
                    <a:lstStyle/>
                    <a:p>
                      <a:endParaRPr lang="en-US" dirty="0"/>
                    </a:p>
                  </a:txBody>
                  <a:tcPr/>
                </a:tc>
                <a:extLst>
                  <a:ext uri="{0D108BD9-81ED-4DB2-BD59-A6C34878D82A}">
                    <a16:rowId xmlns:a16="http://schemas.microsoft.com/office/drawing/2014/main" val="10002"/>
                  </a:ext>
                </a:extLst>
              </a:tr>
              <a:tr h="394326">
                <a:tc>
                  <a:txBody>
                    <a:bodyPr/>
                    <a:lstStyle/>
                    <a:p>
                      <a:r>
                        <a:rPr lang="en-US" dirty="0"/>
                        <a:t>Both</a:t>
                      </a:r>
                      <a:endParaRPr lang="en-AU" dirty="0"/>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737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69437957"/>
              </p:ext>
            </p:extLst>
          </p:nvPr>
        </p:nvGraphicFramePr>
        <p:xfrm>
          <a:off x="1132318" y="1524468"/>
          <a:ext cx="9683001" cy="4238378"/>
        </p:xfrm>
        <a:graphic>
          <a:graphicData uri="http://schemas.openxmlformats.org/drawingml/2006/table">
            <a:tbl>
              <a:tblPr firstRow="1" firstCol="1" bandRow="1">
                <a:tableStyleId>{F2DE63D5-997A-4646-A377-4702673A728D}</a:tableStyleId>
              </a:tblPr>
              <a:tblGrid>
                <a:gridCol w="3858782">
                  <a:extLst>
                    <a:ext uri="{9D8B030D-6E8A-4147-A177-3AD203B41FA5}">
                      <a16:colId xmlns:a16="http://schemas.microsoft.com/office/drawing/2014/main" val="20000"/>
                    </a:ext>
                  </a:extLst>
                </a:gridCol>
                <a:gridCol w="2596552">
                  <a:extLst>
                    <a:ext uri="{9D8B030D-6E8A-4147-A177-3AD203B41FA5}">
                      <a16:colId xmlns:a16="http://schemas.microsoft.com/office/drawing/2014/main" val="20001"/>
                    </a:ext>
                  </a:extLst>
                </a:gridCol>
                <a:gridCol w="3227667">
                  <a:extLst>
                    <a:ext uri="{9D8B030D-6E8A-4147-A177-3AD203B41FA5}">
                      <a16:colId xmlns:a16="http://schemas.microsoft.com/office/drawing/2014/main" val="20002"/>
                    </a:ext>
                  </a:extLst>
                </a:gridCol>
              </a:tblGrid>
              <a:tr h="348622">
                <a:tc>
                  <a:txBody>
                    <a:bodyPr/>
                    <a:lstStyle/>
                    <a:p>
                      <a:pPr>
                        <a:lnSpc>
                          <a:spcPct val="107000"/>
                        </a:lnSpc>
                        <a:spcAft>
                          <a:spcPts val="0"/>
                        </a:spcAft>
                      </a:pPr>
                      <a:r>
                        <a:rPr lang="en-US" sz="1800" dirty="0">
                          <a:effectLst/>
                        </a:rPr>
                        <a:t> Subscale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1800" dirty="0">
                          <a:effectLst/>
                        </a:rPr>
                        <a:t>Subscale scores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800">
                          <a:effectLst/>
                        </a:rPr>
                        <a:t>Score interpretation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42292">
                <a:tc>
                  <a:txBody>
                    <a:bodyPr/>
                    <a:lstStyle/>
                    <a:p>
                      <a:pPr>
                        <a:lnSpc>
                          <a:spcPct val="107000"/>
                        </a:lnSpc>
                        <a:spcAft>
                          <a:spcPts val="0"/>
                        </a:spcAft>
                      </a:pPr>
                      <a:r>
                        <a:rPr lang="en-AU" sz="1800">
                          <a:effectLst/>
                        </a:rPr>
                        <a:t>      Teamwork </a:t>
                      </a:r>
                      <a:r>
                        <a:rPr lang="en-AU" sz="1800" dirty="0">
                          <a:effectLst/>
                        </a:rPr>
                        <a:t>Climate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endParaRPr lang="en-AU"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AU" sz="2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542292">
                <a:tc>
                  <a:txBody>
                    <a:bodyPr/>
                    <a:lstStyle/>
                    <a:p>
                      <a:pPr>
                        <a:lnSpc>
                          <a:spcPct val="107000"/>
                        </a:lnSpc>
                        <a:spcAft>
                          <a:spcPts val="0"/>
                        </a:spcAft>
                      </a:pPr>
                      <a:r>
                        <a:rPr lang="en-AU" sz="1800">
                          <a:effectLst/>
                        </a:rPr>
                        <a:t>       </a:t>
                      </a:r>
                      <a:r>
                        <a:rPr lang="en-AU" sz="1800" dirty="0">
                          <a:effectLst/>
                        </a:rPr>
                        <a:t>Safety Climate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endParaRPr lang="en-AU"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AU" sz="2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542292">
                <a:tc>
                  <a:txBody>
                    <a:bodyPr/>
                    <a:lstStyle/>
                    <a:p>
                      <a:pPr>
                        <a:lnSpc>
                          <a:spcPct val="107000"/>
                        </a:lnSpc>
                        <a:spcAft>
                          <a:spcPts val="0"/>
                        </a:spcAft>
                      </a:pPr>
                      <a:r>
                        <a:rPr lang="en-AU" sz="1800" baseline="0">
                          <a:effectLst/>
                        </a:rPr>
                        <a:t>       </a:t>
                      </a:r>
                      <a:r>
                        <a:rPr lang="en-US" sz="1800" dirty="0">
                          <a:effectLst/>
                        </a:rPr>
                        <a:t>Job Satisfaction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endParaRPr lang="en-AU"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AU" sz="2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542292">
                <a:tc>
                  <a:txBody>
                    <a:bodyPr/>
                    <a:lstStyle/>
                    <a:p>
                      <a:pPr>
                        <a:lnSpc>
                          <a:spcPct val="107000"/>
                        </a:lnSpc>
                        <a:spcAft>
                          <a:spcPts val="0"/>
                        </a:spcAft>
                      </a:pPr>
                      <a:r>
                        <a:rPr lang="en-US" sz="1800">
                          <a:effectLst/>
                        </a:rPr>
                        <a:t>       </a:t>
                      </a:r>
                      <a:r>
                        <a:rPr lang="en-US" sz="1800" dirty="0">
                          <a:effectLst/>
                        </a:rPr>
                        <a:t>Stress Recognition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endParaRPr lang="en-AU"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AU" sz="2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589148">
                <a:tc>
                  <a:txBody>
                    <a:bodyPr/>
                    <a:lstStyle/>
                    <a:p>
                      <a:pPr>
                        <a:lnSpc>
                          <a:spcPct val="107000"/>
                        </a:lnSpc>
                        <a:spcAft>
                          <a:spcPts val="0"/>
                        </a:spcAft>
                      </a:pPr>
                      <a:r>
                        <a:rPr lang="en-US" sz="1800">
                          <a:effectLst/>
                        </a:rPr>
                        <a:t>       </a:t>
                      </a:r>
                      <a:r>
                        <a:rPr lang="en-US" sz="1800" dirty="0">
                          <a:effectLst/>
                        </a:rPr>
                        <a:t>Perceptions of  </a:t>
                      </a:r>
                    </a:p>
                    <a:p>
                      <a:pPr>
                        <a:lnSpc>
                          <a:spcPct val="107000"/>
                        </a:lnSpc>
                        <a:spcAft>
                          <a:spcPts val="0"/>
                        </a:spcAft>
                      </a:pPr>
                      <a:r>
                        <a:rPr lang="en-US" sz="1800">
                          <a:effectLst/>
                        </a:rPr>
                        <a:t>       </a:t>
                      </a:r>
                      <a:r>
                        <a:rPr lang="en-US" sz="1800" dirty="0">
                          <a:effectLst/>
                        </a:rPr>
                        <a:t>Management (Unit)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endParaRPr lang="en-AU"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2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5"/>
                  </a:ext>
                </a:extLst>
              </a:tr>
              <a:tr h="589148">
                <a:tc>
                  <a:txBody>
                    <a:bodyPr/>
                    <a:lstStyle/>
                    <a:p>
                      <a:pPr>
                        <a:lnSpc>
                          <a:spcPct val="107000"/>
                        </a:lnSpc>
                        <a:spcAft>
                          <a:spcPts val="0"/>
                        </a:spcAft>
                      </a:pPr>
                      <a:r>
                        <a:rPr lang="en-US" sz="1800">
                          <a:effectLst/>
                        </a:rPr>
                        <a:t>       </a:t>
                      </a:r>
                      <a:r>
                        <a:rPr lang="en-US" sz="1800" dirty="0">
                          <a:effectLst/>
                        </a:rPr>
                        <a:t>Perceptions of </a:t>
                      </a:r>
                    </a:p>
                    <a:p>
                      <a:pPr>
                        <a:lnSpc>
                          <a:spcPct val="107000"/>
                        </a:lnSpc>
                        <a:spcAft>
                          <a:spcPts val="0"/>
                        </a:spcAft>
                      </a:pPr>
                      <a:r>
                        <a:rPr lang="en-US" sz="1800">
                          <a:effectLst/>
                        </a:rPr>
                        <a:t>       </a:t>
                      </a:r>
                      <a:r>
                        <a:rPr lang="en-US" sz="1800" dirty="0">
                          <a:effectLst/>
                        </a:rPr>
                        <a:t>Management (Hospital)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endParaRPr lang="en-AU"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2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542292">
                <a:tc>
                  <a:txBody>
                    <a:bodyPr/>
                    <a:lstStyle/>
                    <a:p>
                      <a:pPr>
                        <a:lnSpc>
                          <a:spcPct val="107000"/>
                        </a:lnSpc>
                        <a:spcAft>
                          <a:spcPts val="0"/>
                        </a:spcAft>
                      </a:pPr>
                      <a:r>
                        <a:rPr lang="en-US" sz="1800">
                          <a:effectLst/>
                        </a:rPr>
                        <a:t>       </a:t>
                      </a:r>
                      <a:r>
                        <a:rPr lang="en-US" sz="1800" dirty="0">
                          <a:effectLst/>
                        </a:rPr>
                        <a:t>Working Conditions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endParaRPr lang="en-AU"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2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7"/>
                  </a:ext>
                </a:extLst>
              </a:tr>
            </a:tbl>
          </a:graphicData>
        </a:graphic>
      </p:graphicFrame>
      <p:sp>
        <p:nvSpPr>
          <p:cNvPr id="4" name="Title 3"/>
          <p:cNvSpPr>
            <a:spLocks noGrp="1"/>
          </p:cNvSpPr>
          <p:nvPr>
            <p:ph type="title"/>
          </p:nvPr>
        </p:nvSpPr>
        <p:spPr>
          <a:xfrm>
            <a:off x="557152" y="365125"/>
            <a:ext cx="10258168" cy="818351"/>
          </a:xfrm>
        </p:spPr>
        <p:txBody>
          <a:bodyPr>
            <a:normAutofit/>
          </a:bodyPr>
          <a:lstStyle/>
          <a:p>
            <a:r>
              <a:rPr lang="en-US" dirty="0">
                <a:solidFill>
                  <a:schemeClr val="tx2"/>
                </a:solidFill>
              </a:rPr>
              <a:t>Overall Results</a:t>
            </a:r>
            <a:endParaRPr lang="en-AU" dirty="0">
              <a:solidFill>
                <a:schemeClr val="tx2"/>
              </a:solidFill>
            </a:endParaRPr>
          </a:p>
        </p:txBody>
      </p:sp>
      <p:grpSp>
        <p:nvGrpSpPr>
          <p:cNvPr id="2" name="Group 1"/>
          <p:cNvGrpSpPr/>
          <p:nvPr/>
        </p:nvGrpSpPr>
        <p:grpSpPr>
          <a:xfrm>
            <a:off x="1199363" y="2024742"/>
            <a:ext cx="283448" cy="3525359"/>
            <a:chOff x="1156831" y="2024742"/>
            <a:chExt cx="283448" cy="3525359"/>
          </a:xfrm>
        </p:grpSpPr>
        <p:sp>
          <p:nvSpPr>
            <p:cNvPr id="8" name="Oval 7"/>
            <p:cNvSpPr/>
            <p:nvPr/>
          </p:nvSpPr>
          <p:spPr>
            <a:xfrm>
              <a:off x="1170279" y="2024742"/>
              <a:ext cx="270000" cy="270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dirty="0"/>
            </a:p>
          </p:txBody>
        </p:sp>
        <p:sp>
          <p:nvSpPr>
            <p:cNvPr id="9" name="Oval 8"/>
            <p:cNvSpPr/>
            <p:nvPr/>
          </p:nvSpPr>
          <p:spPr>
            <a:xfrm>
              <a:off x="1166162" y="2539369"/>
              <a:ext cx="270000" cy="270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dirty="0"/>
            </a:p>
          </p:txBody>
        </p:sp>
        <p:sp>
          <p:nvSpPr>
            <p:cNvPr id="10" name="Oval 9"/>
            <p:cNvSpPr/>
            <p:nvPr/>
          </p:nvSpPr>
          <p:spPr>
            <a:xfrm>
              <a:off x="1166162" y="3058957"/>
              <a:ext cx="270000" cy="27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dirty="0"/>
            </a:p>
          </p:txBody>
        </p:sp>
        <p:sp>
          <p:nvSpPr>
            <p:cNvPr id="11" name="Oval 10"/>
            <p:cNvSpPr/>
            <p:nvPr/>
          </p:nvSpPr>
          <p:spPr>
            <a:xfrm>
              <a:off x="1170279" y="3602105"/>
              <a:ext cx="270000" cy="270000"/>
            </a:xfrm>
            <a:prstGeom prst="ellipse">
              <a:avLst/>
            </a:prstGeom>
            <a:solidFill>
              <a:srgbClr val="CC00FF"/>
            </a:solidFill>
            <a:ln>
              <a:solidFill>
                <a:srgbClr val="7030A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dirty="0"/>
            </a:p>
          </p:txBody>
        </p:sp>
        <p:sp>
          <p:nvSpPr>
            <p:cNvPr id="12" name="Oval 11"/>
            <p:cNvSpPr/>
            <p:nvPr/>
          </p:nvSpPr>
          <p:spPr>
            <a:xfrm>
              <a:off x="1156831" y="4149157"/>
              <a:ext cx="270000" cy="27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Oval 12"/>
            <p:cNvSpPr/>
            <p:nvPr/>
          </p:nvSpPr>
          <p:spPr>
            <a:xfrm>
              <a:off x="1156831" y="4713371"/>
              <a:ext cx="270000" cy="270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dirty="0"/>
            </a:p>
          </p:txBody>
        </p:sp>
        <p:sp>
          <p:nvSpPr>
            <p:cNvPr id="14" name="Oval 13"/>
            <p:cNvSpPr/>
            <p:nvPr/>
          </p:nvSpPr>
          <p:spPr>
            <a:xfrm>
              <a:off x="1170279" y="5280101"/>
              <a:ext cx="270000" cy="270000"/>
            </a:xfrm>
            <a:prstGeom prst="ellipse">
              <a:avLst/>
            </a:prstGeom>
            <a:solidFill>
              <a:srgbClr val="7030A0"/>
            </a:solidFill>
            <a:ln>
              <a:solidFill>
                <a:srgbClr val="00206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dirty="0"/>
            </a:p>
          </p:txBody>
        </p:sp>
      </p:grpSp>
      <p:sp>
        <p:nvSpPr>
          <p:cNvPr id="15" name="TextBox 14">
            <a:extLst>
              <a:ext uri="{FF2B5EF4-FFF2-40B4-BE49-F238E27FC236}">
                <a16:creationId xmlns:a16="http://schemas.microsoft.com/office/drawing/2014/main" id="{2D627DAE-AD44-4530-A0BF-BC4641C0CCF6}"/>
              </a:ext>
            </a:extLst>
          </p:cNvPr>
          <p:cNvSpPr txBox="1"/>
          <p:nvPr/>
        </p:nvSpPr>
        <p:spPr>
          <a:xfrm>
            <a:off x="7117492" y="3888262"/>
            <a:ext cx="4769707" cy="2586680"/>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Enter in the subscale scores for each subscale in the second column. You obtain this number from the SAQ Subscale and Item Score Calculator. </a:t>
            </a:r>
          </a:p>
          <a:p>
            <a:endParaRPr lang="en-US" dirty="0"/>
          </a:p>
          <a:p>
            <a:r>
              <a:rPr lang="en-US" dirty="0"/>
              <a:t>Enter in the score descriptor in the third column, e.g. high, high average, medium average, low average or low)</a:t>
            </a:r>
            <a:endParaRPr lang="en-AU" dirty="0"/>
          </a:p>
        </p:txBody>
      </p:sp>
    </p:spTree>
    <p:extLst>
      <p:ext uri="{BB962C8B-B14F-4D97-AF65-F5344CB8AC3E}">
        <p14:creationId xmlns:p14="http://schemas.microsoft.com/office/powerpoint/2010/main" val="135945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6428" y="395605"/>
            <a:ext cx="10515600" cy="782955"/>
          </a:xfrm>
        </p:spPr>
        <p:txBody>
          <a:bodyPr/>
          <a:lstStyle/>
          <a:p>
            <a:r>
              <a:rPr lang="en-US" dirty="0">
                <a:solidFill>
                  <a:schemeClr val="tx2"/>
                </a:solidFill>
              </a:rPr>
              <a:t>Strengths and opportunities </a:t>
            </a:r>
            <a:endParaRPr lang="en-AU" dirty="0">
              <a:solidFill>
                <a:schemeClr val="tx2"/>
              </a:solidFill>
            </a:endParaRPr>
          </a:p>
        </p:txBody>
      </p:sp>
      <p:sp>
        <p:nvSpPr>
          <p:cNvPr id="5" name="Text Placeholder 4"/>
          <p:cNvSpPr>
            <a:spLocks noGrp="1"/>
          </p:cNvSpPr>
          <p:nvPr>
            <p:ph type="body" idx="1"/>
          </p:nvPr>
        </p:nvSpPr>
        <p:spPr>
          <a:xfrm>
            <a:off x="562055" y="1178560"/>
            <a:ext cx="5157787" cy="823912"/>
          </a:xfrm>
        </p:spPr>
        <p:txBody>
          <a:bodyPr>
            <a:normAutofit/>
          </a:bodyPr>
          <a:lstStyle/>
          <a:p>
            <a:r>
              <a:rPr lang="en-US" sz="3200" b="0" dirty="0">
                <a:solidFill>
                  <a:schemeClr val="accent1">
                    <a:lumMod val="50000"/>
                  </a:schemeClr>
                </a:solidFill>
              </a:rPr>
              <a:t>Highest scoring items	</a:t>
            </a:r>
            <a:endParaRPr lang="en-AU" sz="3200" b="0" dirty="0">
              <a:solidFill>
                <a:schemeClr val="accent1">
                  <a:lumMod val="50000"/>
                </a:schemeClr>
              </a:solidFill>
            </a:endParaRPr>
          </a:p>
        </p:txBody>
      </p:sp>
      <p:graphicFrame>
        <p:nvGraphicFramePr>
          <p:cNvPr id="2" name="Content Placeholder 1">
            <a:extLst>
              <a:ext uri="{FF2B5EF4-FFF2-40B4-BE49-F238E27FC236}">
                <a16:creationId xmlns:a16="http://schemas.microsoft.com/office/drawing/2014/main" id="{B659A96C-06B2-4F67-982B-403F60973514}"/>
              </a:ext>
            </a:extLst>
          </p:cNvPr>
          <p:cNvGraphicFramePr>
            <a:graphicFrameLocks noGrp="1"/>
          </p:cNvGraphicFramePr>
          <p:nvPr>
            <p:ph sz="half" idx="2"/>
            <p:extLst>
              <p:ext uri="{D42A27DB-BD31-4B8C-83A1-F6EECF244321}">
                <p14:modId xmlns:p14="http://schemas.microsoft.com/office/powerpoint/2010/main" val="3803493252"/>
              </p:ext>
            </p:extLst>
          </p:nvPr>
        </p:nvGraphicFramePr>
        <p:xfrm>
          <a:off x="626428" y="2102597"/>
          <a:ext cx="5157787" cy="3517120"/>
        </p:xfrm>
        <a:graphic>
          <a:graphicData uri="http://schemas.openxmlformats.org/drawingml/2006/table">
            <a:tbl>
              <a:tblPr>
                <a:tableStyleId>{9D7B26C5-4107-4FEC-AEDC-1716B250A1EF}</a:tableStyleId>
              </a:tblPr>
              <a:tblGrid>
                <a:gridCol w="4366926">
                  <a:extLst>
                    <a:ext uri="{9D8B030D-6E8A-4147-A177-3AD203B41FA5}">
                      <a16:colId xmlns:a16="http://schemas.microsoft.com/office/drawing/2014/main" val="1087261317"/>
                    </a:ext>
                  </a:extLst>
                </a:gridCol>
                <a:gridCol w="790861">
                  <a:extLst>
                    <a:ext uri="{9D8B030D-6E8A-4147-A177-3AD203B41FA5}">
                      <a16:colId xmlns:a16="http://schemas.microsoft.com/office/drawing/2014/main" val="2310914229"/>
                    </a:ext>
                  </a:extLst>
                </a:gridCol>
              </a:tblGrid>
              <a:tr h="549224">
                <a:tc>
                  <a:txBody>
                    <a:bodyPr/>
                    <a:lstStyle/>
                    <a:p>
                      <a:pPr algn="l" fontAlgn="t"/>
                      <a:endParaRPr lang="en-AU" sz="1800" b="0" i="0" u="none" strike="noStrike" dirty="0">
                        <a:solidFill>
                          <a:srgbClr val="000000"/>
                        </a:solidFill>
                        <a:effectLst/>
                        <a:latin typeface="Calibri" panose="020F0502020204030204" pitchFamily="34" charset="0"/>
                      </a:endParaRPr>
                    </a:p>
                  </a:txBody>
                  <a:tcPr marL="5731" marR="5731" marT="5731" marB="0"/>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31" marR="5731" marT="5731" marB="0"/>
                </a:tc>
                <a:extLst>
                  <a:ext uri="{0D108BD9-81ED-4DB2-BD59-A6C34878D82A}">
                    <a16:rowId xmlns:a16="http://schemas.microsoft.com/office/drawing/2014/main" val="1379617296"/>
                  </a:ext>
                </a:extLst>
              </a:tr>
              <a:tr h="494648">
                <a:tc>
                  <a:txBody>
                    <a:bodyPr/>
                    <a:lstStyle/>
                    <a:p>
                      <a:pPr algn="l" fontAlgn="t"/>
                      <a:endParaRPr lang="en-AU" sz="1800" b="0" i="0" u="none" strike="noStrike" dirty="0">
                        <a:solidFill>
                          <a:srgbClr val="000000"/>
                        </a:solidFill>
                        <a:effectLst/>
                        <a:latin typeface="Calibri" panose="020F0502020204030204" pitchFamily="34" charset="0"/>
                      </a:endParaRPr>
                    </a:p>
                  </a:txBody>
                  <a:tcPr marL="5731" marR="5731" marT="5731" marB="0">
                    <a:solidFill>
                      <a:schemeClr val="accent3">
                        <a:lumMod val="40000"/>
                        <a:lumOff val="60000"/>
                      </a:schemeClr>
                    </a:solidFill>
                  </a:tcPr>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31" marR="5731" marT="5731" marB="0">
                    <a:solidFill>
                      <a:schemeClr val="accent3">
                        <a:lumMod val="40000"/>
                        <a:lumOff val="60000"/>
                      </a:schemeClr>
                    </a:solidFill>
                  </a:tcPr>
                </a:tc>
                <a:extLst>
                  <a:ext uri="{0D108BD9-81ED-4DB2-BD59-A6C34878D82A}">
                    <a16:rowId xmlns:a16="http://schemas.microsoft.com/office/drawing/2014/main" val="3642929236"/>
                  </a:ext>
                </a:extLst>
              </a:tr>
              <a:tr h="989300">
                <a:tc>
                  <a:txBody>
                    <a:bodyPr/>
                    <a:lstStyle/>
                    <a:p>
                      <a:pPr algn="l" fontAlgn="t"/>
                      <a:endParaRPr lang="en-AU" sz="1800" b="0" i="0" u="none" strike="noStrike" dirty="0">
                        <a:solidFill>
                          <a:srgbClr val="000000"/>
                        </a:solidFill>
                        <a:effectLst/>
                        <a:latin typeface="Calibri" panose="020F0502020204030204" pitchFamily="34" charset="0"/>
                      </a:endParaRPr>
                    </a:p>
                  </a:txBody>
                  <a:tcPr marL="5731" marR="5731" marT="5731" marB="0"/>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31" marR="5731" marT="5731" marB="0"/>
                </a:tc>
                <a:extLst>
                  <a:ext uri="{0D108BD9-81ED-4DB2-BD59-A6C34878D82A}">
                    <a16:rowId xmlns:a16="http://schemas.microsoft.com/office/drawing/2014/main" val="2652860156"/>
                  </a:ext>
                </a:extLst>
              </a:tr>
              <a:tr h="989300">
                <a:tc>
                  <a:txBody>
                    <a:bodyPr/>
                    <a:lstStyle/>
                    <a:p>
                      <a:pPr algn="l" fontAlgn="t"/>
                      <a:endParaRPr lang="en-AU" sz="1800" b="0" i="0" u="none" strike="noStrike" dirty="0">
                        <a:solidFill>
                          <a:srgbClr val="000000"/>
                        </a:solidFill>
                        <a:effectLst/>
                        <a:latin typeface="Calibri" panose="020F0502020204030204" pitchFamily="34" charset="0"/>
                      </a:endParaRPr>
                    </a:p>
                  </a:txBody>
                  <a:tcPr marL="5731" marR="5731" marT="5731" marB="0">
                    <a:solidFill>
                      <a:schemeClr val="accent3">
                        <a:lumMod val="40000"/>
                        <a:lumOff val="60000"/>
                      </a:schemeClr>
                    </a:solidFill>
                  </a:tcPr>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31" marR="5731" marT="5731" marB="0">
                    <a:solidFill>
                      <a:schemeClr val="accent3">
                        <a:lumMod val="40000"/>
                        <a:lumOff val="60000"/>
                      </a:schemeClr>
                    </a:solidFill>
                  </a:tcPr>
                </a:tc>
                <a:extLst>
                  <a:ext uri="{0D108BD9-81ED-4DB2-BD59-A6C34878D82A}">
                    <a16:rowId xmlns:a16="http://schemas.microsoft.com/office/drawing/2014/main" val="2252309553"/>
                  </a:ext>
                </a:extLst>
              </a:tr>
              <a:tr h="494648">
                <a:tc>
                  <a:txBody>
                    <a:bodyPr/>
                    <a:lstStyle/>
                    <a:p>
                      <a:pPr algn="l" fontAlgn="t"/>
                      <a:endParaRPr lang="en-AU" sz="1800" b="0" i="0" u="none" strike="noStrike">
                        <a:solidFill>
                          <a:srgbClr val="000000"/>
                        </a:solidFill>
                        <a:effectLst/>
                        <a:latin typeface="Calibri" panose="020F0502020204030204" pitchFamily="34" charset="0"/>
                      </a:endParaRPr>
                    </a:p>
                  </a:txBody>
                  <a:tcPr marL="5731" marR="5731" marT="5731" marB="0"/>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31" marR="5731" marT="5731" marB="0"/>
                </a:tc>
                <a:extLst>
                  <a:ext uri="{0D108BD9-81ED-4DB2-BD59-A6C34878D82A}">
                    <a16:rowId xmlns:a16="http://schemas.microsoft.com/office/drawing/2014/main" val="3826142925"/>
                  </a:ext>
                </a:extLst>
              </a:tr>
            </a:tbl>
          </a:graphicData>
        </a:graphic>
      </p:graphicFrame>
      <p:sp>
        <p:nvSpPr>
          <p:cNvPr id="7" name="Text Placeholder 6"/>
          <p:cNvSpPr>
            <a:spLocks noGrp="1"/>
          </p:cNvSpPr>
          <p:nvPr>
            <p:ph type="body" sz="quarter" idx="3"/>
          </p:nvPr>
        </p:nvSpPr>
        <p:spPr>
          <a:xfrm>
            <a:off x="6282371" y="1160082"/>
            <a:ext cx="5183188" cy="823912"/>
          </a:xfrm>
        </p:spPr>
        <p:txBody>
          <a:bodyPr>
            <a:normAutofit/>
          </a:bodyPr>
          <a:lstStyle/>
          <a:p>
            <a:r>
              <a:rPr lang="en-US" sz="3200" b="0" dirty="0">
                <a:solidFill>
                  <a:schemeClr val="accent1">
                    <a:lumMod val="50000"/>
                  </a:schemeClr>
                </a:solidFill>
              </a:rPr>
              <a:t>Lowest scoring items</a:t>
            </a:r>
            <a:endParaRPr lang="en-AU" sz="3200" b="0" dirty="0">
              <a:solidFill>
                <a:schemeClr val="accent1">
                  <a:lumMod val="50000"/>
                </a:schemeClr>
              </a:solidFill>
            </a:endParaRPr>
          </a:p>
        </p:txBody>
      </p:sp>
      <p:graphicFrame>
        <p:nvGraphicFramePr>
          <p:cNvPr id="3" name="Content Placeholder 2">
            <a:extLst>
              <a:ext uri="{FF2B5EF4-FFF2-40B4-BE49-F238E27FC236}">
                <a16:creationId xmlns:a16="http://schemas.microsoft.com/office/drawing/2014/main" id="{63FF9D7A-35C8-44B3-940E-CF4F4BE8BFD5}"/>
              </a:ext>
            </a:extLst>
          </p:cNvPr>
          <p:cNvGraphicFramePr>
            <a:graphicFrameLocks noGrp="1"/>
          </p:cNvGraphicFramePr>
          <p:nvPr>
            <p:ph sz="quarter" idx="4"/>
            <p:extLst>
              <p:ext uri="{D42A27DB-BD31-4B8C-83A1-F6EECF244321}">
                <p14:modId xmlns:p14="http://schemas.microsoft.com/office/powerpoint/2010/main" val="2018288538"/>
              </p:ext>
            </p:extLst>
          </p:nvPr>
        </p:nvGraphicFramePr>
        <p:xfrm>
          <a:off x="6282372" y="2102596"/>
          <a:ext cx="5183187" cy="3595320"/>
        </p:xfrm>
        <a:graphic>
          <a:graphicData uri="http://schemas.openxmlformats.org/drawingml/2006/table">
            <a:tbl>
              <a:tblPr>
                <a:tableStyleId>{9D7B26C5-4107-4FEC-AEDC-1716B250A1EF}</a:tableStyleId>
              </a:tblPr>
              <a:tblGrid>
                <a:gridCol w="4388432">
                  <a:extLst>
                    <a:ext uri="{9D8B030D-6E8A-4147-A177-3AD203B41FA5}">
                      <a16:colId xmlns:a16="http://schemas.microsoft.com/office/drawing/2014/main" val="3067389183"/>
                    </a:ext>
                  </a:extLst>
                </a:gridCol>
                <a:gridCol w="794755">
                  <a:extLst>
                    <a:ext uri="{9D8B030D-6E8A-4147-A177-3AD203B41FA5}">
                      <a16:colId xmlns:a16="http://schemas.microsoft.com/office/drawing/2014/main" val="3377830032"/>
                    </a:ext>
                  </a:extLst>
                </a:gridCol>
              </a:tblGrid>
              <a:tr h="985172">
                <a:tc>
                  <a:txBody>
                    <a:bodyPr/>
                    <a:lstStyle/>
                    <a:p>
                      <a:pPr algn="l" fontAlgn="t"/>
                      <a:endParaRPr lang="en-AU" sz="1800" b="0" i="0" u="none" strike="noStrike" dirty="0">
                        <a:solidFill>
                          <a:srgbClr val="000000"/>
                        </a:solidFill>
                        <a:effectLst/>
                        <a:latin typeface="Calibri" panose="020F0502020204030204" pitchFamily="34" charset="0"/>
                      </a:endParaRPr>
                    </a:p>
                  </a:txBody>
                  <a:tcPr marL="5759" marR="5759" marT="5759" marB="0"/>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59" marR="5759" marT="5759" marB="0"/>
                </a:tc>
                <a:extLst>
                  <a:ext uri="{0D108BD9-81ED-4DB2-BD59-A6C34878D82A}">
                    <a16:rowId xmlns:a16="http://schemas.microsoft.com/office/drawing/2014/main" val="1160974396"/>
                  </a:ext>
                </a:extLst>
              </a:tr>
              <a:tr h="492585">
                <a:tc>
                  <a:txBody>
                    <a:bodyPr/>
                    <a:lstStyle/>
                    <a:p>
                      <a:pPr algn="l" fontAlgn="t"/>
                      <a:endParaRPr lang="en-AU" sz="1800" b="0" i="0" u="none" strike="noStrike" dirty="0">
                        <a:solidFill>
                          <a:srgbClr val="000000"/>
                        </a:solidFill>
                        <a:effectLst/>
                        <a:latin typeface="Calibri" panose="020F0502020204030204" pitchFamily="34" charset="0"/>
                      </a:endParaRPr>
                    </a:p>
                  </a:txBody>
                  <a:tcPr marL="5759" marR="5759" marT="5759" marB="0">
                    <a:solidFill>
                      <a:schemeClr val="accent3">
                        <a:lumMod val="40000"/>
                        <a:lumOff val="60000"/>
                      </a:schemeClr>
                    </a:solidFill>
                  </a:tcPr>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59" marR="5759" marT="5759" marB="0">
                    <a:solidFill>
                      <a:schemeClr val="accent3">
                        <a:lumMod val="40000"/>
                        <a:lumOff val="60000"/>
                      </a:schemeClr>
                    </a:solidFill>
                  </a:tcPr>
                </a:tc>
                <a:extLst>
                  <a:ext uri="{0D108BD9-81ED-4DB2-BD59-A6C34878D82A}">
                    <a16:rowId xmlns:a16="http://schemas.microsoft.com/office/drawing/2014/main" val="660996897"/>
                  </a:ext>
                </a:extLst>
              </a:tr>
              <a:tr h="492585">
                <a:tc>
                  <a:txBody>
                    <a:bodyPr/>
                    <a:lstStyle/>
                    <a:p>
                      <a:pPr algn="l" fontAlgn="t"/>
                      <a:endParaRPr lang="en-AU" sz="1800" b="0" i="0" u="none" strike="noStrike">
                        <a:solidFill>
                          <a:srgbClr val="000000"/>
                        </a:solidFill>
                        <a:effectLst/>
                        <a:latin typeface="Calibri" panose="020F0502020204030204" pitchFamily="34" charset="0"/>
                      </a:endParaRPr>
                    </a:p>
                  </a:txBody>
                  <a:tcPr marL="5759" marR="5759" marT="5759" marB="0"/>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59" marR="5759" marT="5759" marB="0"/>
                </a:tc>
                <a:extLst>
                  <a:ext uri="{0D108BD9-81ED-4DB2-BD59-A6C34878D82A}">
                    <a16:rowId xmlns:a16="http://schemas.microsoft.com/office/drawing/2014/main" val="3631130629"/>
                  </a:ext>
                </a:extLst>
              </a:tr>
              <a:tr h="492585">
                <a:tc>
                  <a:txBody>
                    <a:bodyPr/>
                    <a:lstStyle/>
                    <a:p>
                      <a:pPr algn="l" fontAlgn="t"/>
                      <a:endParaRPr lang="en-AU" sz="1800" b="0" i="0" u="none" strike="noStrike" dirty="0">
                        <a:solidFill>
                          <a:srgbClr val="000000"/>
                        </a:solidFill>
                        <a:effectLst/>
                        <a:latin typeface="Calibri" panose="020F0502020204030204" pitchFamily="34" charset="0"/>
                      </a:endParaRPr>
                    </a:p>
                  </a:txBody>
                  <a:tcPr marL="5759" marR="5759" marT="5759" marB="0">
                    <a:solidFill>
                      <a:schemeClr val="accent3">
                        <a:lumMod val="40000"/>
                        <a:lumOff val="60000"/>
                      </a:schemeClr>
                    </a:solidFill>
                  </a:tcPr>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59" marR="5759" marT="5759" marB="0">
                    <a:solidFill>
                      <a:schemeClr val="accent3">
                        <a:lumMod val="40000"/>
                        <a:lumOff val="60000"/>
                      </a:schemeClr>
                    </a:solidFill>
                  </a:tcPr>
                </a:tc>
                <a:extLst>
                  <a:ext uri="{0D108BD9-81ED-4DB2-BD59-A6C34878D82A}">
                    <a16:rowId xmlns:a16="http://schemas.microsoft.com/office/drawing/2014/main" val="240920456"/>
                  </a:ext>
                </a:extLst>
              </a:tr>
              <a:tr h="639808">
                <a:tc>
                  <a:txBody>
                    <a:bodyPr/>
                    <a:lstStyle/>
                    <a:p>
                      <a:pPr algn="l" fontAlgn="t"/>
                      <a:endParaRPr lang="en-AU" sz="1800" b="0" i="0" u="none" strike="noStrike" dirty="0">
                        <a:solidFill>
                          <a:srgbClr val="000000"/>
                        </a:solidFill>
                        <a:effectLst/>
                        <a:latin typeface="Calibri" panose="020F0502020204030204" pitchFamily="34" charset="0"/>
                      </a:endParaRPr>
                    </a:p>
                  </a:txBody>
                  <a:tcPr marL="5759" marR="5759" marT="5759" marB="0"/>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59" marR="5759" marT="5759" marB="0"/>
                </a:tc>
                <a:extLst>
                  <a:ext uri="{0D108BD9-81ED-4DB2-BD59-A6C34878D82A}">
                    <a16:rowId xmlns:a16="http://schemas.microsoft.com/office/drawing/2014/main" val="2484685180"/>
                  </a:ext>
                </a:extLst>
              </a:tr>
              <a:tr h="492585">
                <a:tc>
                  <a:txBody>
                    <a:bodyPr/>
                    <a:lstStyle/>
                    <a:p>
                      <a:pPr algn="l" fontAlgn="t"/>
                      <a:endParaRPr lang="en-AU" sz="1800" b="0" i="0" u="none" strike="noStrike" dirty="0">
                        <a:solidFill>
                          <a:srgbClr val="000000"/>
                        </a:solidFill>
                        <a:effectLst/>
                        <a:latin typeface="Calibri" panose="020F0502020204030204" pitchFamily="34" charset="0"/>
                      </a:endParaRPr>
                    </a:p>
                  </a:txBody>
                  <a:tcPr marL="5759" marR="5759" marT="5759" marB="0">
                    <a:solidFill>
                      <a:schemeClr val="accent3">
                        <a:lumMod val="40000"/>
                        <a:lumOff val="60000"/>
                      </a:schemeClr>
                    </a:solidFill>
                  </a:tcPr>
                </a:tc>
                <a:tc>
                  <a:txBody>
                    <a:bodyPr/>
                    <a:lstStyle/>
                    <a:p>
                      <a:pPr algn="ctr" fontAlgn="t"/>
                      <a:endParaRPr lang="en-AU" sz="1800" b="1" i="0" u="none" strike="noStrike" dirty="0">
                        <a:solidFill>
                          <a:srgbClr val="000000"/>
                        </a:solidFill>
                        <a:effectLst/>
                        <a:latin typeface="Calibri" panose="020F0502020204030204" pitchFamily="34" charset="0"/>
                      </a:endParaRPr>
                    </a:p>
                  </a:txBody>
                  <a:tcPr marL="5759" marR="5759" marT="5759" marB="0">
                    <a:solidFill>
                      <a:schemeClr val="accent3">
                        <a:lumMod val="40000"/>
                        <a:lumOff val="60000"/>
                      </a:schemeClr>
                    </a:solidFill>
                  </a:tcPr>
                </a:tc>
                <a:extLst>
                  <a:ext uri="{0D108BD9-81ED-4DB2-BD59-A6C34878D82A}">
                    <a16:rowId xmlns:a16="http://schemas.microsoft.com/office/drawing/2014/main" val="1400167594"/>
                  </a:ext>
                </a:extLst>
              </a:tr>
            </a:tbl>
          </a:graphicData>
        </a:graphic>
      </p:graphicFrame>
      <p:sp>
        <p:nvSpPr>
          <p:cNvPr id="11" name="Rectangle 10"/>
          <p:cNvSpPr/>
          <p:nvPr/>
        </p:nvSpPr>
        <p:spPr>
          <a:xfrm>
            <a:off x="416454" y="6389865"/>
            <a:ext cx="4880054" cy="307777"/>
          </a:xfrm>
          <a:prstGeom prst="rect">
            <a:avLst/>
          </a:prstGeom>
        </p:spPr>
        <p:txBody>
          <a:bodyPr wrap="none">
            <a:spAutoFit/>
          </a:bodyPr>
          <a:lstStyle/>
          <a:p>
            <a:r>
              <a:rPr lang="en-AU" sz="1400" dirty="0">
                <a:solidFill>
                  <a:schemeClr val="tx1">
                    <a:lumMod val="50000"/>
                    <a:lumOff val="50000"/>
                  </a:schemeClr>
                </a:solidFill>
              </a:rPr>
              <a:t>* Question is reverse scored (result indicates positive responses)</a:t>
            </a:r>
          </a:p>
        </p:txBody>
      </p:sp>
      <p:sp>
        <p:nvSpPr>
          <p:cNvPr id="8" name="TextBox 7">
            <a:extLst>
              <a:ext uri="{FF2B5EF4-FFF2-40B4-BE49-F238E27FC236}">
                <a16:creationId xmlns:a16="http://schemas.microsoft.com/office/drawing/2014/main" id="{0EAB05D3-3504-4923-A9A5-65175E5ECB98}"/>
              </a:ext>
            </a:extLst>
          </p:cNvPr>
          <p:cNvSpPr txBox="1"/>
          <p:nvPr/>
        </p:nvSpPr>
        <p:spPr>
          <a:xfrm>
            <a:off x="7834184" y="3888261"/>
            <a:ext cx="4053015"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Look at the Item Scores in the SAQ Subscale and Item score calculator. Select the 5 highest and 5 lowest scoring items and input them into the sections on this slide. Ensure you put the Item text, not just the Item number. </a:t>
            </a:r>
            <a:endParaRPr lang="en-AU" dirty="0"/>
          </a:p>
        </p:txBody>
      </p:sp>
    </p:spTree>
    <p:extLst>
      <p:ext uri="{BB962C8B-B14F-4D97-AF65-F5344CB8AC3E}">
        <p14:creationId xmlns:p14="http://schemas.microsoft.com/office/powerpoint/2010/main" val="25916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042" y="365125"/>
            <a:ext cx="10515600" cy="801448"/>
          </a:xfrm>
        </p:spPr>
        <p:txBody>
          <a:bodyPr>
            <a:normAutofit/>
          </a:bodyPr>
          <a:lstStyle/>
          <a:p>
            <a:r>
              <a:rPr lang="en-AU" dirty="0">
                <a:solidFill>
                  <a:schemeClr val="tx1">
                    <a:lumMod val="50000"/>
                    <a:lumOff val="50000"/>
                  </a:schemeClr>
                </a:solidFill>
              </a:rPr>
              <a:t>Team Satisfaction</a:t>
            </a:r>
          </a:p>
        </p:txBody>
      </p:sp>
      <p:graphicFrame>
        <p:nvGraphicFramePr>
          <p:cNvPr id="18" name="Content Placeholder 17"/>
          <p:cNvGraphicFramePr>
            <a:graphicFrameLocks noGrp="1"/>
          </p:cNvGraphicFramePr>
          <p:nvPr>
            <p:ph sz="half" idx="2"/>
          </p:nvPr>
        </p:nvGraphicFramePr>
        <p:xfrm>
          <a:off x="4022810" y="1262512"/>
          <a:ext cx="7620550" cy="4613375"/>
        </p:xfrm>
        <a:graphic>
          <a:graphicData uri="http://schemas.openxmlformats.org/drawingml/2006/table">
            <a:tbl>
              <a:tblPr firstRow="1" firstCol="1" lastRow="1" lastCol="1" bandRow="1" bandCol="1">
                <a:tableStyleId>{F2DE63D5-997A-4646-A377-4702673A728D}</a:tableStyleId>
              </a:tblPr>
              <a:tblGrid>
                <a:gridCol w="738960">
                  <a:extLst>
                    <a:ext uri="{9D8B030D-6E8A-4147-A177-3AD203B41FA5}">
                      <a16:colId xmlns:a16="http://schemas.microsoft.com/office/drawing/2014/main" val="20000"/>
                    </a:ext>
                  </a:extLst>
                </a:gridCol>
                <a:gridCol w="5997033">
                  <a:extLst>
                    <a:ext uri="{9D8B030D-6E8A-4147-A177-3AD203B41FA5}">
                      <a16:colId xmlns:a16="http://schemas.microsoft.com/office/drawing/2014/main" val="20001"/>
                    </a:ext>
                  </a:extLst>
                </a:gridCol>
                <a:gridCol w="884557">
                  <a:extLst>
                    <a:ext uri="{9D8B030D-6E8A-4147-A177-3AD203B41FA5}">
                      <a16:colId xmlns:a16="http://schemas.microsoft.com/office/drawing/2014/main" val="20002"/>
                    </a:ext>
                  </a:extLst>
                </a:gridCol>
              </a:tblGrid>
              <a:tr h="67309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565516">
                <a:tc>
                  <a:txBody>
                    <a:bodyPr/>
                    <a:lstStyle/>
                    <a:p>
                      <a:pPr marL="86360" marR="33655" algn="ctr">
                        <a:lnSpc>
                          <a:spcPct val="115000"/>
                        </a:lnSpc>
                        <a:spcAft>
                          <a:spcPts val="0"/>
                        </a:spcAft>
                      </a:pPr>
                      <a:r>
                        <a:rPr lang="en-US" sz="1800" b="1" dirty="0">
                          <a:solidFill>
                            <a:schemeClr val="tx1"/>
                          </a:solidFill>
                          <a:effectLst/>
                        </a:rPr>
                        <a:t>1</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chemeClr val="tx1"/>
                          </a:solidFill>
                          <a:effectLst/>
                        </a:rPr>
                        <a:t>Clinical input is well received in my area</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05764">
                <a:tc>
                  <a:txBody>
                    <a:bodyPr/>
                    <a:lstStyle/>
                    <a:p>
                      <a:pPr marL="86360" marR="33655" algn="ctr">
                        <a:lnSpc>
                          <a:spcPct val="115000"/>
                        </a:lnSpc>
                        <a:spcAft>
                          <a:spcPts val="0"/>
                        </a:spcAft>
                      </a:pPr>
                      <a:r>
                        <a:rPr lang="en-US" sz="1800" b="1" dirty="0">
                          <a:solidFill>
                            <a:schemeClr val="tx1"/>
                          </a:solidFill>
                          <a:effectLst/>
                        </a:rPr>
                        <a:t>2</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chemeClr val="tx1"/>
                          </a:solidFill>
                          <a:effectLst/>
                        </a:rPr>
                        <a:t>In my clinical area, it is difficult to speak up if I perceive a problem with patient/client care*</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917817">
                <a:tc>
                  <a:txBody>
                    <a:bodyPr/>
                    <a:lstStyle/>
                    <a:p>
                      <a:pPr marL="86360" marR="33655" algn="ctr">
                        <a:lnSpc>
                          <a:spcPct val="115000"/>
                        </a:lnSpc>
                        <a:spcAft>
                          <a:spcPts val="0"/>
                        </a:spcAft>
                      </a:pPr>
                      <a:r>
                        <a:rPr lang="en-US" sz="1800" b="1" dirty="0">
                          <a:solidFill>
                            <a:schemeClr val="tx1"/>
                          </a:solidFill>
                          <a:effectLst/>
                        </a:rPr>
                        <a:t>3</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chemeClr val="tx1"/>
                          </a:solidFill>
                          <a:effectLst/>
                        </a:rPr>
                        <a:t>Disagreements in my clinical area are appropriately resolved (i.e., not who is right, but what is</a:t>
                      </a:r>
                      <a:r>
                        <a:rPr lang="en-US" sz="1800" b="1" baseline="0" dirty="0">
                          <a:solidFill>
                            <a:schemeClr val="tx1"/>
                          </a:solidFill>
                          <a:effectLst/>
                        </a:rPr>
                        <a:t> </a:t>
                      </a:r>
                      <a:r>
                        <a:rPr lang="en-US" sz="1800" b="1" dirty="0">
                          <a:solidFill>
                            <a:schemeClr val="tx1"/>
                          </a:solidFill>
                          <a:effectLst/>
                        </a:rPr>
                        <a:t>best for the patient/client)</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05764">
                <a:tc>
                  <a:txBody>
                    <a:bodyPr/>
                    <a:lstStyle/>
                    <a:p>
                      <a:pPr marL="86360" marR="33655" algn="ctr">
                        <a:lnSpc>
                          <a:spcPct val="115000"/>
                        </a:lnSpc>
                        <a:spcAft>
                          <a:spcPts val="0"/>
                        </a:spcAft>
                      </a:pPr>
                      <a:r>
                        <a:rPr lang="en-US" sz="1800" b="1" dirty="0">
                          <a:solidFill>
                            <a:schemeClr val="tx1"/>
                          </a:solidFill>
                          <a:effectLst/>
                        </a:rPr>
                        <a:t>4</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solidFill>
                            <a:schemeClr val="tx1"/>
                          </a:solidFill>
                          <a:effectLst/>
                        </a:rPr>
                        <a:t>I have </a:t>
                      </a:r>
                      <a:r>
                        <a:rPr lang="en-US" sz="1800" b="1" dirty="0">
                          <a:solidFill>
                            <a:schemeClr val="tx1"/>
                          </a:solidFill>
                          <a:effectLst/>
                        </a:rPr>
                        <a:t>the support I need from other personnel </a:t>
                      </a:r>
                      <a:r>
                        <a:rPr lang="en-US" sz="1800" b="1">
                          <a:solidFill>
                            <a:schemeClr val="tx1"/>
                          </a:solidFill>
                          <a:effectLst/>
                        </a:rPr>
                        <a:t>to care for patients/clients/do </a:t>
                      </a:r>
                      <a:r>
                        <a:rPr lang="en-US" sz="1800" b="1" dirty="0">
                          <a:solidFill>
                            <a:schemeClr val="tx1"/>
                          </a:solidFill>
                          <a:effectLst/>
                        </a:rPr>
                        <a:t>my job</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05764">
                <a:tc>
                  <a:txBody>
                    <a:bodyPr/>
                    <a:lstStyle/>
                    <a:p>
                      <a:pPr marL="86360" marR="33655" algn="ctr">
                        <a:lnSpc>
                          <a:spcPct val="115000"/>
                        </a:lnSpc>
                        <a:spcAft>
                          <a:spcPts val="0"/>
                        </a:spcAft>
                      </a:pPr>
                      <a:r>
                        <a:rPr lang="en-US" sz="1800" b="1" dirty="0">
                          <a:solidFill>
                            <a:schemeClr val="tx1"/>
                          </a:solidFill>
                          <a:effectLst/>
                        </a:rPr>
                        <a:t>5</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chemeClr val="tx1"/>
                          </a:solidFill>
                          <a:effectLst/>
                        </a:rPr>
                        <a:t>It </a:t>
                      </a:r>
                      <a:r>
                        <a:rPr lang="en-US" sz="1800" b="1">
                          <a:solidFill>
                            <a:schemeClr val="tx1"/>
                          </a:solidFill>
                          <a:effectLst/>
                        </a:rPr>
                        <a:t>is easy </a:t>
                      </a:r>
                      <a:r>
                        <a:rPr lang="en-US" sz="1800" b="1" dirty="0">
                          <a:solidFill>
                            <a:schemeClr val="tx1"/>
                          </a:solidFill>
                          <a:effectLst/>
                        </a:rPr>
                        <a:t>for personnel in </a:t>
                      </a:r>
                      <a:r>
                        <a:rPr lang="en-US" sz="1800" b="1">
                          <a:solidFill>
                            <a:schemeClr val="tx1"/>
                          </a:solidFill>
                          <a:effectLst/>
                        </a:rPr>
                        <a:t>my clinical area to ask </a:t>
                      </a:r>
                      <a:r>
                        <a:rPr lang="en-US" sz="1800" b="1" dirty="0">
                          <a:solidFill>
                            <a:schemeClr val="tx1"/>
                          </a:solidFill>
                          <a:effectLst/>
                        </a:rPr>
                        <a:t>questions when there is </a:t>
                      </a:r>
                      <a:r>
                        <a:rPr lang="en-US" sz="1800" b="1">
                          <a:solidFill>
                            <a:schemeClr val="tx1"/>
                          </a:solidFill>
                          <a:effectLst/>
                        </a:rPr>
                        <a:t>something that </a:t>
                      </a:r>
                      <a:r>
                        <a:rPr lang="en-US" sz="1800" b="1" dirty="0">
                          <a:solidFill>
                            <a:schemeClr val="tx1"/>
                          </a:solidFill>
                          <a:effectLst/>
                        </a:rPr>
                        <a:t>they do </a:t>
                      </a:r>
                      <a:r>
                        <a:rPr lang="en-US" sz="1800" b="1">
                          <a:solidFill>
                            <a:schemeClr val="tx1"/>
                          </a:solidFill>
                          <a:effectLst/>
                        </a:rPr>
                        <a:t>not understand</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05764">
                <a:tc>
                  <a:txBody>
                    <a:bodyPr/>
                    <a:lstStyle/>
                    <a:p>
                      <a:pPr marL="86360" marR="33655" algn="ctr">
                        <a:lnSpc>
                          <a:spcPct val="115000"/>
                        </a:lnSpc>
                        <a:spcAft>
                          <a:spcPts val="0"/>
                        </a:spcAft>
                      </a:pPr>
                      <a:r>
                        <a:rPr lang="en-US" sz="1800" b="1" dirty="0">
                          <a:solidFill>
                            <a:schemeClr val="tx1"/>
                          </a:solidFill>
                          <a:effectLst/>
                        </a:rPr>
                        <a:t>6</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AU" sz="1800" b="1" dirty="0">
                          <a:solidFill>
                            <a:schemeClr val="tx1"/>
                          </a:solidFill>
                          <a:effectLst/>
                        </a:rPr>
                        <a:t> </a:t>
                      </a:r>
                      <a:r>
                        <a:rPr lang="en-US" sz="1800" b="1">
                          <a:solidFill>
                            <a:schemeClr val="tx1"/>
                          </a:solidFill>
                          <a:effectLst/>
                        </a:rPr>
                        <a:t>The clinicians </a:t>
                      </a:r>
                      <a:r>
                        <a:rPr lang="en-US" sz="1800" b="1" dirty="0">
                          <a:solidFill>
                            <a:schemeClr val="tx1"/>
                          </a:solidFill>
                          <a:effectLst/>
                        </a:rPr>
                        <a:t>in </a:t>
                      </a:r>
                      <a:r>
                        <a:rPr lang="en-US" sz="1800" b="1">
                          <a:solidFill>
                            <a:schemeClr val="tx1"/>
                          </a:solidFill>
                          <a:effectLst/>
                        </a:rPr>
                        <a:t>my area </a:t>
                      </a:r>
                      <a:r>
                        <a:rPr lang="en-US" sz="1800" b="1" dirty="0">
                          <a:solidFill>
                            <a:schemeClr val="tx1"/>
                          </a:solidFill>
                          <a:effectLst/>
                        </a:rPr>
                        <a:t>work </a:t>
                      </a:r>
                      <a:r>
                        <a:rPr lang="en-US" sz="1800" b="1">
                          <a:solidFill>
                            <a:schemeClr val="tx1"/>
                          </a:solidFill>
                          <a:effectLst/>
                        </a:rPr>
                        <a:t>together as a well-coordinated team</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8" name="Oval 7"/>
          <p:cNvSpPr/>
          <p:nvPr/>
        </p:nvSpPr>
        <p:spPr>
          <a:xfrm>
            <a:off x="987038" y="2424496"/>
            <a:ext cx="2702011" cy="270201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10" name="Rectangle 9"/>
          <p:cNvSpPr/>
          <p:nvPr/>
        </p:nvSpPr>
        <p:spPr>
          <a:xfrm>
            <a:off x="132080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
        <p:nvSpPr>
          <p:cNvPr id="14" name="TextBox 1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sp>
        <p:nvSpPr>
          <p:cNvPr id="19" name="TextBox 18"/>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20" name="Rectangle 19"/>
          <p:cNvSpPr/>
          <p:nvPr/>
        </p:nvSpPr>
        <p:spPr>
          <a:xfrm>
            <a:off x="839788" y="6386732"/>
            <a:ext cx="4880054" cy="307777"/>
          </a:xfrm>
          <a:prstGeom prst="rect">
            <a:avLst/>
          </a:prstGeom>
        </p:spPr>
        <p:txBody>
          <a:bodyPr wrap="none">
            <a:spAutoFit/>
          </a:bodyPr>
          <a:lstStyle/>
          <a:p>
            <a:r>
              <a:rPr lang="en-AU" sz="1400" dirty="0">
                <a:solidFill>
                  <a:schemeClr val="tx1">
                    <a:lumMod val="50000"/>
                    <a:lumOff val="50000"/>
                  </a:schemeClr>
                </a:solidFill>
              </a:rPr>
              <a:t>* Question is reverse scored (result indicates positive responses)</a:t>
            </a:r>
          </a:p>
        </p:txBody>
      </p:sp>
    </p:spTree>
    <p:extLst>
      <p:ext uri="{BB962C8B-B14F-4D97-AF65-F5344CB8AC3E}">
        <p14:creationId xmlns:p14="http://schemas.microsoft.com/office/powerpoint/2010/main" val="885187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321379"/>
            <a:ext cx="10515600" cy="929280"/>
          </a:xfrm>
        </p:spPr>
        <p:txBody>
          <a:bodyPr>
            <a:normAutofit/>
          </a:bodyPr>
          <a:lstStyle/>
          <a:p>
            <a:r>
              <a:rPr lang="en-AU" dirty="0">
                <a:solidFill>
                  <a:schemeClr val="tx1">
                    <a:lumMod val="50000"/>
                    <a:lumOff val="50000"/>
                  </a:schemeClr>
                </a:solidFill>
              </a:rPr>
              <a:t>Safety Climate</a:t>
            </a:r>
          </a:p>
        </p:txBody>
      </p:sp>
      <p:sp>
        <p:nvSpPr>
          <p:cNvPr id="8" name="Oval 7"/>
          <p:cNvSpPr/>
          <p:nvPr/>
        </p:nvSpPr>
        <p:spPr>
          <a:xfrm>
            <a:off x="976878" y="2489563"/>
            <a:ext cx="2702011" cy="2702011"/>
          </a:xfrm>
          <a:prstGeom prst="ellipse">
            <a:avLst/>
          </a:prstGeom>
          <a:solidFill>
            <a:srgbClr val="70AD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18" name="Content Placeholder 17"/>
          <p:cNvGraphicFramePr>
            <a:graphicFrameLocks noGrp="1"/>
          </p:cNvGraphicFramePr>
          <p:nvPr>
            <p:ph sz="half" idx="4294967295"/>
          </p:nvPr>
        </p:nvGraphicFramePr>
        <p:xfrm>
          <a:off x="4095176" y="1191083"/>
          <a:ext cx="7792024" cy="4723421"/>
        </p:xfrm>
        <a:graphic>
          <a:graphicData uri="http://schemas.openxmlformats.org/drawingml/2006/table">
            <a:tbl>
              <a:tblPr firstRow="1" firstCol="1" lastRow="1" lastCol="1" bandRow="1" bandCol="1">
                <a:tableStyleId>{F2DE63D5-997A-4646-A377-4702673A728D}</a:tableStyleId>
              </a:tblPr>
              <a:tblGrid>
                <a:gridCol w="751144">
                  <a:extLst>
                    <a:ext uri="{9D8B030D-6E8A-4147-A177-3AD203B41FA5}">
                      <a16:colId xmlns:a16="http://schemas.microsoft.com/office/drawing/2014/main" val="20000"/>
                    </a:ext>
                  </a:extLst>
                </a:gridCol>
                <a:gridCol w="6177280">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tblGrid>
              <a:tr h="68495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547287">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would </a:t>
                      </a:r>
                      <a:r>
                        <a:rPr lang="en-US" sz="1800" b="1">
                          <a:effectLst/>
                          <a:latin typeface="Calibri" panose="020F0502020204030204" pitchFamily="34" charset="0"/>
                          <a:ea typeface="Calibri" panose="020F0502020204030204" pitchFamily="34" charset="0"/>
                          <a:cs typeface="Times New Roman" panose="02020603050405020304" pitchFamily="18" charset="0"/>
                        </a:rPr>
                        <a:t>feel safe being treated here as a patient/client</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47287">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Errors are handled appropriately in my clinical area</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16438">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know the </a:t>
                      </a:r>
                      <a:r>
                        <a:rPr lang="en-US" sz="1800" b="1">
                          <a:effectLst/>
                          <a:latin typeface="Calibri" panose="020F0502020204030204" pitchFamily="34" charset="0"/>
                          <a:ea typeface="Calibri" panose="020F0502020204030204" pitchFamily="34" charset="0"/>
                          <a:cs typeface="Times New Roman" panose="02020603050405020304" pitchFamily="18" charset="0"/>
                        </a:rPr>
                        <a:t>proper channels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 direct </a:t>
                      </a:r>
                      <a:r>
                        <a:rPr lang="en-US" sz="1800" b="1">
                          <a:effectLst/>
                          <a:latin typeface="Calibri" panose="020F0502020204030204" pitchFamily="34" charset="0"/>
                          <a:ea typeface="Calibri" panose="020F0502020204030204" pitchFamily="34" charset="0"/>
                          <a:cs typeface="Times New Roman" panose="02020603050405020304" pitchFamily="18" charset="0"/>
                        </a:rPr>
                        <a:t>questions regarding patient/client safety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 </a:t>
                      </a:r>
                      <a:r>
                        <a:rPr lang="en-US" sz="1800" b="1">
                          <a:effectLst/>
                          <a:latin typeface="Calibri" panose="020F0502020204030204" pitchFamily="34" charset="0"/>
                          <a:ea typeface="Calibri" panose="020F0502020204030204" pitchFamily="34" charset="0"/>
                          <a:cs typeface="Times New Roman" panose="02020603050405020304" pitchFamily="18" charset="0"/>
                        </a:rPr>
                        <a:t>my clinical area</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47287">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a:t>
                      </a:r>
                      <a:r>
                        <a:rPr lang="en-US" sz="1800" b="1">
                          <a:effectLst/>
                          <a:latin typeface="Calibri" panose="020F0502020204030204" pitchFamily="34" charset="0"/>
                          <a:ea typeface="Calibri" panose="020F0502020204030204" pitchFamily="34" charset="0"/>
                          <a:cs typeface="Times New Roman" panose="02020603050405020304" pitchFamily="18" charset="0"/>
                        </a:rPr>
                        <a:t>receive appropriate feedback about my performance</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47287">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 this area, it is difficult to discuss errors*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16438">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am encouraged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by </a:t>
                      </a:r>
                      <a:r>
                        <a:rPr lang="en-US" sz="1800" b="1">
                          <a:effectLst/>
                          <a:latin typeface="Calibri" panose="020F0502020204030204" pitchFamily="34" charset="0"/>
                          <a:ea typeface="Calibri" panose="020F0502020204030204" pitchFamily="34" charset="0"/>
                          <a:cs typeface="Times New Roman" panose="02020603050405020304" pitchFamily="18" charset="0"/>
                        </a:rPr>
                        <a:t>my colleagues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 </a:t>
                      </a:r>
                      <a:r>
                        <a:rPr lang="en-US" sz="1800" b="1">
                          <a:effectLst/>
                          <a:latin typeface="Calibri" panose="020F0502020204030204" pitchFamily="34" charset="0"/>
                          <a:ea typeface="Calibri" panose="020F0502020204030204" pitchFamily="34" charset="0"/>
                          <a:cs typeface="Times New Roman" panose="02020603050405020304" pitchFamily="18" charset="0"/>
                        </a:rPr>
                        <a:t>report any patient/client safety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concerns </a:t>
                      </a:r>
                      <a:r>
                        <a:rPr lang="en-US" sz="1800" b="1">
                          <a:effectLst/>
                          <a:latin typeface="Calibri" panose="020F0502020204030204" pitchFamily="34" charset="0"/>
                          <a:ea typeface="Calibri" panose="020F0502020204030204" pitchFamily="34" charset="0"/>
                          <a:cs typeface="Times New Roman" panose="02020603050405020304" pitchFamily="18" charset="0"/>
                        </a:rPr>
                        <a:t>I may have</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616438">
                <a:tc>
                  <a:txBody>
                    <a:bodyPr/>
                    <a:lstStyle/>
                    <a:p>
                      <a:pPr marL="86360" marR="33655" algn="ctr">
                        <a:lnSpc>
                          <a:spcPct val="115000"/>
                        </a:lnSpc>
                        <a:spcAft>
                          <a:spcPts val="0"/>
                        </a:spcAft>
                      </a:pP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culture in </a:t>
                      </a:r>
                      <a:r>
                        <a:rPr lang="en-US" sz="1800" b="1">
                          <a:effectLst/>
                          <a:latin typeface="Calibri" panose="020F0502020204030204" pitchFamily="34" charset="0"/>
                          <a:ea typeface="Calibri" panose="020F0502020204030204" pitchFamily="34" charset="0"/>
                          <a:cs typeface="Times New Roman" panose="02020603050405020304" pitchFamily="18" charset="0"/>
                        </a:rPr>
                        <a:t>my clinical area makes it easy to learn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from the errors of others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86360" marR="33655" lvl="0" indent="0" algn="l" defTabSz="914400" rtl="0" eaLnBrk="1" fontAlgn="auto" latinLnBrk="0" hangingPunct="1">
                        <a:lnSpc>
                          <a:spcPct val="115000"/>
                        </a:lnSpc>
                        <a:spcBef>
                          <a:spcPts val="0"/>
                        </a:spcBef>
                        <a:spcAft>
                          <a:spcPts val="0"/>
                        </a:spcAft>
                        <a:buClrTx/>
                        <a:buSzTx/>
                        <a:buFontTx/>
                        <a:buNone/>
                        <a:tabLst/>
                        <a:defRPr/>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20" name="Rectangle 19"/>
          <p:cNvSpPr/>
          <p:nvPr/>
        </p:nvSpPr>
        <p:spPr>
          <a:xfrm>
            <a:off x="839788" y="6386732"/>
            <a:ext cx="4880054" cy="307777"/>
          </a:xfrm>
          <a:prstGeom prst="rect">
            <a:avLst/>
          </a:prstGeom>
        </p:spPr>
        <p:txBody>
          <a:bodyPr wrap="none">
            <a:spAutoFit/>
          </a:bodyPr>
          <a:lstStyle/>
          <a:p>
            <a:r>
              <a:rPr lang="en-AU" sz="1400" dirty="0">
                <a:solidFill>
                  <a:schemeClr val="tx1">
                    <a:lumMod val="50000"/>
                    <a:lumOff val="50000"/>
                  </a:schemeClr>
                </a:solidFill>
              </a:rPr>
              <a:t>* Question is reverse scored (result indicates positive responses)</a:t>
            </a:r>
          </a:p>
        </p:txBody>
      </p:sp>
      <p:sp>
        <p:nvSpPr>
          <p:cNvPr id="21" name="TextBox 20"/>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9" name="Rectangle 8"/>
          <p:cNvSpPr/>
          <p:nvPr/>
        </p:nvSpPr>
        <p:spPr>
          <a:xfrm>
            <a:off x="132080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1314858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953467" y="2392396"/>
            <a:ext cx="2702011" cy="2702011"/>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716280" y="377709"/>
            <a:ext cx="10515600" cy="958099"/>
          </a:xfrm>
        </p:spPr>
        <p:txBody>
          <a:bodyPr>
            <a:normAutofit/>
          </a:bodyPr>
          <a:lstStyle/>
          <a:p>
            <a:r>
              <a:rPr lang="en-AU" dirty="0">
                <a:solidFill>
                  <a:schemeClr val="tx1">
                    <a:lumMod val="50000"/>
                    <a:lumOff val="50000"/>
                  </a:schemeClr>
                </a:solidFill>
              </a:rPr>
              <a:t>Job Satisfaction</a:t>
            </a:r>
          </a:p>
        </p:txBody>
      </p:sp>
      <p:sp>
        <p:nvSpPr>
          <p:cNvPr id="6" name="TextBox 5"/>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8" name="Content Placeholder 17"/>
          <p:cNvGraphicFramePr>
            <a:graphicFrameLocks noGrp="1"/>
          </p:cNvGraphicFramePr>
          <p:nvPr>
            <p:ph sz="half" idx="4294967295"/>
          </p:nvPr>
        </p:nvGraphicFramePr>
        <p:xfrm>
          <a:off x="4410136" y="1492973"/>
          <a:ext cx="6821745" cy="3996650"/>
        </p:xfrm>
        <a:graphic>
          <a:graphicData uri="http://schemas.openxmlformats.org/drawingml/2006/table">
            <a:tbl>
              <a:tblPr firstRow="1" firstCol="1" lastRow="1" lastCol="1" bandRow="1" bandCol="1">
                <a:tableStyleId>{F2DE63D5-997A-4646-A377-4702673A728D}</a:tableStyleId>
              </a:tblPr>
              <a:tblGrid>
                <a:gridCol w="659704">
                  <a:extLst>
                    <a:ext uri="{9D8B030D-6E8A-4147-A177-3AD203B41FA5}">
                      <a16:colId xmlns:a16="http://schemas.microsoft.com/office/drawing/2014/main" val="20000"/>
                    </a:ext>
                  </a:extLst>
                </a:gridCol>
                <a:gridCol w="5183246">
                  <a:extLst>
                    <a:ext uri="{9D8B030D-6E8A-4147-A177-3AD203B41FA5}">
                      <a16:colId xmlns:a16="http://schemas.microsoft.com/office/drawing/2014/main" val="20001"/>
                    </a:ext>
                  </a:extLst>
                </a:gridCol>
                <a:gridCol w="978795">
                  <a:extLst>
                    <a:ext uri="{9D8B030D-6E8A-4147-A177-3AD203B41FA5}">
                      <a16:colId xmlns:a16="http://schemas.microsoft.com/office/drawing/2014/main" val="20002"/>
                    </a:ext>
                  </a:extLst>
                </a:gridCol>
              </a:tblGrid>
              <a:tr h="51493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59122">
                <a:tc>
                  <a:txBody>
                    <a:bodyPr/>
                    <a:lstStyle/>
                    <a:p>
                      <a:pPr marL="86360" marR="33655" algn="ctr">
                        <a:lnSpc>
                          <a:spcPct val="115000"/>
                        </a:lnSpc>
                        <a:spcAft>
                          <a:spcPts val="0"/>
                        </a:spcAft>
                      </a:pPr>
                      <a:r>
                        <a:rPr lang="en-US" sz="1800" b="1" dirty="0">
                          <a:solidFill>
                            <a:schemeClr val="tx1"/>
                          </a:solidFill>
                          <a:effectLst/>
                        </a:rPr>
                        <a:t>15</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like my job</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59122">
                <a:tc>
                  <a:txBody>
                    <a:bodyPr/>
                    <a:lstStyle/>
                    <a:p>
                      <a:pPr marL="86360" marR="33655" algn="ctr">
                        <a:lnSpc>
                          <a:spcPct val="115000"/>
                        </a:lnSpc>
                        <a:spcAft>
                          <a:spcPts val="0"/>
                        </a:spcAft>
                      </a:pPr>
                      <a:r>
                        <a:rPr lang="en-US" sz="1800" b="1" dirty="0">
                          <a:solidFill>
                            <a:schemeClr val="tx1"/>
                          </a:solidFill>
                          <a:effectLst/>
                        </a:rPr>
                        <a:t>16</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Working in </a:t>
                      </a:r>
                      <a:r>
                        <a:rPr lang="en-US" sz="1800" b="1">
                          <a:effectLst/>
                          <a:latin typeface="Calibri" panose="020F0502020204030204" pitchFamily="34" charset="0"/>
                          <a:ea typeface="Calibri" panose="020F0502020204030204" pitchFamily="34" charset="0"/>
                          <a:cs typeface="Times New Roman" panose="02020603050405020304" pitchFamily="18" charset="0"/>
                        </a:rPr>
                        <a:t>this hospital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is like </a:t>
                      </a:r>
                      <a:r>
                        <a:rPr lang="en-US" sz="1800" b="1">
                          <a:effectLst/>
                          <a:latin typeface="Calibri" panose="020F0502020204030204" pitchFamily="34" charset="0"/>
                          <a:ea typeface="Calibri" panose="020F0502020204030204" pitchFamily="34" charset="0"/>
                          <a:cs typeface="Times New Roman" panose="02020603050405020304" pitchFamily="18" charset="0"/>
                        </a:rPr>
                        <a:t>being part of a large family</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9122">
                <a:tc>
                  <a:txBody>
                    <a:bodyPr/>
                    <a:lstStyle/>
                    <a:p>
                      <a:pPr marL="86360" marR="33655" algn="ctr">
                        <a:lnSpc>
                          <a:spcPct val="115000"/>
                        </a:lnSpc>
                        <a:spcAft>
                          <a:spcPts val="0"/>
                        </a:spcAft>
                      </a:pPr>
                      <a:r>
                        <a:rPr lang="en-US" sz="1800" b="1" dirty="0">
                          <a:solidFill>
                            <a:schemeClr val="tx1"/>
                          </a:solidFill>
                          <a:effectLst/>
                        </a:rPr>
                        <a:t>17</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This hospital is a good place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 work</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59122">
                <a:tc>
                  <a:txBody>
                    <a:bodyPr/>
                    <a:lstStyle/>
                    <a:p>
                      <a:pPr marL="86360" marR="33655" algn="ctr">
                        <a:lnSpc>
                          <a:spcPct val="115000"/>
                        </a:lnSpc>
                        <a:spcAft>
                          <a:spcPts val="0"/>
                        </a:spcAft>
                      </a:pPr>
                      <a:r>
                        <a:rPr lang="en-US" sz="1800" b="1" dirty="0">
                          <a:solidFill>
                            <a:schemeClr val="tx1"/>
                          </a:solidFill>
                          <a:effectLst/>
                        </a:rPr>
                        <a:t>18</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am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proud to work here</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59122">
                <a:tc>
                  <a:txBody>
                    <a:bodyPr/>
                    <a:lstStyle/>
                    <a:p>
                      <a:pPr marL="86360" marR="33655" algn="ctr">
                        <a:lnSpc>
                          <a:spcPct val="115000"/>
                        </a:lnSpc>
                        <a:spcAft>
                          <a:spcPts val="0"/>
                        </a:spcAft>
                      </a:pPr>
                      <a:r>
                        <a:rPr lang="en-US" sz="1800" b="1" dirty="0">
                          <a:solidFill>
                            <a:schemeClr val="tx1"/>
                          </a:solidFill>
                          <a:effectLst/>
                        </a:rPr>
                        <a:t>19</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Morale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 </a:t>
                      </a:r>
                      <a:r>
                        <a:rPr lang="en-US" sz="1800" b="1">
                          <a:effectLst/>
                          <a:latin typeface="Calibri" panose="020F0502020204030204" pitchFamily="34" charset="0"/>
                          <a:ea typeface="Calibri" panose="020F0502020204030204" pitchFamily="34" charset="0"/>
                          <a:cs typeface="Times New Roman" panose="02020603050405020304" pitchFamily="18" charset="0"/>
                        </a:rPr>
                        <a:t>my clinical area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is high</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10" name="TextBox 9"/>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9" name="Rectangle 8"/>
          <p:cNvSpPr/>
          <p:nvPr/>
        </p:nvSpPr>
        <p:spPr>
          <a:xfrm>
            <a:off x="132080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1403811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640" y="392706"/>
            <a:ext cx="10515600" cy="891031"/>
          </a:xfrm>
        </p:spPr>
        <p:txBody>
          <a:bodyPr>
            <a:normAutofit/>
          </a:bodyPr>
          <a:lstStyle/>
          <a:p>
            <a:r>
              <a:rPr lang="en-AU" dirty="0">
                <a:solidFill>
                  <a:schemeClr val="tx1">
                    <a:lumMod val="50000"/>
                    <a:lumOff val="50000"/>
                  </a:schemeClr>
                </a:solidFill>
              </a:rPr>
              <a:t>Stress Recognition</a:t>
            </a:r>
          </a:p>
        </p:txBody>
      </p:sp>
      <p:sp>
        <p:nvSpPr>
          <p:cNvPr id="8" name="Oval 7"/>
          <p:cNvSpPr/>
          <p:nvPr/>
        </p:nvSpPr>
        <p:spPr>
          <a:xfrm>
            <a:off x="838200" y="2537255"/>
            <a:ext cx="2702011" cy="2702011"/>
          </a:xfrm>
          <a:prstGeom prst="ellipse">
            <a:avLst/>
          </a:prstGeom>
          <a:solidFill>
            <a:srgbClr val="CC00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03723" y="6335063"/>
            <a:ext cx="1598002" cy="369332"/>
          </a:xfrm>
          <a:prstGeom prst="rect">
            <a:avLst/>
          </a:prstGeom>
        </p:spPr>
        <p:txBody>
          <a:bodyPr wrap="none">
            <a:spAutoFit/>
          </a:bodyPr>
          <a:lstStyle/>
          <a:p>
            <a:r>
              <a:rPr lang="en-AU">
                <a:solidFill>
                  <a:schemeClr val="tx1">
                    <a:lumMod val="50000"/>
                    <a:lumOff val="50000"/>
                  </a:schemeClr>
                </a:solidFill>
              </a:rPr>
              <a:t>Average </a:t>
            </a:r>
            <a:r>
              <a:rPr lang="en-AU" dirty="0">
                <a:solidFill>
                  <a:schemeClr val="tx1">
                    <a:lumMod val="50000"/>
                    <a:lumOff val="50000"/>
                  </a:schemeClr>
                </a:solidFill>
              </a:rPr>
              <a:t>Scores</a:t>
            </a:r>
          </a:p>
        </p:txBody>
      </p:sp>
      <p:sp>
        <p:nvSpPr>
          <p:cNvPr id="14" name="TextBox 13"/>
          <p:cNvSpPr txBox="1"/>
          <p:nvPr/>
        </p:nvSpPr>
        <p:spPr>
          <a:xfrm>
            <a:off x="8384345" y="6107439"/>
            <a:ext cx="3207433" cy="307777"/>
          </a:xfrm>
          <a:prstGeom prst="rect">
            <a:avLst/>
          </a:prstGeom>
          <a:noFill/>
        </p:spPr>
        <p:txBody>
          <a:bodyPr wrap="square" rtlCol="0">
            <a:spAutoFit/>
          </a:bodyPr>
          <a:lstStyle/>
          <a:p>
            <a:r>
              <a:rPr lang="en-US" sz="1400">
                <a:solidFill>
                  <a:schemeClr val="accent3"/>
                </a:solidFill>
              </a:rPr>
              <a:t>Clinical </a:t>
            </a:r>
            <a:r>
              <a:rPr lang="en-US" sz="1400" dirty="0">
                <a:solidFill>
                  <a:schemeClr val="accent3"/>
                </a:solidFill>
              </a:rPr>
              <a:t>Excellence Commission © 2019</a:t>
            </a:r>
            <a:endParaRPr lang="en-AU" sz="1400" dirty="0">
              <a:solidFill>
                <a:schemeClr val="accent3"/>
              </a:solidFill>
            </a:endParaRPr>
          </a:p>
        </p:txBody>
      </p:sp>
      <p:graphicFrame>
        <p:nvGraphicFramePr>
          <p:cNvPr id="7" name="Content Placeholder 17"/>
          <p:cNvGraphicFramePr>
            <a:graphicFrameLocks noGrp="1"/>
          </p:cNvGraphicFramePr>
          <p:nvPr>
            <p:ph sz="half" idx="4294967295"/>
          </p:nvPr>
        </p:nvGraphicFramePr>
        <p:xfrm>
          <a:off x="4389814" y="1955712"/>
          <a:ext cx="6801425" cy="3448064"/>
        </p:xfrm>
        <a:graphic>
          <a:graphicData uri="http://schemas.openxmlformats.org/drawingml/2006/table">
            <a:tbl>
              <a:tblPr firstRow="1" firstCol="1" lastRow="1" lastCol="1" bandRow="1" bandCol="1">
                <a:tableStyleId>{F2DE63D5-997A-4646-A377-4702673A728D}</a:tableStyleId>
              </a:tblPr>
              <a:tblGrid>
                <a:gridCol w="781626">
                  <a:extLst>
                    <a:ext uri="{9D8B030D-6E8A-4147-A177-3AD203B41FA5}">
                      <a16:colId xmlns:a16="http://schemas.microsoft.com/office/drawing/2014/main" val="20000"/>
                    </a:ext>
                  </a:extLst>
                </a:gridCol>
                <a:gridCol w="5043920">
                  <a:extLst>
                    <a:ext uri="{9D8B030D-6E8A-4147-A177-3AD203B41FA5}">
                      <a16:colId xmlns:a16="http://schemas.microsoft.com/office/drawing/2014/main" val="20001"/>
                    </a:ext>
                  </a:extLst>
                </a:gridCol>
                <a:gridCol w="975879">
                  <a:extLst>
                    <a:ext uri="{9D8B030D-6E8A-4147-A177-3AD203B41FA5}">
                      <a16:colId xmlns:a16="http://schemas.microsoft.com/office/drawing/2014/main" val="20002"/>
                    </a:ext>
                  </a:extLst>
                </a:gridCol>
              </a:tblGrid>
              <a:tr h="536529">
                <a:tc>
                  <a:txBody>
                    <a:bodyPr/>
                    <a:lstStyle/>
                    <a:p>
                      <a:pPr marL="86360" marR="33655" algn="ctr">
                        <a:lnSpc>
                          <a:spcPct val="115000"/>
                        </a:lnSpc>
                        <a:spcAft>
                          <a:spcPts val="0"/>
                        </a:spcAft>
                      </a:pPr>
                      <a:r>
                        <a:rPr lang="en-US" sz="2000" dirty="0">
                          <a:effectLst/>
                        </a:rPr>
                        <a:t>Item</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Question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tc>
                  <a:txBody>
                    <a:bodyPr/>
                    <a:lstStyle/>
                    <a:p>
                      <a:pPr marL="86360" marR="33655" algn="ctr">
                        <a:lnSpc>
                          <a:spcPct val="115000"/>
                        </a:lnSpc>
                        <a:spcAft>
                          <a:spcPts val="0"/>
                        </a:spcAft>
                      </a:pPr>
                      <a:r>
                        <a:rPr lang="en-US" sz="2000" dirty="0">
                          <a:effectLst/>
                        </a:rPr>
                        <a:t>Item Score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B w="6350" cap="flat" cmpd="sng" algn="ctr">
                      <a:noFill/>
                      <a:prstDash val="solid"/>
                      <a:miter lim="800000"/>
                    </a:lnB>
                  </a:tcPr>
                </a:tc>
                <a:extLst>
                  <a:ext uri="{0D108BD9-81ED-4DB2-BD59-A6C34878D82A}">
                    <a16:rowId xmlns:a16="http://schemas.microsoft.com/office/drawing/2014/main" val="10000"/>
                  </a:ext>
                </a:extLst>
              </a:tr>
              <a:tr h="686756">
                <a:tc>
                  <a:txBody>
                    <a:bodyPr/>
                    <a:lstStyle/>
                    <a:p>
                      <a:pPr marL="86360" marR="33655" algn="ctr">
                        <a:lnSpc>
                          <a:spcPct val="115000"/>
                        </a:lnSpc>
                        <a:spcAft>
                          <a:spcPts val="0"/>
                        </a:spcAft>
                      </a:pPr>
                      <a:r>
                        <a:rPr lang="en-US" sz="1800" b="1" dirty="0">
                          <a:solidFill>
                            <a:schemeClr val="tx1"/>
                          </a:solidFill>
                          <a:effectLst/>
                        </a:rPr>
                        <a:t>20</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When </a:t>
                      </a:r>
                      <a:r>
                        <a:rPr lang="en-US" sz="1800" b="1">
                          <a:effectLst/>
                          <a:latin typeface="Calibri" panose="020F0502020204030204" pitchFamily="34" charset="0"/>
                          <a:ea typeface="Calibri" panose="020F0502020204030204" pitchFamily="34" charset="0"/>
                          <a:cs typeface="Times New Roman" panose="02020603050405020304" pitchFamily="18" charset="0"/>
                        </a:rPr>
                        <a:t>my workload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becomes excessive, </a:t>
                      </a:r>
                      <a:r>
                        <a:rPr lang="en-US" sz="1800" b="1">
                          <a:effectLst/>
                          <a:latin typeface="Calibri" panose="020F0502020204030204" pitchFamily="34" charset="0"/>
                          <a:ea typeface="Calibri" panose="020F0502020204030204" pitchFamily="34" charset="0"/>
                          <a:cs typeface="Times New Roman" panose="02020603050405020304" pitchFamily="18" charset="0"/>
                        </a:rPr>
                        <a:t>my performance is impaired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86756">
                <a:tc>
                  <a:txBody>
                    <a:bodyPr/>
                    <a:lstStyle/>
                    <a:p>
                      <a:pPr marL="86360" marR="33655" algn="ctr">
                        <a:lnSpc>
                          <a:spcPct val="115000"/>
                        </a:lnSpc>
                        <a:spcAft>
                          <a:spcPts val="0"/>
                        </a:spcAft>
                      </a:pPr>
                      <a:r>
                        <a:rPr lang="en-US" sz="1800" b="1" dirty="0">
                          <a:solidFill>
                            <a:schemeClr val="tx1"/>
                          </a:solidFill>
                          <a:effectLst/>
                        </a:rPr>
                        <a:t>21</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am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less </a:t>
                      </a:r>
                      <a:r>
                        <a:rPr lang="en-US" sz="1800" b="1">
                          <a:effectLst/>
                          <a:latin typeface="Calibri" panose="020F0502020204030204" pitchFamily="34" charset="0"/>
                          <a:ea typeface="Calibri" panose="020F0502020204030204" pitchFamily="34" charset="0"/>
                          <a:cs typeface="Times New Roman" panose="02020603050405020304" pitchFamily="18" charset="0"/>
                        </a:rPr>
                        <a:t>effective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work </a:t>
                      </a:r>
                      <a:r>
                        <a:rPr lang="en-US" sz="1800" b="1">
                          <a:effectLst/>
                          <a:latin typeface="Calibri" panose="020F0502020204030204" pitchFamily="34" charset="0"/>
                          <a:ea typeface="Calibri" panose="020F0502020204030204" pitchFamily="34" charset="0"/>
                          <a:cs typeface="Times New Roman" panose="02020603050405020304" pitchFamily="18" charset="0"/>
                        </a:rPr>
                        <a:t>when fatigued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86756">
                <a:tc>
                  <a:txBody>
                    <a:bodyPr/>
                    <a:lstStyle/>
                    <a:p>
                      <a:pPr marL="86360" marR="33655" algn="ctr">
                        <a:lnSpc>
                          <a:spcPct val="115000"/>
                        </a:lnSpc>
                        <a:spcAft>
                          <a:spcPts val="0"/>
                        </a:spcAft>
                      </a:pPr>
                      <a:r>
                        <a:rPr lang="en-US" sz="1800" b="1" dirty="0">
                          <a:solidFill>
                            <a:schemeClr val="tx1"/>
                          </a:solidFill>
                          <a:effectLst/>
                        </a:rPr>
                        <a:t>22</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I am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more likely </a:t>
                      </a:r>
                      <a:r>
                        <a:rPr lang="en-US" sz="1800" b="1">
                          <a:effectLst/>
                          <a:latin typeface="Calibri" panose="020F0502020204030204" pitchFamily="34" charset="0"/>
                          <a:ea typeface="Calibri" panose="020F0502020204030204" pitchFamily="34" charset="0"/>
                          <a:cs typeface="Times New Roman" panose="02020603050405020304" pitchFamily="18" charset="0"/>
                        </a:rPr>
                        <a:t>to make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errors in tense or </a:t>
                      </a:r>
                      <a:r>
                        <a:rPr lang="en-US" sz="1800" b="1">
                          <a:effectLst/>
                          <a:latin typeface="Calibri" panose="020F0502020204030204" pitchFamily="34" charset="0"/>
                          <a:ea typeface="Calibri" panose="020F0502020204030204" pitchFamily="34" charset="0"/>
                          <a:cs typeface="Times New Roman" panose="02020603050405020304" pitchFamily="18" charset="0"/>
                        </a:rPr>
                        <a:t>hostile situations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86756">
                <a:tc>
                  <a:txBody>
                    <a:bodyPr/>
                    <a:lstStyle/>
                    <a:p>
                      <a:pPr marL="86360" marR="33655" algn="ctr">
                        <a:lnSpc>
                          <a:spcPct val="115000"/>
                        </a:lnSpc>
                        <a:spcAft>
                          <a:spcPts val="0"/>
                        </a:spcAft>
                      </a:pPr>
                      <a:r>
                        <a:rPr lang="en-US" sz="1800" b="1" dirty="0">
                          <a:solidFill>
                            <a:schemeClr val="tx1"/>
                          </a:solidFill>
                          <a:effectLst/>
                        </a:rPr>
                        <a:t>23</a:t>
                      </a:r>
                      <a:endParaRPr lang="en-AU"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6350" cap="flat" cmpd="sng" algn="ctr">
                      <a:noFill/>
                      <a:prstDash val="solid"/>
                      <a:miter lim="800000"/>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nSpc>
                          <a:spcPct val="115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Fatigue impairs my performance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during </a:t>
                      </a:r>
                      <a:r>
                        <a:rPr lang="en-US" sz="1800" b="1">
                          <a:effectLst/>
                          <a:latin typeface="Calibri" panose="020F0502020204030204" pitchFamily="34" charset="0"/>
                          <a:ea typeface="Calibri" panose="020F0502020204030204" pitchFamily="34" charset="0"/>
                          <a:cs typeface="Times New Roman" panose="02020603050405020304" pitchFamily="18" charset="0"/>
                        </a:rPr>
                        <a:t>emergency situations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6360" marR="33655" algn="ctr">
                        <a:lnSpc>
                          <a:spcPct val="115000"/>
                        </a:lnSpc>
                        <a:spcAft>
                          <a:spcPts val="0"/>
                        </a:spcAft>
                      </a:pPr>
                      <a:r>
                        <a:rPr lang="en-US" sz="1800" b="1" dirty="0">
                          <a:solidFill>
                            <a:srgbClr val="FF0000"/>
                          </a:solidFill>
                          <a:effectLst/>
                        </a:rPr>
                        <a:t>XX</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6350" cap="flat" cmpd="sng" algn="ctr">
                      <a:noFill/>
                      <a:prstDash val="solid"/>
                      <a:miter lim="800000"/>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10" name="TextBox 9"/>
          <p:cNvSpPr txBox="1"/>
          <p:nvPr/>
        </p:nvSpPr>
        <p:spPr>
          <a:xfrm>
            <a:off x="6624736" y="3888261"/>
            <a:ext cx="5262464" cy="2585323"/>
          </a:xfrm>
          <a:prstGeom prst="rect">
            <a:avLst/>
          </a:prstGeom>
          <a:solidFill>
            <a:schemeClr val="bg1"/>
          </a:solidFill>
          <a:ln w="76200">
            <a:solidFill>
              <a:srgbClr val="FF0000"/>
            </a:solidFill>
          </a:ln>
        </p:spPr>
        <p:txBody>
          <a:bodyPr wrap="square" rtlCol="0">
            <a:spAutoFit/>
          </a:bodyPr>
          <a:lstStyle/>
          <a:p>
            <a:r>
              <a:rPr lang="en-US" i="1" dirty="0"/>
              <a:t>Delete this box after you have edited the slide</a:t>
            </a:r>
          </a:p>
          <a:p>
            <a:endParaRPr lang="en-US" dirty="0"/>
          </a:p>
          <a:p>
            <a:r>
              <a:rPr lang="en-US" dirty="0"/>
              <a:t>Update the </a:t>
            </a:r>
            <a:r>
              <a:rPr lang="en-US" dirty="0" err="1"/>
              <a:t>coloured</a:t>
            </a:r>
            <a:r>
              <a:rPr lang="en-US" dirty="0"/>
              <a:t> circle with the Item score (make sure you change the text to white from red).</a:t>
            </a:r>
          </a:p>
          <a:p>
            <a:endParaRPr lang="en-US" dirty="0"/>
          </a:p>
          <a:p>
            <a:r>
              <a:rPr lang="en-US" dirty="0"/>
              <a:t>Look at the Item Scores in the SAQ Subscale and Item score calculator. Type in the Item score that corresponds to the correct Item number. Make sure you change the text to black from red.</a:t>
            </a:r>
            <a:endParaRPr lang="en-AU" dirty="0"/>
          </a:p>
        </p:txBody>
      </p:sp>
      <p:sp>
        <p:nvSpPr>
          <p:cNvPr id="9" name="Rectangle 8"/>
          <p:cNvSpPr/>
          <p:nvPr/>
        </p:nvSpPr>
        <p:spPr>
          <a:xfrm>
            <a:off x="1320800" y="3452337"/>
            <a:ext cx="2214880" cy="646331"/>
          </a:xfrm>
          <a:prstGeom prst="rect">
            <a:avLst/>
          </a:prstGeom>
        </p:spPr>
        <p:txBody>
          <a:bodyPr wrap="square">
            <a:spAutoFit/>
          </a:bodyPr>
          <a:lstStyle/>
          <a:p>
            <a:r>
              <a:rPr lang="en-AU" sz="3600" dirty="0">
                <a:solidFill>
                  <a:schemeClr val="bg1"/>
                </a:solidFill>
              </a:rPr>
              <a:t>Score: </a:t>
            </a:r>
            <a:r>
              <a:rPr lang="en-AU" sz="3600" dirty="0">
                <a:solidFill>
                  <a:srgbClr val="FF0000"/>
                </a:solidFill>
              </a:rPr>
              <a:t>XX</a:t>
            </a:r>
          </a:p>
        </p:txBody>
      </p:sp>
    </p:spTree>
    <p:extLst>
      <p:ext uri="{BB962C8B-B14F-4D97-AF65-F5344CB8AC3E}">
        <p14:creationId xmlns:p14="http://schemas.microsoft.com/office/powerpoint/2010/main" val="3419060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33C4A8F3A9E048BADD7F854AC01A46" ma:contentTypeVersion="13" ma:contentTypeDescription="Create a new document." ma:contentTypeScope="" ma:versionID="2c5bdcf4053d82ac9b3a8d01f381d725">
  <xsd:schema xmlns:xsd="http://www.w3.org/2001/XMLSchema" xmlns:xs="http://www.w3.org/2001/XMLSchema" xmlns:p="http://schemas.microsoft.com/office/2006/metadata/properties" xmlns:ns3="34e6fe6e-4cd1-4f05-a46f-2053712a6899" xmlns:ns4="e3e76286-02e6-4162-b68a-e6a8dcceb204" targetNamespace="http://schemas.microsoft.com/office/2006/metadata/properties" ma:root="true" ma:fieldsID="ef3fa82b7888b60dae369ce49cd7ad01" ns3:_="" ns4:_="">
    <xsd:import namespace="34e6fe6e-4cd1-4f05-a46f-2053712a6899"/>
    <xsd:import namespace="e3e76286-02e6-4162-b68a-e6a8dcceb20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e6fe6e-4cd1-4f05-a46f-2053712a6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e76286-02e6-4162-b68a-e6a8dcceb2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FB2D86-BBFB-43A9-A002-0F80B64921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e6fe6e-4cd1-4f05-a46f-2053712a6899"/>
    <ds:schemaRef ds:uri="e3e76286-02e6-4162-b68a-e6a8dcceb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3F2283-EE92-4912-BC23-73C12CDFB505}">
  <ds:schemaRefs>
    <ds:schemaRef ds:uri="http://schemas.microsoft.com/sharepoint/v3/contenttype/forms"/>
  </ds:schemaRefs>
</ds:datastoreItem>
</file>

<file path=customXml/itemProps3.xml><?xml version="1.0" encoding="utf-8"?>
<ds:datastoreItem xmlns:ds="http://schemas.openxmlformats.org/officeDocument/2006/customXml" ds:itemID="{A8242324-BB5C-4DDB-BA3E-440ABAFE4B3D}">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e3e76286-02e6-4162-b68a-e6a8dcceb204"/>
    <ds:schemaRef ds:uri="http://purl.org/dc/elements/1.1/"/>
    <ds:schemaRef ds:uri="34e6fe6e-4cd1-4f05-a46f-2053712a6899"/>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Integral</Template>
  <TotalTime>78</TotalTime>
  <Words>2341</Words>
  <Application>Microsoft Office PowerPoint</Application>
  <PresentationFormat>Widescreen</PresentationFormat>
  <Paragraphs>319</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Safety Assessment Questionnaire (SAQ) results:  (your unit/area)</vt:lpstr>
      <vt:lpstr>Safety Attitudes Questionnaire</vt:lpstr>
      <vt:lpstr>Who completed this survey?</vt:lpstr>
      <vt:lpstr>Overall Results</vt:lpstr>
      <vt:lpstr>Strengths and opportunities </vt:lpstr>
      <vt:lpstr>Team Satisfaction</vt:lpstr>
      <vt:lpstr>Safety Climate</vt:lpstr>
      <vt:lpstr>Job Satisfaction</vt:lpstr>
      <vt:lpstr>Stress Recognition</vt:lpstr>
      <vt:lpstr>Perceptions of Unit Management</vt:lpstr>
      <vt:lpstr>Perceptions of Hospital Management</vt:lpstr>
      <vt:lpstr>Working Conditions</vt:lpstr>
      <vt:lpstr>Other items</vt:lpstr>
      <vt:lpstr>Data segmentation</vt:lpstr>
      <vt:lpstr>Debriefing the results </vt:lpstr>
      <vt:lpstr>What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Attitudes Questionnaire</dc:title>
  <dc:creator>CEC</dc:creator>
  <cp:keywords>SAQ</cp:keywords>
  <cp:lastModifiedBy>Clinical Excellence Commission</cp:lastModifiedBy>
  <cp:revision>12</cp:revision>
  <dcterms:created xsi:type="dcterms:W3CDTF">2020-11-16T04:22:03Z</dcterms:created>
  <dcterms:modified xsi:type="dcterms:W3CDTF">2021-08-02T07:13:03Z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0x010100F633C4A8F3A9E048BADD7F854AC01A46</vt:lpwstr>
  </property>
</Properties>
</file>