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3648" r:id="rId2"/>
  </p:sldMasterIdLst>
  <p:notesMasterIdLst>
    <p:notesMasterId r:id="rId23"/>
  </p:notesMasterIdLst>
  <p:sldIdLst>
    <p:sldId id="259" r:id="rId3"/>
    <p:sldId id="292" r:id="rId4"/>
    <p:sldId id="293" r:id="rId5"/>
    <p:sldId id="315" r:id="rId6"/>
    <p:sldId id="301" r:id="rId7"/>
    <p:sldId id="303" r:id="rId8"/>
    <p:sldId id="304" r:id="rId9"/>
    <p:sldId id="305" r:id="rId10"/>
    <p:sldId id="316" r:id="rId11"/>
    <p:sldId id="306" r:id="rId12"/>
    <p:sldId id="308" r:id="rId13"/>
    <p:sldId id="307" r:id="rId14"/>
    <p:sldId id="309" r:id="rId15"/>
    <p:sldId id="310" r:id="rId16"/>
    <p:sldId id="311" r:id="rId17"/>
    <p:sldId id="312" r:id="rId18"/>
    <p:sldId id="313" r:id="rId19"/>
    <p:sldId id="314" r:id="rId20"/>
    <p:sldId id="298" r:id="rId21"/>
    <p:sldId id="270" r:id="rId22"/>
  </p:sldIdLst>
  <p:sldSz cx="9144000" cy="6858000" type="screen4x3"/>
  <p:notesSz cx="6648450" cy="9896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586D"/>
    <a:srgbClr val="FFCC00"/>
    <a:srgbClr val="239F29"/>
    <a:srgbClr val="4CBC14"/>
    <a:srgbClr val="008000"/>
    <a:srgbClr val="33CCCC"/>
    <a:srgbClr val="6CD3DE"/>
    <a:srgbClr val="6CC0DE"/>
    <a:srgbClr val="37D1CD"/>
    <a:srgbClr val="BC59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71" autoAdjust="0"/>
    <p:restoredTop sz="69714" autoAdjust="0"/>
  </p:normalViewPr>
  <p:slideViewPr>
    <p:cSldViewPr>
      <p:cViewPr varScale="1">
        <p:scale>
          <a:sx n="81" d="100"/>
          <a:sy n="81" d="100"/>
        </p:scale>
        <p:origin x="2766" y="84"/>
      </p:cViewPr>
      <p:guideLst>
        <p:guide orient="horz" pos="2160"/>
        <p:guide pos="2880"/>
      </p:guideLst>
    </p:cSldViewPr>
  </p:slideViewPr>
  <p:outlineViewPr>
    <p:cViewPr>
      <p:scale>
        <a:sx n="33" d="100"/>
        <a:sy n="33" d="100"/>
      </p:scale>
      <p:origin x="0" y="135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880995" cy="494824"/>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765919" y="0"/>
            <a:ext cx="2880995" cy="494824"/>
          </a:xfrm>
          <a:prstGeom prst="rect">
            <a:avLst/>
          </a:prstGeom>
        </p:spPr>
        <p:txBody>
          <a:bodyPr vert="horz" lIns="91440" tIns="45720" rIns="91440" bIns="45720" rtlCol="0"/>
          <a:lstStyle>
            <a:lvl1pPr algn="r">
              <a:defRPr sz="1200"/>
            </a:lvl1pPr>
          </a:lstStyle>
          <a:p>
            <a:fld id="{9991C364-2579-42B5-BABF-BF7C2BE92E8D}" type="datetimeFigureOut">
              <a:rPr lang="en-AU" smtClean="0"/>
              <a:t>14/11/2019</a:t>
            </a:fld>
            <a:endParaRPr lang="en-AU"/>
          </a:p>
        </p:txBody>
      </p:sp>
      <p:sp>
        <p:nvSpPr>
          <p:cNvPr id="4" name="Slide Image Placeholder 3"/>
          <p:cNvSpPr>
            <a:spLocks noGrp="1" noRot="1" noChangeAspect="1"/>
          </p:cNvSpPr>
          <p:nvPr>
            <p:ph type="sldImg" idx="2"/>
          </p:nvPr>
        </p:nvSpPr>
        <p:spPr>
          <a:xfrm>
            <a:off x="850900" y="742950"/>
            <a:ext cx="4946650" cy="3709988"/>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64845" y="4700828"/>
            <a:ext cx="5318760" cy="44534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3" y="9399934"/>
            <a:ext cx="2880995" cy="494824"/>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765919" y="9399934"/>
            <a:ext cx="2880995" cy="494824"/>
          </a:xfrm>
          <a:prstGeom prst="rect">
            <a:avLst/>
          </a:prstGeom>
        </p:spPr>
        <p:txBody>
          <a:bodyPr vert="horz" lIns="91440" tIns="45720" rIns="91440" bIns="45720" rtlCol="0" anchor="b"/>
          <a:lstStyle>
            <a:lvl1pPr algn="r">
              <a:defRPr sz="1200"/>
            </a:lvl1pPr>
          </a:lstStyle>
          <a:p>
            <a:fld id="{C035D718-EE7D-4DDC-A5D8-D5DDF00C8B03}" type="slidenum">
              <a:rPr lang="en-AU" smtClean="0"/>
              <a:t>‹#›</a:t>
            </a:fld>
            <a:endParaRPr lang="en-AU"/>
          </a:p>
        </p:txBody>
      </p:sp>
    </p:spTree>
    <p:extLst>
      <p:ext uri="{BB962C8B-B14F-4D97-AF65-F5344CB8AC3E}">
        <p14:creationId xmlns:p14="http://schemas.microsoft.com/office/powerpoint/2010/main" val="1615865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035D718-EE7D-4DDC-A5D8-D5DDF00C8B03}" type="slidenum">
              <a:rPr lang="en-AU" smtClean="0"/>
              <a:t>1</a:t>
            </a:fld>
            <a:endParaRPr lang="en-AU"/>
          </a:p>
        </p:txBody>
      </p:sp>
    </p:spTree>
    <p:extLst>
      <p:ext uri="{BB962C8B-B14F-4D97-AF65-F5344CB8AC3E}">
        <p14:creationId xmlns:p14="http://schemas.microsoft.com/office/powerpoint/2010/main" val="3099791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b="1" u="sng" dirty="0" smtClean="0"/>
              <a:t>Educator notes</a:t>
            </a:r>
          </a:p>
          <a:p>
            <a:endParaRPr lang="en-AU" dirty="0" smtClean="0"/>
          </a:p>
          <a:p>
            <a:pPr marL="171450" indent="-171450">
              <a:buFont typeface="Arial" panose="020B0604020202020204" pitchFamily="34" charset="0"/>
              <a:buChar char="•"/>
            </a:pPr>
            <a:r>
              <a:rPr lang="en-AU" baseline="0" dirty="0" smtClean="0"/>
              <a:t>Let’s go back to Lionel’s case and consider how the cogs broke down for him.</a:t>
            </a:r>
          </a:p>
          <a:p>
            <a:pPr marL="171450" indent="-171450">
              <a:buFont typeface="Arial" panose="020B0604020202020204" pitchFamily="34" charset="0"/>
              <a:buChar char="•"/>
            </a:pPr>
            <a:r>
              <a:rPr lang="en-AU" baseline="0" dirty="0" smtClean="0"/>
              <a:t>Firstly, did the physician know that a catheter was </a:t>
            </a:r>
            <a:r>
              <a:rPr lang="en-AU" i="1" baseline="0" dirty="0" smtClean="0"/>
              <a:t>in situ?</a:t>
            </a:r>
            <a:r>
              <a:rPr lang="en-AU" i="0" baseline="0" dirty="0" smtClean="0"/>
              <a:t>  Yes, both the surgeon and the MO in the rehab ward noticed the catheter.</a:t>
            </a:r>
          </a:p>
          <a:p>
            <a:pPr marL="171450" indent="-171450">
              <a:buFont typeface="Arial" panose="020B0604020202020204" pitchFamily="34" charset="0"/>
              <a:buChar char="•"/>
            </a:pPr>
            <a:r>
              <a:rPr lang="en-AU" i="0" baseline="0" dirty="0" smtClean="0"/>
              <a:t>Secondly, did the physician know why a catheter was in place? The admitting doctor in the rehab ward certainly didn’t know the initial indication for catheterisation. It is also possible that surgeon didn’t know of the initial indication for catheterisation, given the lack of documentation regarding catheter insertion and the likelihood that the catheter may have been inserted by someone outside of the surgical team. The specific reason why and when the catheter was inserted also is unclear. The catheter could have been inserted for a number of clinically justifiable reasons, such as:</a:t>
            </a:r>
          </a:p>
          <a:p>
            <a:pPr marL="628650" lvl="1" indent="-171450">
              <a:buFontTx/>
              <a:buChar char="-"/>
            </a:pPr>
            <a:r>
              <a:rPr lang="en-AU" i="0" baseline="0" dirty="0" smtClean="0"/>
              <a:t>Trauma monitoring</a:t>
            </a:r>
          </a:p>
          <a:p>
            <a:pPr marL="628650" lvl="1" indent="-171450">
              <a:buFontTx/>
              <a:buChar char="-"/>
            </a:pPr>
            <a:r>
              <a:rPr lang="en-AU" i="0" baseline="0" dirty="0" smtClean="0"/>
              <a:t>Critical care monitoring</a:t>
            </a:r>
          </a:p>
          <a:p>
            <a:pPr marL="628650" lvl="1" indent="-171450">
              <a:buFontTx/>
              <a:buChar char="-"/>
            </a:pPr>
            <a:r>
              <a:rPr lang="en-AU" i="0" baseline="0" dirty="0" smtClean="0"/>
              <a:t>Acute surgery management</a:t>
            </a:r>
          </a:p>
          <a:p>
            <a:pPr marL="171450" lvl="0" indent="-171450">
              <a:buFont typeface="Arial" panose="020B0604020202020204" pitchFamily="34" charset="0"/>
              <a:buChar char="•"/>
            </a:pPr>
            <a:r>
              <a:rPr lang="en-AU" i="0" baseline="0" dirty="0" smtClean="0"/>
              <a:t>Thirdly, did the physician document a catheter removal order or was a verbal order given to the nursing staff? It turns out that catheter removal was discussed during nursing handover at the end of the shift.  The morning staff assumed that the catheter would be removed later that afternoon, however the afternoon staff assumed that the night nurse would perform the removal early the next morning. </a:t>
            </a:r>
          </a:p>
          <a:p>
            <a:pPr marL="171450" lvl="0" indent="-171450">
              <a:buFont typeface="Arial" panose="020B0604020202020204" pitchFamily="34" charset="0"/>
              <a:buChar char="•"/>
            </a:pPr>
            <a:r>
              <a:rPr lang="en-AU" i="0" baseline="0" dirty="0" smtClean="0"/>
              <a:t>Finally, did the nurse remove the catheter? As we can seen, Lionel’s catheter has stayed in unnecessarily for at least three days  so far despite the surgeon’s verbal order. It might even stay in longer as the rehab team is hesitant to remove it because they doesn’t know why the catheter was inserted in the first place.</a:t>
            </a:r>
          </a:p>
        </p:txBody>
      </p:sp>
      <p:sp>
        <p:nvSpPr>
          <p:cNvPr id="4" name="Slide Number Placeholder 3"/>
          <p:cNvSpPr>
            <a:spLocks noGrp="1"/>
          </p:cNvSpPr>
          <p:nvPr>
            <p:ph type="sldNum" sz="quarter" idx="10"/>
          </p:nvPr>
        </p:nvSpPr>
        <p:spPr/>
        <p:txBody>
          <a:bodyPr/>
          <a:lstStyle/>
          <a:p>
            <a:fld id="{C035D718-EE7D-4DDC-A5D8-D5DDF00C8B03}" type="slidenum">
              <a:rPr lang="en-AU" smtClean="0"/>
              <a:t>10</a:t>
            </a:fld>
            <a:endParaRPr lang="en-AU"/>
          </a:p>
        </p:txBody>
      </p:sp>
    </p:spTree>
    <p:extLst>
      <p:ext uri="{BB962C8B-B14F-4D97-AF65-F5344CB8AC3E}">
        <p14:creationId xmlns:p14="http://schemas.microsoft.com/office/powerpoint/2010/main" val="3827705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b="1" u="sng" dirty="0" smtClean="0"/>
              <a:t>Educator notes</a:t>
            </a:r>
          </a:p>
          <a:p>
            <a:endParaRPr lang="en-AU" dirty="0" smtClean="0"/>
          </a:p>
          <a:p>
            <a:pPr marL="171450" indent="-171450">
              <a:buFont typeface="Arial" panose="020B0604020202020204" pitchFamily="34" charset="0"/>
              <a:buChar char="•"/>
            </a:pPr>
            <a:r>
              <a:rPr lang="en-AU" dirty="0" smtClean="0"/>
              <a:t>As illustrated</a:t>
            </a:r>
            <a:r>
              <a:rPr lang="en-AU" baseline="0" dirty="0" smtClean="0"/>
              <a:t> by Lionel’s story and by going through each step of the ordered catheter removal process, we can see that each step of ordered catheter removal can be compromised by inefficient practices.</a:t>
            </a:r>
          </a:p>
          <a:p>
            <a:pPr marL="171450" indent="-171450">
              <a:buFont typeface="Arial" panose="020B0604020202020204" pitchFamily="34" charset="0"/>
              <a:buChar char="•"/>
            </a:pPr>
            <a:r>
              <a:rPr lang="en-AU" baseline="0" dirty="0" smtClean="0"/>
              <a:t>As a result of what seems to be minor inefficiencies, patients like Lionel are left with a catheters that they don’t need and they become more at risk of acquiring a urinary tract infection.</a:t>
            </a:r>
          </a:p>
          <a:p>
            <a:pPr marL="171450" indent="-171450">
              <a:buFont typeface="Arial" panose="020B0604020202020204" pitchFamily="34" charset="0"/>
              <a:buChar char="•"/>
            </a:pPr>
            <a:r>
              <a:rPr lang="en-AU" baseline="0" dirty="0" smtClean="0"/>
              <a:t>Unnecessarily prolonged catheterisation, such as in Lionel’s story, is an example of how the system can fail to safeguard patients from preventable harm. </a:t>
            </a:r>
            <a:endParaRPr lang="en-AU" dirty="0"/>
          </a:p>
        </p:txBody>
      </p:sp>
      <p:sp>
        <p:nvSpPr>
          <p:cNvPr id="4" name="Slide Number Placeholder 3"/>
          <p:cNvSpPr>
            <a:spLocks noGrp="1"/>
          </p:cNvSpPr>
          <p:nvPr>
            <p:ph type="sldNum" sz="quarter" idx="10"/>
          </p:nvPr>
        </p:nvSpPr>
        <p:spPr/>
        <p:txBody>
          <a:bodyPr/>
          <a:lstStyle/>
          <a:p>
            <a:fld id="{C035D718-EE7D-4DDC-A5D8-D5DDF00C8B03}" type="slidenum">
              <a:rPr lang="en-AU" smtClean="0"/>
              <a:t>11</a:t>
            </a:fld>
            <a:endParaRPr lang="en-AU"/>
          </a:p>
        </p:txBody>
      </p:sp>
    </p:spTree>
    <p:extLst>
      <p:ext uri="{BB962C8B-B14F-4D97-AF65-F5344CB8AC3E}">
        <p14:creationId xmlns:p14="http://schemas.microsoft.com/office/powerpoint/2010/main" val="3222689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b="1" u="sng" dirty="0" smtClean="0"/>
              <a:t>Educator 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AU" b="1" u="sng"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u="none" baseline="0" dirty="0" smtClean="0"/>
              <a:t>The criteria-led catheter removal protocol is an alternative to ordered catheter removal. It is designed to be used by any clinician who is attending to a patient with a catheter. This means it is suitable for both nurses and doctors to use.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u="none" baseline="0" dirty="0" smtClean="0"/>
              <a:t>The protocol is based on recognising that there is no indication for catheterisation present and therefore the catheter is unnecessary.</a:t>
            </a:r>
            <a:r>
              <a:rPr lang="en-AU" b="0" u="none" baseline="0" dirty="0"/>
              <a:t> </a:t>
            </a:r>
            <a:r>
              <a:rPr lang="en-AU" b="0" u="none" baseline="0" dirty="0" smtClean="0"/>
              <a:t>This means that the attending clinician, whether it be a nurse or a doctor, must assess the patient on a case by case basis.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u="none" baseline="0" dirty="0" smtClean="0"/>
              <a:t>The basis of the criteria-led catheter removal protocol is slightly different to that of the ordered catheter removal in which the removal is based on a documented order from a doctor.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u="none" baseline="0" dirty="0" smtClean="0"/>
              <a:t>The criteria-led catheter removal protocol can be broken into two stages. The first stage focuses on the deciding whether catheter removal is appropriate for the patient while the second stage focuses on the trial of void procedure. </a:t>
            </a:r>
          </a:p>
        </p:txBody>
      </p:sp>
      <p:sp>
        <p:nvSpPr>
          <p:cNvPr id="4" name="Slide Number Placeholder 3"/>
          <p:cNvSpPr>
            <a:spLocks noGrp="1"/>
          </p:cNvSpPr>
          <p:nvPr>
            <p:ph type="sldNum" sz="quarter" idx="10"/>
          </p:nvPr>
        </p:nvSpPr>
        <p:spPr/>
        <p:txBody>
          <a:bodyPr/>
          <a:lstStyle/>
          <a:p>
            <a:fld id="{C035D718-EE7D-4DDC-A5D8-D5DDF00C8B03}" type="slidenum">
              <a:rPr lang="en-AU" smtClean="0"/>
              <a:t>12</a:t>
            </a:fld>
            <a:endParaRPr lang="en-AU"/>
          </a:p>
        </p:txBody>
      </p:sp>
    </p:spTree>
    <p:extLst>
      <p:ext uri="{BB962C8B-B14F-4D97-AF65-F5344CB8AC3E}">
        <p14:creationId xmlns:p14="http://schemas.microsoft.com/office/powerpoint/2010/main" val="3458064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b="1" u="sng" dirty="0" smtClean="0"/>
              <a:t>Educator notes</a:t>
            </a:r>
          </a:p>
          <a:p>
            <a:endParaRPr lang="en-AU" dirty="0" smtClean="0"/>
          </a:p>
          <a:p>
            <a:pPr marL="171450" indent="-171450">
              <a:buFont typeface="Arial" panose="020B0604020202020204" pitchFamily="34" charset="0"/>
              <a:buChar char="•"/>
            </a:pPr>
            <a:r>
              <a:rPr lang="en-AU" dirty="0" smtClean="0"/>
              <a:t>This</a:t>
            </a:r>
            <a:r>
              <a:rPr lang="en-AU" baseline="0" dirty="0" smtClean="0"/>
              <a:t> is what the first stage of the protocol looks like.</a:t>
            </a:r>
          </a:p>
          <a:p>
            <a:pPr marL="171450" indent="-171450">
              <a:buFont typeface="Arial" panose="020B0604020202020204" pitchFamily="34" charset="0"/>
              <a:buChar char="•"/>
            </a:pPr>
            <a:r>
              <a:rPr lang="en-AU" baseline="0" dirty="0" smtClean="0"/>
              <a:t>This stage focuses on deciding whether it is appropriate to remove the catheter from the patient.</a:t>
            </a:r>
          </a:p>
          <a:p>
            <a:pPr marL="171450" indent="-171450">
              <a:buFont typeface="Arial" panose="020B0604020202020204" pitchFamily="34" charset="0"/>
              <a:buChar char="•"/>
            </a:pPr>
            <a:r>
              <a:rPr lang="en-AU" baseline="0" dirty="0" smtClean="0"/>
              <a:t>The next slide will go into this stage in further detail. </a:t>
            </a:r>
            <a:endParaRPr lang="en-AU" dirty="0"/>
          </a:p>
        </p:txBody>
      </p:sp>
      <p:sp>
        <p:nvSpPr>
          <p:cNvPr id="4" name="Slide Number Placeholder 3"/>
          <p:cNvSpPr>
            <a:spLocks noGrp="1"/>
          </p:cNvSpPr>
          <p:nvPr>
            <p:ph type="sldNum" sz="quarter" idx="10"/>
          </p:nvPr>
        </p:nvSpPr>
        <p:spPr/>
        <p:txBody>
          <a:bodyPr/>
          <a:lstStyle/>
          <a:p>
            <a:fld id="{C035D718-EE7D-4DDC-A5D8-D5DDF00C8B03}" type="slidenum">
              <a:rPr lang="en-AU" smtClean="0"/>
              <a:t>13</a:t>
            </a:fld>
            <a:endParaRPr lang="en-AU"/>
          </a:p>
        </p:txBody>
      </p:sp>
    </p:spTree>
    <p:extLst>
      <p:ext uri="{BB962C8B-B14F-4D97-AF65-F5344CB8AC3E}">
        <p14:creationId xmlns:p14="http://schemas.microsoft.com/office/powerpoint/2010/main" val="9641089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b="1" u="sng" dirty="0" smtClean="0"/>
              <a:t>Educator notes</a:t>
            </a:r>
          </a:p>
          <a:p>
            <a:endParaRPr lang="en-AU" dirty="0" smtClean="0"/>
          </a:p>
          <a:p>
            <a:pPr marL="171450" indent="-171450">
              <a:buFont typeface="Arial" panose="020B0604020202020204" pitchFamily="34" charset="0"/>
              <a:buChar char="•"/>
            </a:pPr>
            <a:r>
              <a:rPr lang="en-AU" dirty="0" smtClean="0"/>
              <a:t>The</a:t>
            </a:r>
            <a:r>
              <a:rPr lang="en-AU" baseline="0" dirty="0" smtClean="0"/>
              <a:t> key questions to ask during this stage are:</a:t>
            </a:r>
          </a:p>
          <a:p>
            <a:pPr marL="0" indent="0">
              <a:buFont typeface="Arial" panose="020B0604020202020204" pitchFamily="34" charset="0"/>
              <a:buNone/>
            </a:pPr>
            <a:r>
              <a:rPr lang="en-AU" baseline="0" dirty="0" smtClean="0"/>
              <a:t>	- Is there a documented reason for the catheter to remain </a:t>
            </a:r>
            <a:r>
              <a:rPr lang="en-AU" i="1" baseline="0" dirty="0" smtClean="0"/>
              <a:t>in situ</a:t>
            </a:r>
            <a:r>
              <a:rPr lang="en-AU" i="0" baseline="0" dirty="0" smtClean="0"/>
              <a:t>?</a:t>
            </a:r>
          </a:p>
          <a:p>
            <a:pPr marL="0" indent="0">
              <a:buFont typeface="Arial" panose="020B0604020202020204" pitchFamily="34" charset="0"/>
              <a:buNone/>
            </a:pPr>
            <a:r>
              <a:rPr lang="en-AU" i="0" baseline="0" dirty="0" smtClean="0"/>
              <a:t>	- Is there any clinical indication for catheterisation present?		</a:t>
            </a:r>
          </a:p>
          <a:p>
            <a:pPr marL="0" indent="0">
              <a:buFont typeface="Arial" panose="020B0604020202020204" pitchFamily="34" charset="0"/>
              <a:buNone/>
            </a:pPr>
            <a:r>
              <a:rPr lang="en-AU" i="0" baseline="0" dirty="0" smtClean="0"/>
              <a:t>	- Is the patient constipated or taking any medication that will affect bladder contractility or tone?</a:t>
            </a:r>
          </a:p>
          <a:p>
            <a:pPr marL="171450" indent="-171450">
              <a:buFont typeface="Arial" panose="020B0604020202020204" pitchFamily="34" charset="0"/>
              <a:buChar char="•"/>
            </a:pPr>
            <a:r>
              <a:rPr lang="en-AU" i="0" baseline="0" dirty="0" smtClean="0"/>
              <a:t>If there is a catheterisation order still in place, then it is not appropriate for the catheter to be removed.</a:t>
            </a:r>
          </a:p>
          <a:p>
            <a:pPr marL="171450" indent="-171450">
              <a:buFont typeface="Arial" panose="020B0604020202020204" pitchFamily="34" charset="0"/>
              <a:buChar char="•"/>
            </a:pPr>
            <a:r>
              <a:rPr lang="en-AU" i="0" baseline="0" dirty="0" smtClean="0"/>
              <a:t>If the initial indication for catheterisation has not yet been resolved, then it is not appropriate for the catheter to be removed. If the initial indication for catheterisation has been resolved but a secondary indication has emerged and has not resolved, then the catheter should only be removed after the secondary indication has subsided. </a:t>
            </a:r>
          </a:p>
          <a:p>
            <a:pPr marL="171450" indent="-171450">
              <a:buFont typeface="Arial" panose="020B0604020202020204" pitchFamily="34" charset="0"/>
              <a:buChar char="•"/>
            </a:pPr>
            <a:r>
              <a:rPr lang="en-AU" i="0" baseline="0" dirty="0" smtClean="0"/>
              <a:t>If YES is the answer to any of these three questions then the protocol should be discontinued immediately. Continue to monitor the patient. Restart the protocol and re-ask these questions again in 24hrs.</a:t>
            </a:r>
          </a:p>
          <a:p>
            <a:pPr marL="171450" indent="-171450">
              <a:buFont typeface="Arial" panose="020B0604020202020204" pitchFamily="34" charset="0"/>
              <a:buChar char="•"/>
            </a:pPr>
            <a:r>
              <a:rPr lang="en-AU" i="0" baseline="0" dirty="0" smtClean="0"/>
              <a:t>If NO is the answer to all three questions then this patient is a suitable candidate for catheter removal. Remove the catheter, using appropriate infection control measures (e.g. hand hygiene, PPE, waste disposal), and then proceed to Stage 2.</a:t>
            </a:r>
          </a:p>
          <a:p>
            <a:pPr marL="171450" indent="-171450">
              <a:buFont typeface="Arial" panose="020B0604020202020204" pitchFamily="34" charset="0"/>
              <a:buChar char="•"/>
            </a:pPr>
            <a:r>
              <a:rPr lang="en-AU" i="0" baseline="0" dirty="0" smtClean="0"/>
              <a:t>Catheter removal should be done between midnight and 6AM.  Ensure that experienced staff are available before removing the catheter at this time in case any complications arise or if </a:t>
            </a:r>
            <a:r>
              <a:rPr lang="en-AU" i="0" baseline="0" dirty="0" err="1" smtClean="0"/>
              <a:t>recatheterisation</a:t>
            </a:r>
            <a:r>
              <a:rPr lang="en-AU" i="0" baseline="0" dirty="0" smtClean="0"/>
              <a:t> is necessary.</a:t>
            </a:r>
          </a:p>
          <a:p>
            <a:pPr marL="171450" indent="-171450">
              <a:buFont typeface="Arial" panose="020B0604020202020204" pitchFamily="34" charset="0"/>
              <a:buChar char="•"/>
            </a:pPr>
            <a:r>
              <a:rPr lang="en-AU" i="0" baseline="0" dirty="0" smtClean="0"/>
              <a:t>Some evidence that supports that midnight removal may lead to earlier hospital discharge and larger first void volumes (see Kelleher 2002, McDonald and Thompson, 1999, Crowe et al 1993).</a:t>
            </a:r>
          </a:p>
          <a:p>
            <a:pPr marL="171450" indent="-171450">
              <a:buFont typeface="Arial" panose="020B0604020202020204" pitchFamily="34" charset="0"/>
              <a:buChar char="•"/>
            </a:pPr>
            <a:r>
              <a:rPr lang="en-AU" i="0" baseline="0" dirty="0" smtClean="0"/>
              <a:t>Be mindful that midnight removal may interrupt the patient’s sleep and impede patient’s recovery (See </a:t>
            </a:r>
            <a:r>
              <a:rPr lang="en-AU" i="0" baseline="0" dirty="0" err="1" smtClean="0"/>
              <a:t>Tembo</a:t>
            </a:r>
            <a:r>
              <a:rPr lang="en-AU" i="0" baseline="0" dirty="0" smtClean="0"/>
              <a:t> and Parker 2009)</a:t>
            </a:r>
          </a:p>
          <a:p>
            <a:pPr marL="457200" lvl="1" indent="0">
              <a:buFontTx/>
              <a:buNone/>
            </a:pPr>
            <a:endParaRPr lang="en-AU" i="0" baseline="0" dirty="0" smtClean="0"/>
          </a:p>
          <a:p>
            <a:pPr marL="0" lvl="0" indent="0">
              <a:buFontTx/>
              <a:buNone/>
            </a:pPr>
            <a:r>
              <a:rPr lang="en-AU" i="0" baseline="0" dirty="0" smtClean="0"/>
              <a:t>References:</a:t>
            </a:r>
          </a:p>
          <a:p>
            <a:pPr marL="0" lvl="0" indent="0">
              <a:buFontTx/>
              <a:buNone/>
            </a:pPr>
            <a:r>
              <a:rPr lang="en-AU" sz="1200" dirty="0" smtClean="0"/>
              <a:t>Kelleher, M.M., </a:t>
            </a:r>
            <a:r>
              <a:rPr lang="en-AU" sz="1200" i="1" dirty="0" smtClean="0"/>
              <a:t>Removal of urinary catheter: midnight vs 0600 hours.</a:t>
            </a:r>
            <a:r>
              <a:rPr lang="en-AU" sz="1200" i="0" dirty="0" smtClean="0"/>
              <a:t> British Journal of Nursing, 2002. </a:t>
            </a:r>
            <a:r>
              <a:rPr lang="en-AU" sz="1200" b="1" i="0" dirty="0" smtClean="0"/>
              <a:t>11</a:t>
            </a:r>
            <a:r>
              <a:rPr lang="en-AU" sz="1200" b="0" i="0" dirty="0" smtClean="0"/>
              <a:t>(2): p. 84-90.</a:t>
            </a:r>
          </a:p>
          <a:p>
            <a:pPr marL="0" lvl="0" indent="0">
              <a:buFontTx/>
              <a:buNone/>
            </a:pPr>
            <a:r>
              <a:rPr lang="en-AU" sz="1200" dirty="0" smtClean="0"/>
              <a:t>McDonald, C.E. and J.M. Thompson, </a:t>
            </a:r>
            <a:r>
              <a:rPr lang="en-AU" sz="1200" i="1" dirty="0" smtClean="0"/>
              <a:t>A </a:t>
            </a:r>
            <a:r>
              <a:rPr lang="en-AU" sz="1200" i="1" dirty="0" err="1" smtClean="0"/>
              <a:t>comparision</a:t>
            </a:r>
            <a:r>
              <a:rPr lang="en-AU" sz="1200" i="1" dirty="0" smtClean="0"/>
              <a:t> of midnight versus early morning removal of urinary catheters after transurethral resection of the prostate.</a:t>
            </a:r>
            <a:r>
              <a:rPr lang="en-AU" sz="1200" i="0" dirty="0" smtClean="0"/>
              <a:t> Journal of Wound Ostomy &amp; Continence Nursing, 1999. </a:t>
            </a:r>
            <a:r>
              <a:rPr lang="en-AU" sz="1200" b="1" i="0" dirty="0" smtClean="0"/>
              <a:t>26</a:t>
            </a:r>
            <a:r>
              <a:rPr lang="en-AU" sz="1200" b="0" i="0" dirty="0" smtClean="0"/>
              <a:t>(2): p. 94-7.</a:t>
            </a:r>
          </a:p>
          <a:p>
            <a:pPr marL="0" lvl="0" indent="0">
              <a:buFontTx/>
              <a:buNone/>
            </a:pPr>
            <a:r>
              <a:rPr lang="en-AU" sz="1200" dirty="0" smtClean="0"/>
              <a:t>Crowe, H., et al., </a:t>
            </a:r>
            <a:r>
              <a:rPr lang="en-AU" sz="1200" i="1" dirty="0" smtClean="0"/>
              <a:t>Randomised study of the </a:t>
            </a:r>
            <a:r>
              <a:rPr lang="en-AU" sz="1200" i="1" dirty="0" err="1" smtClean="0"/>
              <a:t>efect</a:t>
            </a:r>
            <a:r>
              <a:rPr lang="en-AU" sz="1200" i="1" dirty="0" smtClean="0"/>
              <a:t> of midnight versus 0600 removal of urinary catheters.</a:t>
            </a:r>
            <a:r>
              <a:rPr lang="en-AU" sz="1200" i="0" dirty="0" smtClean="0"/>
              <a:t> British Journal of Urology, 1993. </a:t>
            </a:r>
            <a:r>
              <a:rPr lang="en-AU" sz="1200" b="1" i="0" dirty="0" smtClean="0"/>
              <a:t>71</a:t>
            </a:r>
            <a:r>
              <a:rPr lang="en-AU" sz="1200" b="0" i="0" dirty="0" smtClean="0"/>
              <a:t>(3): p. 306-8.</a:t>
            </a:r>
          </a:p>
          <a:p>
            <a:pPr marL="0" lvl="0" indent="0">
              <a:buFontTx/>
              <a:buNone/>
            </a:pPr>
            <a:r>
              <a:rPr lang="en-AU" sz="1200" dirty="0" err="1" smtClean="0"/>
              <a:t>Tembo</a:t>
            </a:r>
            <a:r>
              <a:rPr lang="en-AU" sz="1200" dirty="0" smtClean="0"/>
              <a:t>, A.C. and V. Parker, </a:t>
            </a:r>
            <a:r>
              <a:rPr lang="en-AU" sz="1200" i="1" dirty="0" smtClean="0"/>
              <a:t>Factors that impact on sleep in intensive care patients.</a:t>
            </a:r>
            <a:r>
              <a:rPr lang="en-AU" sz="1200" i="0" dirty="0" smtClean="0"/>
              <a:t> Intensive and Critical Care Nursing. </a:t>
            </a:r>
            <a:r>
              <a:rPr lang="en-AU" sz="1200" b="1" i="0" dirty="0" smtClean="0"/>
              <a:t>25</a:t>
            </a:r>
            <a:r>
              <a:rPr lang="en-AU" sz="1200" b="0" i="0" dirty="0" smtClean="0"/>
              <a:t>(6): p. 314-322.</a:t>
            </a:r>
            <a:endParaRPr lang="en-AU" i="0" baseline="0" dirty="0"/>
          </a:p>
        </p:txBody>
      </p:sp>
      <p:sp>
        <p:nvSpPr>
          <p:cNvPr id="4" name="Slide Number Placeholder 3"/>
          <p:cNvSpPr>
            <a:spLocks noGrp="1"/>
          </p:cNvSpPr>
          <p:nvPr>
            <p:ph type="sldNum" sz="quarter" idx="10"/>
          </p:nvPr>
        </p:nvSpPr>
        <p:spPr/>
        <p:txBody>
          <a:bodyPr/>
          <a:lstStyle/>
          <a:p>
            <a:fld id="{C035D718-EE7D-4DDC-A5D8-D5DDF00C8B03}" type="slidenum">
              <a:rPr lang="en-AU" smtClean="0"/>
              <a:t>14</a:t>
            </a:fld>
            <a:endParaRPr lang="en-AU"/>
          </a:p>
        </p:txBody>
      </p:sp>
    </p:spTree>
    <p:extLst>
      <p:ext uri="{BB962C8B-B14F-4D97-AF65-F5344CB8AC3E}">
        <p14:creationId xmlns:p14="http://schemas.microsoft.com/office/powerpoint/2010/main" val="42346438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b="1" u="sng" dirty="0" smtClean="0"/>
              <a:t>Educator notes</a:t>
            </a:r>
          </a:p>
          <a:p>
            <a:pPr marL="228600" indent="-228600">
              <a:buFont typeface="Arial" panose="020B0604020202020204" pitchFamily="34" charset="0"/>
              <a:buChar char="•"/>
            </a:pPr>
            <a:endParaRPr lang="en-AU" dirty="0" smtClean="0"/>
          </a:p>
          <a:p>
            <a:pPr marL="228600" indent="-228600">
              <a:buFont typeface="Arial" panose="020B0604020202020204" pitchFamily="34" charset="0"/>
              <a:buChar char="•"/>
            </a:pPr>
            <a:r>
              <a:rPr lang="en-AU" dirty="0" smtClean="0"/>
              <a:t>As you can see</a:t>
            </a:r>
            <a:r>
              <a:rPr lang="en-AU" baseline="0" dirty="0" smtClean="0"/>
              <a:t> Stage 2 is more complex than Stage 1.</a:t>
            </a:r>
          </a:p>
          <a:p>
            <a:pPr marL="228600" indent="-228600">
              <a:buFont typeface="Arial" panose="020B0604020202020204" pitchFamily="34" charset="0"/>
              <a:buChar char="•"/>
            </a:pPr>
            <a:r>
              <a:rPr lang="en-AU" baseline="0" dirty="0" smtClean="0"/>
              <a:t>Stage 2 focuses purely on the trial of void procedure and picks up immediately after the catheter is removed.</a:t>
            </a:r>
          </a:p>
          <a:p>
            <a:pPr marL="228600" indent="-228600">
              <a:buFont typeface="Arial" panose="020B0604020202020204" pitchFamily="34" charset="0"/>
              <a:buChar char="•"/>
            </a:pPr>
            <a:r>
              <a:rPr lang="en-AU" baseline="0" dirty="0" smtClean="0"/>
              <a:t>The next slide will go into further detail.</a:t>
            </a:r>
            <a:endParaRPr lang="en-AU" dirty="0" smtClean="0"/>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C035D718-EE7D-4DDC-A5D8-D5DDF00C8B03}" type="slidenum">
              <a:rPr lang="en-AU" smtClean="0"/>
              <a:t>15</a:t>
            </a:fld>
            <a:endParaRPr lang="en-AU"/>
          </a:p>
        </p:txBody>
      </p:sp>
    </p:spTree>
    <p:extLst>
      <p:ext uri="{BB962C8B-B14F-4D97-AF65-F5344CB8AC3E}">
        <p14:creationId xmlns:p14="http://schemas.microsoft.com/office/powerpoint/2010/main" val="2573986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b="1" u="sng" dirty="0" smtClean="0"/>
              <a:t>Educator 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smtClean="0"/>
          </a:p>
          <a:p>
            <a:pPr marL="171450" indent="-171450">
              <a:buFont typeface="Arial" panose="020B0604020202020204" pitchFamily="34" charset="0"/>
              <a:buChar char="•"/>
            </a:pPr>
            <a:r>
              <a:rPr lang="en-AU" dirty="0" smtClean="0"/>
              <a:t>Once</a:t>
            </a:r>
            <a:r>
              <a:rPr lang="en-AU" baseline="0" dirty="0" smtClean="0"/>
              <a:t> the catheter is removed, keep watch for the following:</a:t>
            </a:r>
          </a:p>
          <a:p>
            <a:pPr marL="0" indent="0">
              <a:buFont typeface="Arial" panose="020B0604020202020204" pitchFamily="34" charset="0"/>
              <a:buNone/>
            </a:pPr>
            <a:r>
              <a:rPr lang="en-AU" baseline="0" dirty="0" smtClean="0"/>
              <a:t>	- Fluid intake: make sure that the patient remains hydrated, being mindful of any fluid restrictions. Fluid balance charts should continue to be updated.</a:t>
            </a:r>
          </a:p>
          <a:p>
            <a:pPr marL="0" indent="0">
              <a:buFont typeface="Arial" panose="020B0604020202020204" pitchFamily="34" charset="0"/>
              <a:buNone/>
            </a:pPr>
            <a:r>
              <a:rPr lang="en-AU" baseline="0" dirty="0" smtClean="0"/>
              <a:t>	- Voiding: be aware of the patient voiding in the 6 hours immediately after catheter removal. If you need to measure the volume that has been voided, make sure you give clear instructions to the patient to use a bedpan or 	designate a toilet for them to use. Ensure that the patient knows where the urinal/pan/toilet is. Depending on the individual patient’s bladder volume and the initial volume voided, a second or third void may be needed.</a:t>
            </a:r>
          </a:p>
          <a:p>
            <a:pPr marL="0" indent="0">
              <a:buFont typeface="Arial" panose="020B0604020202020204" pitchFamily="34" charset="0"/>
              <a:buNone/>
            </a:pPr>
            <a:r>
              <a:rPr lang="en-AU" baseline="0" dirty="0" smtClean="0"/>
              <a:t>	- Pain: note if the patient experiences any pain during voiding if voiding occurs. Be mindful that some patients, such as those with spinal cord injury, dementia or delirium, will be unable to illicit a pain response, so it may not be 	possible to assess these patients for pain symptoms. </a:t>
            </a:r>
          </a:p>
          <a:p>
            <a:pPr marL="0" indent="0">
              <a:buFont typeface="Arial" panose="020B0604020202020204" pitchFamily="34" charset="0"/>
              <a:buNone/>
            </a:pPr>
            <a:endParaRPr lang="en-AU" baseline="0" dirty="0" smtClean="0"/>
          </a:p>
          <a:p>
            <a:pPr marL="0" indent="0">
              <a:buFont typeface="Arial" panose="020B0604020202020204" pitchFamily="34" charset="0"/>
              <a:buNone/>
            </a:pPr>
            <a:r>
              <a:rPr lang="en-AU" baseline="0" dirty="0" smtClean="0"/>
              <a:t>		</a:t>
            </a:r>
            <a:endParaRPr lang="en-AU" dirty="0"/>
          </a:p>
        </p:txBody>
      </p:sp>
      <p:sp>
        <p:nvSpPr>
          <p:cNvPr id="4" name="Slide Number Placeholder 3"/>
          <p:cNvSpPr>
            <a:spLocks noGrp="1"/>
          </p:cNvSpPr>
          <p:nvPr>
            <p:ph type="sldNum" sz="quarter" idx="10"/>
          </p:nvPr>
        </p:nvSpPr>
        <p:spPr/>
        <p:txBody>
          <a:bodyPr/>
          <a:lstStyle/>
          <a:p>
            <a:fld id="{C035D718-EE7D-4DDC-A5D8-D5DDF00C8B03}" type="slidenum">
              <a:rPr lang="en-AU" smtClean="0"/>
              <a:t>16</a:t>
            </a:fld>
            <a:endParaRPr lang="en-AU"/>
          </a:p>
        </p:txBody>
      </p:sp>
    </p:spTree>
    <p:extLst>
      <p:ext uri="{BB962C8B-B14F-4D97-AF65-F5344CB8AC3E}">
        <p14:creationId xmlns:p14="http://schemas.microsoft.com/office/powerpoint/2010/main" val="33850015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b="1" u="sng" dirty="0" smtClean="0"/>
              <a:t>Educator notes</a:t>
            </a:r>
          </a:p>
          <a:p>
            <a:endParaRPr lang="en-AU" dirty="0" smtClean="0"/>
          </a:p>
          <a:p>
            <a:pPr marL="171450" indent="-171450">
              <a:buFont typeface="Arial" panose="020B0604020202020204" pitchFamily="34" charset="0"/>
              <a:buChar char="•"/>
            </a:pPr>
            <a:r>
              <a:rPr lang="en-AU" dirty="0" smtClean="0"/>
              <a:t>If the</a:t>
            </a:r>
            <a:r>
              <a:rPr lang="en-AU" baseline="0" dirty="0" smtClean="0"/>
              <a:t> patient voids within the 6 hours after catheter removal and no pain was experienced, then the catheter can be left out.  Observe the patient for the next 24 hours. If a bladder scanner is available, post void residual volumes can be monitored to determine bladder emptying. </a:t>
            </a:r>
          </a:p>
          <a:p>
            <a:pPr marL="171450" indent="-171450">
              <a:buFont typeface="Arial" panose="020B0604020202020204" pitchFamily="34" charset="0"/>
              <a:buChar char="•"/>
            </a:pPr>
            <a:r>
              <a:rPr lang="en-AU" baseline="0" dirty="0" smtClean="0"/>
              <a:t>If the patient voids within the 6 hours after catheter removal but voiding was painful, then further investigation maybe required. Refer to the team leader, medical officer or specialist nurse for further advice.</a:t>
            </a:r>
            <a:endParaRPr lang="en-AU" dirty="0"/>
          </a:p>
        </p:txBody>
      </p:sp>
      <p:sp>
        <p:nvSpPr>
          <p:cNvPr id="4" name="Slide Number Placeholder 3"/>
          <p:cNvSpPr>
            <a:spLocks noGrp="1"/>
          </p:cNvSpPr>
          <p:nvPr>
            <p:ph type="sldNum" sz="quarter" idx="10"/>
          </p:nvPr>
        </p:nvSpPr>
        <p:spPr/>
        <p:txBody>
          <a:bodyPr/>
          <a:lstStyle/>
          <a:p>
            <a:fld id="{C035D718-EE7D-4DDC-A5D8-D5DDF00C8B03}" type="slidenum">
              <a:rPr lang="en-AU" smtClean="0"/>
              <a:t>17</a:t>
            </a:fld>
            <a:endParaRPr lang="en-AU"/>
          </a:p>
        </p:txBody>
      </p:sp>
    </p:spTree>
    <p:extLst>
      <p:ext uri="{BB962C8B-B14F-4D97-AF65-F5344CB8AC3E}">
        <p14:creationId xmlns:p14="http://schemas.microsoft.com/office/powerpoint/2010/main" val="15932988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b="1" u="sng" dirty="0" smtClean="0"/>
              <a:t>Educator notes</a:t>
            </a:r>
          </a:p>
          <a:p>
            <a:endParaRPr lang="en-AU"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If the patient did not void within the 6 hours after catheter removal, then prompt the patient to void and let them know that </a:t>
            </a:r>
            <a:r>
              <a:rPr lang="en-AU" baseline="0" dirty="0" err="1" smtClean="0"/>
              <a:t>recatheterisation</a:t>
            </a:r>
            <a:r>
              <a:rPr lang="en-AU" baseline="0" dirty="0" smtClean="0"/>
              <a:t> may be necessary.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If voiding still doesn’t occur, then the next step is to scan the patient’s bladder to check the volume.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If there is no or very little urine observed on the scan, then it is likely that the patient has renal function problems. Refer immediately to the team leader, medical officer or specialist nurse for further investigation.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If a large volume is observed on the scan, then it is likely that the patient will have difficulty voiding on their own. The team leader, medical officer or specialist nurse should consult the patient and assess the fluid balance, total bladder volume, the clinical picture and history and any signs of pain or discomfort. Depending on the results of the assessment, the team leader, medical officer or specialist nurse will advise one of three options: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aseline="0" dirty="0" smtClean="0"/>
              <a:t>	- Catheterise with an intermittent catheter and continue to monitor the patient; OR</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aseline="0" dirty="0" smtClean="0"/>
              <a:t>	- Wait longer to see if the patient can void on their own; OR</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aseline="0" dirty="0" smtClean="0"/>
              <a:t>	- </a:t>
            </a:r>
            <a:r>
              <a:rPr lang="en-AU" baseline="0" dirty="0" err="1" smtClean="0"/>
              <a:t>Recatheterise</a:t>
            </a:r>
            <a:r>
              <a:rPr lang="en-AU" baseline="0" dirty="0" smtClean="0"/>
              <a:t> with an indwelling catheter.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None of these three options should be actioned without the assessment by the team leader, medical officer or specialist nurse. </a:t>
            </a:r>
          </a:p>
        </p:txBody>
      </p:sp>
      <p:sp>
        <p:nvSpPr>
          <p:cNvPr id="4" name="Slide Number Placeholder 3"/>
          <p:cNvSpPr>
            <a:spLocks noGrp="1"/>
          </p:cNvSpPr>
          <p:nvPr>
            <p:ph type="sldNum" sz="quarter" idx="10"/>
          </p:nvPr>
        </p:nvSpPr>
        <p:spPr/>
        <p:txBody>
          <a:bodyPr/>
          <a:lstStyle/>
          <a:p>
            <a:fld id="{C035D718-EE7D-4DDC-A5D8-D5DDF00C8B03}" type="slidenum">
              <a:rPr lang="en-AU" smtClean="0"/>
              <a:t>18</a:t>
            </a:fld>
            <a:endParaRPr lang="en-AU"/>
          </a:p>
        </p:txBody>
      </p:sp>
    </p:spTree>
    <p:extLst>
      <p:ext uri="{BB962C8B-B14F-4D97-AF65-F5344CB8AC3E}">
        <p14:creationId xmlns:p14="http://schemas.microsoft.com/office/powerpoint/2010/main" val="31313408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b="1" u="sng" dirty="0" smtClean="0"/>
              <a:t>Educator notes</a:t>
            </a:r>
          </a:p>
          <a:p>
            <a:pPr marL="0" indent="0">
              <a:buFont typeface="Arial" panose="020B0604020202020204" pitchFamily="34" charset="0"/>
              <a:buNone/>
            </a:pPr>
            <a:endParaRPr lang="en-AU" dirty="0" smtClean="0"/>
          </a:p>
          <a:p>
            <a:pPr marL="171450" indent="-171450">
              <a:buFont typeface="Arial" panose="020B0604020202020204" pitchFamily="34" charset="0"/>
              <a:buChar char="•"/>
            </a:pPr>
            <a:r>
              <a:rPr lang="en-AU" dirty="0" smtClean="0"/>
              <a:t>At</a:t>
            </a:r>
            <a:r>
              <a:rPr lang="en-AU" baseline="0" dirty="0" smtClean="0"/>
              <a:t> a minimum this information should be recorded in the patient’s healthcare record</a:t>
            </a:r>
            <a:r>
              <a:rPr lang="en-AU" baseline="0" smtClean="0"/>
              <a:t>. </a:t>
            </a:r>
            <a:endParaRPr lang="en-AU" baseline="0" dirty="0" smtClean="0"/>
          </a:p>
        </p:txBody>
      </p:sp>
      <p:sp>
        <p:nvSpPr>
          <p:cNvPr id="4" name="Slide Number Placeholder 3"/>
          <p:cNvSpPr>
            <a:spLocks noGrp="1"/>
          </p:cNvSpPr>
          <p:nvPr>
            <p:ph type="sldNum" sz="quarter" idx="10"/>
          </p:nvPr>
        </p:nvSpPr>
        <p:spPr/>
        <p:txBody>
          <a:bodyPr/>
          <a:lstStyle/>
          <a:p>
            <a:fld id="{C035D718-EE7D-4DDC-A5D8-D5DDF00C8B03}" type="slidenum">
              <a:rPr lang="en-AU" smtClean="0"/>
              <a:t>19</a:t>
            </a:fld>
            <a:endParaRPr lang="en-AU"/>
          </a:p>
        </p:txBody>
      </p:sp>
    </p:spTree>
    <p:extLst>
      <p:ext uri="{BB962C8B-B14F-4D97-AF65-F5344CB8AC3E}">
        <p14:creationId xmlns:p14="http://schemas.microsoft.com/office/powerpoint/2010/main" val="3778136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u="sng" dirty="0" smtClean="0"/>
              <a:t>Educator notes</a:t>
            </a:r>
          </a:p>
          <a:p>
            <a:endParaRPr lang="en-AU" b="1" u="sng" dirty="0" smtClean="0"/>
          </a:p>
          <a:p>
            <a:pPr marL="171450" indent="-171450">
              <a:buFont typeface="Arial" panose="020B0604020202020204" pitchFamily="34" charset="0"/>
              <a:buChar char="•"/>
            </a:pPr>
            <a:r>
              <a:rPr lang="en-AU" sz="1000" dirty="0" smtClean="0">
                <a:solidFill>
                  <a:schemeClr val="tx1"/>
                </a:solidFill>
                <a:latin typeface="Calibri" panose="020F0502020204030204" pitchFamily="34" charset="0"/>
              </a:rPr>
              <a:t>Anderson</a:t>
            </a:r>
            <a:r>
              <a:rPr lang="en-AU" sz="1000" baseline="0" dirty="0" smtClean="0">
                <a:solidFill>
                  <a:schemeClr val="tx1"/>
                </a:solidFill>
                <a:latin typeface="Calibri" panose="020F0502020204030204" pitchFamily="34" charset="0"/>
              </a:rPr>
              <a:t> et al (2014) reports that CAUTIs are the second most prevalent HAI in hospitals. Only surgical site infections are more common. </a:t>
            </a:r>
          </a:p>
          <a:p>
            <a:pPr marL="171450" indent="-171450">
              <a:buFont typeface="Arial" panose="020B0604020202020204" pitchFamily="34" charset="0"/>
              <a:buChar char="•"/>
            </a:pPr>
            <a:r>
              <a:rPr lang="en-AU" sz="1000" dirty="0" smtClean="0">
                <a:solidFill>
                  <a:schemeClr val="tx1"/>
                </a:solidFill>
                <a:latin typeface="Calibri" panose="020F0502020204030204" pitchFamily="34" charset="0"/>
              </a:rPr>
              <a:t>Literature</a:t>
            </a:r>
            <a:r>
              <a:rPr lang="en-AU" sz="1000" baseline="0" dirty="0" smtClean="0">
                <a:solidFill>
                  <a:schemeClr val="tx1"/>
                </a:solidFill>
                <a:latin typeface="Calibri" panose="020F0502020204030204" pitchFamily="34" charset="0"/>
              </a:rPr>
              <a:t> indicates that at least </a:t>
            </a:r>
            <a:r>
              <a:rPr lang="en-AU" sz="1000" dirty="0" smtClean="0">
                <a:solidFill>
                  <a:schemeClr val="tx1"/>
                </a:solidFill>
                <a:latin typeface="Calibri" panose="020F0502020204030204" pitchFamily="34" charset="0"/>
              </a:rPr>
              <a:t>43% of UTIs are catheter related</a:t>
            </a:r>
            <a:r>
              <a:rPr lang="en-AU" sz="1000" dirty="0" smtClean="0">
                <a:solidFill>
                  <a:schemeClr val="tx1"/>
                </a:solidFill>
                <a:latin typeface="+mn-lt"/>
              </a:rPr>
              <a:t>.</a:t>
            </a:r>
          </a:p>
          <a:p>
            <a:pPr marL="171450" indent="-171450">
              <a:buFont typeface="Arial" panose="020B0604020202020204" pitchFamily="34" charset="0"/>
              <a:buChar char="•"/>
            </a:pPr>
            <a:r>
              <a:rPr lang="en-AU" sz="1000" dirty="0" smtClean="0">
                <a:solidFill>
                  <a:schemeClr val="tx1"/>
                </a:solidFill>
                <a:latin typeface="+mn-lt"/>
              </a:rPr>
              <a:t>A key risk factor for a CAUTI is the</a:t>
            </a:r>
            <a:r>
              <a:rPr lang="en-AU" sz="1000" baseline="0" dirty="0" smtClean="0">
                <a:solidFill>
                  <a:schemeClr val="tx1"/>
                </a:solidFill>
                <a:latin typeface="+mn-lt"/>
              </a:rPr>
              <a:t> duration of catheterisation (see Le et al, 2013 and </a:t>
            </a:r>
            <a:r>
              <a:rPr lang="en-AU" sz="1000" baseline="0" dirty="0" err="1" smtClean="0">
                <a:solidFill>
                  <a:schemeClr val="tx1"/>
                </a:solidFill>
                <a:latin typeface="+mn-lt"/>
              </a:rPr>
              <a:t>Temiz</a:t>
            </a:r>
            <a:r>
              <a:rPr lang="en-AU" sz="1000" baseline="0" dirty="0" smtClean="0">
                <a:solidFill>
                  <a:schemeClr val="tx1"/>
                </a:solidFill>
                <a:latin typeface="+mn-lt"/>
              </a:rPr>
              <a:t> et al 2012)</a:t>
            </a:r>
            <a:endParaRPr lang="en-AU" sz="1000" dirty="0" smtClean="0">
              <a:solidFill>
                <a:schemeClr val="tx1"/>
              </a:solidFill>
              <a:latin typeface="+mn-lt"/>
            </a:endParaRPr>
          </a:p>
          <a:p>
            <a:pPr marL="171450" indent="-171450">
              <a:buFont typeface="Arial" panose="020B0604020202020204" pitchFamily="34" charset="0"/>
              <a:buChar char="•"/>
            </a:pPr>
            <a:endParaRPr lang="en-AU" sz="1000" dirty="0" smtClean="0">
              <a:solidFill>
                <a:schemeClr val="tx1"/>
              </a:solidFill>
              <a:latin typeface="+mn-lt"/>
            </a:endParaRPr>
          </a:p>
          <a:p>
            <a:pPr marL="0" indent="0">
              <a:buFont typeface="Arial" panose="020B0604020202020204" pitchFamily="34" charset="0"/>
              <a:buNone/>
            </a:pPr>
            <a:r>
              <a:rPr lang="en-AU" sz="1000" dirty="0" smtClean="0">
                <a:solidFill>
                  <a:schemeClr val="tx1"/>
                </a:solidFill>
                <a:latin typeface="+mn-lt"/>
              </a:rPr>
              <a:t>References:</a:t>
            </a:r>
          </a:p>
          <a:p>
            <a:pPr marL="0" indent="0">
              <a:buFont typeface="Arial" panose="020B0604020202020204" pitchFamily="34" charset="0"/>
              <a:buNone/>
            </a:pPr>
            <a:r>
              <a:rPr lang="en-AU" sz="1000" dirty="0" smtClean="0"/>
              <a:t>Anderson, D.J., et al., </a:t>
            </a:r>
            <a:r>
              <a:rPr lang="en-AU" sz="1000" i="1" dirty="0" err="1" smtClean="0"/>
              <a:t>Statewide</a:t>
            </a:r>
            <a:r>
              <a:rPr lang="en-AU" sz="1000" i="1" dirty="0" smtClean="0"/>
              <a:t> costs of health-case associated </a:t>
            </a:r>
            <a:r>
              <a:rPr lang="en-AU" sz="1000" i="1" dirty="0" err="1" smtClean="0"/>
              <a:t>infectins</a:t>
            </a:r>
            <a:r>
              <a:rPr lang="en-AU" sz="1000" i="1" dirty="0" smtClean="0"/>
              <a:t>: Estimates for acute care hospitals in North Carolina.</a:t>
            </a:r>
            <a:r>
              <a:rPr lang="en-AU" sz="1000" i="0" dirty="0" smtClean="0"/>
              <a:t> American Journal of Infection Control, 2013. </a:t>
            </a:r>
            <a:r>
              <a:rPr lang="en-AU" sz="1000" b="1" i="0" dirty="0" smtClean="0"/>
              <a:t>41</a:t>
            </a:r>
            <a:r>
              <a:rPr lang="en-AU" sz="1000" b="0" i="0" dirty="0" smtClean="0"/>
              <a:t>: p. 764-8.</a:t>
            </a:r>
          </a:p>
          <a:p>
            <a:pPr marL="0" indent="0">
              <a:buFont typeface="Arial" panose="020B0604020202020204" pitchFamily="34" charset="0"/>
              <a:buNone/>
            </a:pPr>
            <a:r>
              <a:rPr lang="en-AU" sz="1000" dirty="0" smtClean="0"/>
              <a:t>Loveday, H.P., et al., </a:t>
            </a:r>
            <a:r>
              <a:rPr lang="en-AU" sz="1000" i="1" dirty="0" smtClean="0"/>
              <a:t>epic3: National evidence-based guidelines for preventing healthcare-associated infections in NHS hospitals in England.</a:t>
            </a:r>
            <a:r>
              <a:rPr lang="en-AU" sz="1000" i="0" dirty="0" smtClean="0"/>
              <a:t> Journal of Hospital Infection, 2014. </a:t>
            </a:r>
            <a:r>
              <a:rPr lang="en-AU" sz="1000" b="1" i="0" dirty="0" smtClean="0"/>
              <a:t>86</a:t>
            </a:r>
            <a:r>
              <a:rPr lang="en-AU" sz="1000" b="0" i="0" dirty="0" smtClean="0"/>
              <a:t>(1): p. s1-s70.</a:t>
            </a:r>
          </a:p>
          <a:p>
            <a:pPr marL="0" indent="0">
              <a:buFont typeface="Arial" panose="020B0604020202020204" pitchFamily="34" charset="0"/>
              <a:buNone/>
            </a:pPr>
            <a:r>
              <a:rPr lang="en-AU" sz="1000" dirty="0" smtClean="0"/>
              <a:t>Lo, E., et al., </a:t>
            </a:r>
            <a:r>
              <a:rPr lang="en-AU" sz="1000" i="1" dirty="0" smtClean="0"/>
              <a:t>Strategies to Prevent Catheter Associated Urinary Tract Infections in Acute Care Hospitals </a:t>
            </a:r>
            <a:r>
              <a:rPr lang="en-AU" sz="1000" i="0" dirty="0" smtClean="0"/>
              <a:t>Infection Control and Hospital Epidemiology, 2008. </a:t>
            </a:r>
            <a:r>
              <a:rPr lang="en-AU" sz="1000" b="1" i="0" dirty="0" smtClean="0"/>
              <a:t>29</a:t>
            </a:r>
            <a:r>
              <a:rPr lang="en-AU" sz="1000" b="0" i="0" dirty="0" smtClean="0"/>
              <a:t>(S1): p. S41-S50.</a:t>
            </a:r>
          </a:p>
          <a:p>
            <a:pPr marL="0" indent="0">
              <a:buFont typeface="Arial" panose="020B0604020202020204" pitchFamily="34" charset="0"/>
              <a:buNone/>
            </a:pPr>
            <a:r>
              <a:rPr lang="en-AU" sz="1000" dirty="0" smtClean="0"/>
              <a:t>Le, J.H., et al., </a:t>
            </a:r>
            <a:r>
              <a:rPr lang="en-AU" sz="1000" i="1" dirty="0" smtClean="0"/>
              <a:t>Factors that affect nosocomial catheter-associated urinary tract infection in intensive care units: 2-year experience at a single centre.</a:t>
            </a:r>
            <a:r>
              <a:rPr lang="en-AU" sz="1000" i="0" dirty="0" smtClean="0"/>
              <a:t> Korean Journal of Urology, 2013. </a:t>
            </a:r>
            <a:r>
              <a:rPr lang="en-AU" sz="1000" b="1" i="0" dirty="0" smtClean="0"/>
              <a:t>54</a:t>
            </a:r>
            <a:r>
              <a:rPr lang="en-AU" sz="1000" b="0" i="0" dirty="0" smtClean="0"/>
              <a:t>: p. 59-65</a:t>
            </a:r>
          </a:p>
          <a:p>
            <a:pPr marL="0" indent="0">
              <a:buFont typeface="Arial" panose="020B0604020202020204" pitchFamily="34" charset="0"/>
              <a:buNone/>
            </a:pPr>
            <a:r>
              <a:rPr lang="en-AU" sz="1200" dirty="0" err="1" smtClean="0"/>
              <a:t>Temiz</a:t>
            </a:r>
            <a:r>
              <a:rPr lang="en-AU" sz="1200" dirty="0" smtClean="0"/>
              <a:t>, E., et al., </a:t>
            </a:r>
            <a:r>
              <a:rPr lang="en-AU" sz="1200" i="1" dirty="0" smtClean="0"/>
              <a:t>Factors associated with catheter-associated urinary tract infections and the effects of other concomitant nosocomial infections in intensive care units.</a:t>
            </a:r>
            <a:r>
              <a:rPr lang="en-AU" sz="1200" i="0" dirty="0" smtClean="0"/>
              <a:t> Scandinavian Journal of Infectious Diseases, 2012. </a:t>
            </a:r>
            <a:r>
              <a:rPr lang="en-AU" sz="1200" b="1" i="0" dirty="0" smtClean="0"/>
              <a:t>44</a:t>
            </a:r>
            <a:r>
              <a:rPr lang="en-AU" sz="1200" b="0" i="0" dirty="0" smtClean="0"/>
              <a:t>(5): p. 344-349.</a:t>
            </a:r>
            <a:endParaRPr lang="en-AU" sz="1000" b="0" i="0" dirty="0" smtClean="0"/>
          </a:p>
          <a:p>
            <a:pPr marL="0" indent="0">
              <a:buFont typeface="Arial" panose="020B0604020202020204" pitchFamily="34" charset="0"/>
              <a:buNone/>
            </a:pPr>
            <a:endParaRPr lang="en-AU" sz="1000" dirty="0">
              <a:solidFill>
                <a:schemeClr val="tx1"/>
              </a:solidFill>
              <a:latin typeface="+mn-lt"/>
            </a:endParaRPr>
          </a:p>
        </p:txBody>
      </p:sp>
      <p:sp>
        <p:nvSpPr>
          <p:cNvPr id="4" name="Slide Number Placeholder 3"/>
          <p:cNvSpPr>
            <a:spLocks noGrp="1"/>
          </p:cNvSpPr>
          <p:nvPr>
            <p:ph type="sldNum" sz="quarter" idx="10"/>
          </p:nvPr>
        </p:nvSpPr>
        <p:spPr/>
        <p:txBody>
          <a:bodyPr/>
          <a:lstStyle/>
          <a:p>
            <a:fld id="{C035D718-EE7D-4DDC-A5D8-D5DDF00C8B03}" type="slidenum">
              <a:rPr lang="en-AU" smtClean="0"/>
              <a:t>2</a:t>
            </a:fld>
            <a:endParaRPr lang="en-AU"/>
          </a:p>
        </p:txBody>
      </p:sp>
    </p:spTree>
    <p:extLst>
      <p:ext uri="{BB962C8B-B14F-4D97-AF65-F5344CB8AC3E}">
        <p14:creationId xmlns:p14="http://schemas.microsoft.com/office/powerpoint/2010/main" val="37781369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035D718-EE7D-4DDC-A5D8-D5DDF00C8B03}" type="slidenum">
              <a:rPr lang="en-AU" smtClean="0"/>
              <a:t>20</a:t>
            </a:fld>
            <a:endParaRPr lang="en-AU"/>
          </a:p>
        </p:txBody>
      </p:sp>
    </p:spTree>
    <p:extLst>
      <p:ext uri="{BB962C8B-B14F-4D97-AF65-F5344CB8AC3E}">
        <p14:creationId xmlns:p14="http://schemas.microsoft.com/office/powerpoint/2010/main" val="3537499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b="1" u="sng" dirty="0" smtClean="0"/>
              <a:t>Educator 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smtClean="0"/>
          </a:p>
          <a:p>
            <a:pPr marL="171450" indent="-171450">
              <a:buFont typeface="Arial" panose="020B0604020202020204" pitchFamily="34" charset="0"/>
              <a:buChar char="•"/>
            </a:pPr>
            <a:r>
              <a:rPr lang="en-AU" sz="1000" dirty="0" smtClean="0">
                <a:solidFill>
                  <a:schemeClr val="tx1"/>
                </a:solidFill>
              </a:rPr>
              <a:t>There</a:t>
            </a:r>
            <a:r>
              <a:rPr lang="en-AU" sz="1000" baseline="0" dirty="0" smtClean="0">
                <a:solidFill>
                  <a:schemeClr val="tx1"/>
                </a:solidFill>
              </a:rPr>
              <a:t> are three main reasons why patients acquire a CAUTI:</a:t>
            </a:r>
          </a:p>
          <a:p>
            <a:pPr marL="171450" indent="-171450">
              <a:buFontTx/>
              <a:buChar char="-"/>
            </a:pPr>
            <a:r>
              <a:rPr lang="en-AU" sz="1000" baseline="0" dirty="0" smtClean="0">
                <a:solidFill>
                  <a:schemeClr val="tx1"/>
                </a:solidFill>
              </a:rPr>
              <a:t>Catheters are inserted for inappropriate reasons;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AU" sz="1000" baseline="0" dirty="0" smtClean="0">
                <a:solidFill>
                  <a:schemeClr val="tx1"/>
                </a:solidFill>
              </a:rPr>
              <a:t>The catheter and the drainage system is not being maintained aseptically either at the point of insertion or while the catheter is </a:t>
            </a:r>
            <a:r>
              <a:rPr lang="en-AU" sz="1000" i="1" baseline="0" dirty="0" smtClean="0">
                <a:solidFill>
                  <a:schemeClr val="tx1"/>
                </a:solidFill>
              </a:rPr>
              <a:t>in situ</a:t>
            </a:r>
            <a:r>
              <a:rPr lang="en-AU" sz="1000" i="0" baseline="0" dirty="0" smtClean="0">
                <a:solidFill>
                  <a:schemeClr val="tx1"/>
                </a:solidFill>
              </a:rPr>
              <a:t>;</a:t>
            </a:r>
            <a:r>
              <a:rPr lang="en-AU" sz="1000" baseline="0" dirty="0" smtClean="0">
                <a:solidFill>
                  <a:schemeClr val="tx1"/>
                </a:solidFill>
              </a:rPr>
              <a:t> and</a:t>
            </a:r>
            <a:endParaRPr lang="en-AU" sz="1000" i="0" baseline="0" dirty="0" smtClean="0">
              <a:solidFill>
                <a:schemeClr val="tx1"/>
              </a:solidFill>
            </a:endParaRPr>
          </a:p>
          <a:p>
            <a:pPr marL="171450" indent="-171450">
              <a:buFontTx/>
              <a:buChar char="-"/>
            </a:pPr>
            <a:r>
              <a:rPr lang="en-AU" sz="1000" baseline="0" dirty="0" smtClean="0">
                <a:solidFill>
                  <a:schemeClr val="tx1"/>
                </a:solidFill>
              </a:rPr>
              <a:t>Catheters often remain </a:t>
            </a:r>
            <a:r>
              <a:rPr lang="en-AU" sz="1000" i="1" baseline="0" dirty="0" smtClean="0">
                <a:solidFill>
                  <a:schemeClr val="tx1"/>
                </a:solidFill>
              </a:rPr>
              <a:t>in situ </a:t>
            </a:r>
            <a:r>
              <a:rPr lang="en-AU" sz="1000" i="0" baseline="0" dirty="0" smtClean="0">
                <a:solidFill>
                  <a:schemeClr val="tx1"/>
                </a:solidFill>
              </a:rPr>
              <a:t>long after the need for catheterisation has resolved.</a:t>
            </a:r>
          </a:p>
          <a:p>
            <a:pPr marL="171450" indent="-171450">
              <a:buFont typeface="Arial" panose="020B0604020202020204" pitchFamily="34" charset="0"/>
              <a:buChar char="•"/>
            </a:pPr>
            <a:r>
              <a:rPr lang="en-AU" sz="1000" i="0" baseline="0" dirty="0" smtClean="0">
                <a:solidFill>
                  <a:schemeClr val="tx1"/>
                </a:solidFill>
              </a:rPr>
              <a:t>The three reasons why patients get a CAUTI  underpin the three main CAUTIs reduction strategies.</a:t>
            </a:r>
          </a:p>
          <a:p>
            <a:pPr marL="171450" indent="-171450">
              <a:buFont typeface="Arial" panose="020B0604020202020204" pitchFamily="34" charset="0"/>
              <a:buChar char="•"/>
            </a:pPr>
            <a:r>
              <a:rPr lang="en-AU" sz="1000" i="0" baseline="0" dirty="0" smtClean="0">
                <a:solidFill>
                  <a:schemeClr val="tx1"/>
                </a:solidFill>
              </a:rPr>
              <a:t>Firstly, before inserting the catheter, make sure the indication is appropriate and alternative options have been considered. Evidence suggests that patients who are catheterised unnecessarily are more likely to acquire a CAUTI than those patients who have a clinical indication for catheterisation (see </a:t>
            </a:r>
            <a:r>
              <a:rPr lang="en-AU" sz="1000" i="0" baseline="0" dirty="0" err="1" smtClean="0">
                <a:solidFill>
                  <a:schemeClr val="tx1"/>
                </a:solidFill>
              </a:rPr>
              <a:t>Apisarnathanarak</a:t>
            </a:r>
            <a:r>
              <a:rPr lang="en-AU" sz="1000" i="0" baseline="0" dirty="0" smtClean="0">
                <a:solidFill>
                  <a:schemeClr val="tx1"/>
                </a:solidFill>
              </a:rPr>
              <a:t> et al, 2007).</a:t>
            </a:r>
          </a:p>
          <a:p>
            <a:pPr marL="171450" indent="-171450">
              <a:buFont typeface="Arial" panose="020B0604020202020204" pitchFamily="34" charset="0"/>
              <a:buChar char="•"/>
            </a:pPr>
            <a:r>
              <a:rPr lang="en-AU" sz="1000" i="0" baseline="0" dirty="0" smtClean="0">
                <a:solidFill>
                  <a:schemeClr val="tx1"/>
                </a:solidFill>
              </a:rPr>
              <a:t>Secondly, handle the catheter aseptically during insertion as well as when the catheter is </a:t>
            </a:r>
            <a:r>
              <a:rPr lang="en-AU" sz="1000" i="1" baseline="0" dirty="0" smtClean="0">
                <a:solidFill>
                  <a:schemeClr val="tx1"/>
                </a:solidFill>
              </a:rPr>
              <a:t>in situ</a:t>
            </a:r>
            <a:r>
              <a:rPr lang="en-AU" sz="1000" i="0" baseline="0" dirty="0" smtClean="0">
                <a:solidFill>
                  <a:schemeClr val="tx1"/>
                </a:solidFill>
              </a:rPr>
              <a:t>. This means practising hand hygiene, using sterile products, using aseptic technique  during catheter insertion and manipulation and protecting key sites and parts.</a:t>
            </a:r>
          </a:p>
          <a:p>
            <a:pPr marL="171450" indent="-171450">
              <a:buFont typeface="Arial" panose="020B0604020202020204" pitchFamily="34" charset="0"/>
              <a:buChar char="•"/>
            </a:pPr>
            <a:r>
              <a:rPr lang="en-AU" sz="1000" i="0" baseline="0" dirty="0" smtClean="0">
                <a:solidFill>
                  <a:schemeClr val="tx1"/>
                </a:solidFill>
              </a:rPr>
              <a:t>Lastly, use the catheter only for as long as the catheter is necessary. In other words, if the clinical need for catheterisation has been resolved, then the catheter should be removed.  Evidence suggests that delayed removal increases the risk of a UTI, particularly for post operative patients (see Ahmed et al, 2014  and Hu et al, 2014)</a:t>
            </a:r>
          </a:p>
          <a:p>
            <a:pPr marL="171450" indent="-171450">
              <a:buFont typeface="Arial" panose="020B0604020202020204" pitchFamily="34" charset="0"/>
              <a:buChar char="•"/>
            </a:pPr>
            <a:r>
              <a:rPr lang="en-AU" sz="1000" i="0" baseline="0" dirty="0" smtClean="0">
                <a:solidFill>
                  <a:schemeClr val="tx1"/>
                </a:solidFill>
              </a:rPr>
              <a:t>Triggering the removal of unnecessary catheters by using an early removal, also known a criteria led, protocol for catheter removal is the focus of this presentation. Benefits of using an early removal protocol includes reduced dwell time, reduced catheter utilisation and decreased incidence of UTI (see Mori, 2014, </a:t>
            </a:r>
            <a:r>
              <a:rPr lang="en-AU" sz="1000" i="0" baseline="0" dirty="0" err="1" smtClean="0">
                <a:solidFill>
                  <a:schemeClr val="tx1"/>
                </a:solidFill>
              </a:rPr>
              <a:t>Elpern</a:t>
            </a:r>
            <a:r>
              <a:rPr lang="en-AU" sz="1000" i="0" baseline="0" dirty="0" smtClean="0">
                <a:solidFill>
                  <a:schemeClr val="tx1"/>
                </a:solidFill>
              </a:rPr>
              <a:t> et al, 2009  and Chen et al 2013)</a:t>
            </a:r>
          </a:p>
          <a:p>
            <a:endParaRPr lang="en-AU" sz="100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000" dirty="0" smtClean="0">
                <a:solidFill>
                  <a:schemeClr val="tx1"/>
                </a:solidFill>
                <a:latin typeface="+mn-lt"/>
              </a:rPr>
              <a:t>References:</a:t>
            </a:r>
          </a:p>
          <a:p>
            <a:r>
              <a:rPr lang="en-AU" sz="1200" dirty="0" err="1" smtClean="0"/>
              <a:t>Apisarnthanarak</a:t>
            </a:r>
            <a:r>
              <a:rPr lang="en-AU" sz="1200" dirty="0" smtClean="0"/>
              <a:t>, A., et al., </a:t>
            </a:r>
            <a:r>
              <a:rPr lang="en-AU" sz="1200" i="1" dirty="0" smtClean="0"/>
              <a:t>Initial inappropriate urinary catheters use in a tertiary-care </a:t>
            </a:r>
            <a:r>
              <a:rPr lang="en-AU" sz="1200" i="1" dirty="0" err="1" smtClean="0"/>
              <a:t>center</a:t>
            </a:r>
            <a:r>
              <a:rPr lang="en-AU" sz="1200" i="1" dirty="0" smtClean="0"/>
              <a:t>: Incidence, risk factors, and outcomes.</a:t>
            </a:r>
            <a:r>
              <a:rPr lang="en-AU" sz="1200" i="0" dirty="0" smtClean="0"/>
              <a:t> American Journal of Infection Control, 2007. </a:t>
            </a:r>
            <a:r>
              <a:rPr lang="en-AU" sz="1200" b="1" i="0" dirty="0" smtClean="0"/>
              <a:t>35</a:t>
            </a:r>
            <a:r>
              <a:rPr lang="en-AU" sz="1200" b="0" i="0" dirty="0" smtClean="0"/>
              <a:t>(9): p. 594-599.</a:t>
            </a:r>
          </a:p>
          <a:p>
            <a:r>
              <a:rPr lang="en-AU" sz="1200" dirty="0" smtClean="0"/>
              <a:t>Hu, Y., et al., </a:t>
            </a:r>
            <a:r>
              <a:rPr lang="en-AU" sz="1200" i="1" dirty="0" smtClean="0"/>
              <a:t>Early Removal of Urinary Catheter After Surgery Requiring Thoracic Epidural: A Prospective Trial.</a:t>
            </a:r>
            <a:r>
              <a:rPr lang="en-AU" sz="1200" i="0" dirty="0" smtClean="0"/>
              <a:t> Journal of Cardiothoracic and Vascular </a:t>
            </a:r>
            <a:r>
              <a:rPr lang="en-AU" sz="1200" i="0" dirty="0" err="1" smtClean="0"/>
              <a:t>Anesthesia</a:t>
            </a:r>
            <a:r>
              <a:rPr lang="en-AU" sz="1200" i="0" dirty="0" smtClean="0"/>
              <a:t>, 2014. </a:t>
            </a:r>
            <a:r>
              <a:rPr lang="en-AU" sz="1200" b="1" i="0" dirty="0" smtClean="0"/>
              <a:t>28</a:t>
            </a:r>
            <a:r>
              <a:rPr lang="en-AU" sz="1200" b="0" i="0" dirty="0" smtClean="0"/>
              <a:t>(5): p. 1302-1306.</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t>Ahmed, M.R., et al., </a:t>
            </a:r>
            <a:r>
              <a:rPr lang="en-AU" sz="1200" i="1" dirty="0" smtClean="0"/>
              <a:t>Timing of urinary catheter removal after uncomplicated total abdominal hysterectomy: a prospective randomized trial.</a:t>
            </a:r>
            <a:r>
              <a:rPr lang="en-AU" sz="1200" i="0" dirty="0" smtClean="0"/>
              <a:t> European Journal of Obstetrics, Gynaecology and Reproductive Biology, 2014. </a:t>
            </a:r>
            <a:r>
              <a:rPr lang="en-AU" sz="1200" b="1" i="0" dirty="0" smtClean="0"/>
              <a:t>176</a:t>
            </a:r>
            <a:r>
              <a:rPr lang="en-AU" sz="1200" b="0" i="0" dirty="0" smtClean="0"/>
              <a:t>: p. 60-3.</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t>Mori, C., </a:t>
            </a:r>
            <a:r>
              <a:rPr lang="en-AU" sz="1200" i="1" dirty="0" smtClean="0"/>
              <a:t>A-voiding Catastrophe: Implementing a Nurse-Driven Protocol.</a:t>
            </a:r>
            <a:r>
              <a:rPr lang="en-AU" sz="1200" i="0" dirty="0" smtClean="0"/>
              <a:t> </a:t>
            </a:r>
            <a:r>
              <a:rPr lang="en-AU" sz="1200" i="0" dirty="0" err="1" smtClean="0"/>
              <a:t>MedSurg</a:t>
            </a:r>
            <a:r>
              <a:rPr lang="en-AU" sz="1200" i="0" dirty="0" smtClean="0"/>
              <a:t> Nursing, 2014. </a:t>
            </a:r>
            <a:r>
              <a:rPr lang="en-AU" sz="1200" b="1" i="0" dirty="0" smtClean="0"/>
              <a:t>23</a:t>
            </a:r>
            <a:r>
              <a:rPr lang="en-AU" sz="1200" b="0" i="0" dirty="0" smtClean="0"/>
              <a:t>(1): p. 15-28.</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err="1" smtClean="0"/>
              <a:t>Elpern</a:t>
            </a:r>
            <a:r>
              <a:rPr lang="en-AU" sz="1200" dirty="0" smtClean="0"/>
              <a:t>, E.H., et al., </a:t>
            </a:r>
            <a:r>
              <a:rPr lang="en-AU" sz="1200" i="1" dirty="0" smtClean="0"/>
              <a:t>Reducing Use of Indwelling Urinary Catheters and Associated Urinary Tract Infections.</a:t>
            </a:r>
            <a:r>
              <a:rPr lang="en-AU" sz="1200" i="0" dirty="0" smtClean="0"/>
              <a:t> American Journal of Critical Care, 2009. </a:t>
            </a:r>
            <a:r>
              <a:rPr lang="en-AU" sz="1200" b="1" i="0" dirty="0" smtClean="0"/>
              <a:t>18</a:t>
            </a:r>
            <a:r>
              <a:rPr lang="en-AU" sz="1200" b="0" i="0" dirty="0" smtClean="0"/>
              <a:t>(6): p. 535-541.</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t>Chen, Y.-Y., et al., </a:t>
            </a:r>
            <a:r>
              <a:rPr lang="en-AU" sz="1200" i="1" dirty="0" smtClean="0"/>
              <a:t>Using A Criteria-Based Reminder To Reduce Use Of Indwelling Urinary Catheters And Decrease Urinary Tract Infections.</a:t>
            </a:r>
            <a:r>
              <a:rPr lang="en-AU" sz="1200" i="0" dirty="0" smtClean="0"/>
              <a:t> American Journal of Critical Care, 2013. </a:t>
            </a:r>
            <a:r>
              <a:rPr lang="en-AU" sz="1200" b="1" i="0" dirty="0" smtClean="0"/>
              <a:t>22</a:t>
            </a:r>
            <a:r>
              <a:rPr lang="en-AU" sz="1200" b="0" i="0" dirty="0" smtClean="0"/>
              <a:t>(2): p. 105-114.</a:t>
            </a:r>
            <a:endParaRPr lang="en-AU" sz="800" b="0" i="0" dirty="0" smtClean="0"/>
          </a:p>
          <a:p>
            <a:endParaRPr lang="en-AU" sz="700" dirty="0" smtClean="0">
              <a:solidFill>
                <a:schemeClr val="tx1"/>
              </a:solidFill>
            </a:endParaRPr>
          </a:p>
        </p:txBody>
      </p:sp>
      <p:sp>
        <p:nvSpPr>
          <p:cNvPr id="4" name="Slide Number Placeholder 3"/>
          <p:cNvSpPr>
            <a:spLocks noGrp="1"/>
          </p:cNvSpPr>
          <p:nvPr>
            <p:ph type="sldNum" sz="quarter" idx="10"/>
          </p:nvPr>
        </p:nvSpPr>
        <p:spPr/>
        <p:txBody>
          <a:bodyPr/>
          <a:lstStyle/>
          <a:p>
            <a:fld id="{C035D718-EE7D-4DDC-A5D8-D5DDF00C8B03}" type="slidenum">
              <a:rPr lang="en-AU" smtClean="0"/>
              <a:t>3</a:t>
            </a:fld>
            <a:endParaRPr lang="en-AU"/>
          </a:p>
        </p:txBody>
      </p:sp>
    </p:spTree>
    <p:extLst>
      <p:ext uri="{BB962C8B-B14F-4D97-AF65-F5344CB8AC3E}">
        <p14:creationId xmlns:p14="http://schemas.microsoft.com/office/powerpoint/2010/main" val="3778136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b="1" u="sng" dirty="0" smtClean="0"/>
              <a:t>Educator notes</a:t>
            </a:r>
          </a:p>
          <a:p>
            <a:endParaRPr lang="en-AU"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Before we start discussing the procedure for catheter removal, let’s just review this case study. The purpose of this case study is to illustrate how catheters can be forgotten about.</a:t>
            </a:r>
          </a:p>
          <a:p>
            <a:pPr marL="171450" indent="-171450">
              <a:buFont typeface="Arial" panose="020B0604020202020204" pitchFamily="34" charset="0"/>
              <a:buChar char="•"/>
            </a:pPr>
            <a:r>
              <a:rPr lang="en-AU" baseline="0" dirty="0" smtClean="0"/>
              <a:t>This case study is about Lionel.</a:t>
            </a:r>
          </a:p>
          <a:p>
            <a:pPr marL="171450" indent="-171450">
              <a:buFont typeface="Arial" panose="020B0604020202020204" pitchFamily="34" charset="0"/>
              <a:buChar char="•"/>
            </a:pPr>
            <a:r>
              <a:rPr lang="en-AU" sz="1200" dirty="0" smtClean="0">
                <a:solidFill>
                  <a:srgbClr val="2D586D"/>
                </a:solidFill>
                <a:latin typeface="Swis721 Lt BT" panose="020B0403020202020204" pitchFamily="34" charset="0"/>
              </a:rPr>
              <a:t>Lionel, a 35 year old male cyclist, was admitted to the ED following a collision with a car. He had obvious pelvis trauma and excessive</a:t>
            </a:r>
            <a:r>
              <a:rPr lang="en-AU" sz="1200" baseline="0" dirty="0" smtClean="0">
                <a:solidFill>
                  <a:srgbClr val="2D586D"/>
                </a:solidFill>
                <a:latin typeface="Swis721 Lt BT" panose="020B0403020202020204" pitchFamily="34" charset="0"/>
              </a:rPr>
              <a:t> </a:t>
            </a:r>
            <a:r>
              <a:rPr lang="en-AU" sz="1200" dirty="0" smtClean="0">
                <a:solidFill>
                  <a:srgbClr val="2D586D"/>
                </a:solidFill>
                <a:latin typeface="Swis721 Lt BT" panose="020B0403020202020204" pitchFamily="34" charset="0"/>
              </a:rPr>
              <a:t>blood loss and was intubated by paramedics.</a:t>
            </a:r>
          </a:p>
          <a:p>
            <a:pPr marL="171450" indent="-171450">
              <a:buFont typeface="Arial" panose="020B0604020202020204" pitchFamily="34" charset="0"/>
              <a:buChar char="•"/>
            </a:pPr>
            <a:r>
              <a:rPr lang="en-AU" sz="1200" dirty="0" smtClean="0">
                <a:solidFill>
                  <a:srgbClr val="2D586D"/>
                </a:solidFill>
                <a:latin typeface="Swis721 Lt BT" panose="020B0403020202020204" pitchFamily="34" charset="0"/>
              </a:rPr>
              <a:t>A full body CT scan revealed anterior posterior compression of the pelvis and a nearby tear to the femoral artery. Lionel was transferred immediately to the OT for repair of the arterial tear and fractured pelvis.</a:t>
            </a:r>
          </a:p>
          <a:p>
            <a:pPr marL="171450" indent="-171450">
              <a:buFont typeface="Arial" panose="020B0604020202020204" pitchFamily="34" charset="0"/>
              <a:buChar char="•"/>
            </a:pPr>
            <a:r>
              <a:rPr lang="en-AU" sz="1200" dirty="0" smtClean="0">
                <a:solidFill>
                  <a:srgbClr val="2D586D"/>
                </a:solidFill>
                <a:latin typeface="Swis721 Lt BT" panose="020B0403020202020204" pitchFamily="34" charset="0"/>
              </a:rPr>
              <a:t>Lionel’s clinical condition improved</a:t>
            </a:r>
            <a:r>
              <a:rPr lang="en-AU" sz="1200" baseline="0" dirty="0" smtClean="0">
                <a:solidFill>
                  <a:srgbClr val="2D586D"/>
                </a:solidFill>
                <a:latin typeface="Swis721 Lt BT" panose="020B0403020202020204" pitchFamily="34" charset="0"/>
              </a:rPr>
              <a:t> and he</a:t>
            </a:r>
            <a:r>
              <a:rPr lang="en-AU" sz="1200" dirty="0" smtClean="0">
                <a:solidFill>
                  <a:srgbClr val="2D586D"/>
                </a:solidFill>
                <a:latin typeface="Swis721 Lt BT" panose="020B0403020202020204" pitchFamily="34" charset="0"/>
              </a:rPr>
              <a:t> was allowed to gently mobilise 72 hrs after surgery. </a:t>
            </a:r>
          </a:p>
          <a:p>
            <a:pPr marL="171450" indent="-171450">
              <a:buFont typeface="Arial" panose="020B0604020202020204" pitchFamily="34" charset="0"/>
              <a:buChar char="•"/>
            </a:pPr>
            <a:r>
              <a:rPr lang="en-AU" sz="1200" dirty="0" smtClean="0">
                <a:solidFill>
                  <a:srgbClr val="2D586D"/>
                </a:solidFill>
                <a:latin typeface="Swis721 Lt BT" panose="020B0403020202020204" pitchFamily="34" charset="0"/>
              </a:rPr>
              <a:t>During the</a:t>
            </a:r>
            <a:r>
              <a:rPr lang="en-AU" sz="1200" baseline="0" dirty="0" smtClean="0">
                <a:solidFill>
                  <a:srgbClr val="2D586D"/>
                </a:solidFill>
                <a:latin typeface="Swis721 Lt BT" panose="020B0403020202020204" pitchFamily="34" charset="0"/>
              </a:rPr>
              <a:t> trauma team’s ward round on post-op Day 4, the surgeon </a:t>
            </a:r>
            <a:r>
              <a:rPr lang="en-AU" sz="1200" dirty="0" smtClean="0">
                <a:solidFill>
                  <a:srgbClr val="2D586D"/>
                </a:solidFill>
                <a:latin typeface="Swis721 Lt BT" panose="020B0403020202020204" pitchFamily="34" charset="0"/>
              </a:rPr>
              <a:t>mentioned to the team registrar</a:t>
            </a:r>
            <a:r>
              <a:rPr lang="en-AU" sz="1200" baseline="0" dirty="0" smtClean="0">
                <a:solidFill>
                  <a:srgbClr val="2D586D"/>
                </a:solidFill>
                <a:latin typeface="Swis721 Lt BT" panose="020B0403020202020204" pitchFamily="34" charset="0"/>
              </a:rPr>
              <a:t>, the intern and the two attending nurses that Lionel’s urinary catheter could come out. </a:t>
            </a:r>
            <a:endParaRPr lang="en-AU" sz="1200" dirty="0" smtClean="0">
              <a:solidFill>
                <a:srgbClr val="2D586D"/>
              </a:solidFill>
              <a:latin typeface="Swis721 Lt BT" panose="020B0403020202020204" pitchFamily="34" charset="0"/>
            </a:endParaRPr>
          </a:p>
          <a:p>
            <a:pPr marL="171450" indent="-171450">
              <a:buFont typeface="Arial" panose="020B0604020202020204" pitchFamily="34" charset="0"/>
              <a:buChar char="•"/>
            </a:pPr>
            <a:r>
              <a:rPr lang="en-AU" sz="1200" dirty="0" smtClean="0">
                <a:solidFill>
                  <a:srgbClr val="2D586D"/>
                </a:solidFill>
                <a:latin typeface="Swis721 Lt BT" panose="020B0403020202020204" pitchFamily="34" charset="0"/>
              </a:rPr>
              <a:t>Three days later,</a:t>
            </a:r>
            <a:r>
              <a:rPr lang="en-AU" sz="1200" baseline="0" dirty="0" smtClean="0">
                <a:solidFill>
                  <a:srgbClr val="2D586D"/>
                </a:solidFill>
                <a:latin typeface="Swis721 Lt BT" panose="020B0403020202020204" pitchFamily="34" charset="0"/>
              </a:rPr>
              <a:t> the rehabilitation team reviewed Lionel and noticed that Lionel’s urinary catheter was still in place. Documentation about the urinary catheter insertion could not be traced or located. What happened?</a:t>
            </a:r>
          </a:p>
          <a:p>
            <a:pPr marL="171450" indent="-171450">
              <a:buFont typeface="Arial" panose="020B0604020202020204" pitchFamily="34" charset="0"/>
              <a:buChar char="•"/>
            </a:pPr>
            <a:r>
              <a:rPr lang="en-AU" baseline="0" dirty="0" smtClean="0"/>
              <a:t>Let the group discuss for a few minutes what potentially went wrong in this case study. </a:t>
            </a:r>
          </a:p>
          <a:p>
            <a:pPr marL="171450" indent="-171450">
              <a:buFont typeface="Arial" panose="020B0604020202020204" pitchFamily="34" charset="0"/>
              <a:buChar char="•"/>
            </a:pPr>
            <a:r>
              <a:rPr lang="en-AU" baseline="0" dirty="0" smtClean="0"/>
              <a:t>The next five slides will review the typical  procedure for catheter removal in most hospitals. At the end of these slides review Lionel’s story again to figure out what went wrong.</a:t>
            </a:r>
          </a:p>
        </p:txBody>
      </p:sp>
      <p:sp>
        <p:nvSpPr>
          <p:cNvPr id="4" name="Slide Number Placeholder 3"/>
          <p:cNvSpPr>
            <a:spLocks noGrp="1"/>
          </p:cNvSpPr>
          <p:nvPr>
            <p:ph type="sldNum" sz="quarter" idx="10"/>
          </p:nvPr>
        </p:nvSpPr>
        <p:spPr/>
        <p:txBody>
          <a:bodyPr/>
          <a:lstStyle/>
          <a:p>
            <a:fld id="{C035D718-EE7D-4DDC-A5D8-D5DDF00C8B03}" type="slidenum">
              <a:rPr lang="en-AU" smtClean="0"/>
              <a:t>4</a:t>
            </a:fld>
            <a:endParaRPr lang="en-AU"/>
          </a:p>
        </p:txBody>
      </p:sp>
    </p:spTree>
    <p:extLst>
      <p:ext uri="{BB962C8B-B14F-4D97-AF65-F5344CB8AC3E}">
        <p14:creationId xmlns:p14="http://schemas.microsoft.com/office/powerpoint/2010/main" val="3827705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b="1" u="sng" dirty="0" smtClean="0"/>
              <a:t>Educator 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AU" b="1" u="sng"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u="none" dirty="0" smtClean="0"/>
              <a:t>The usual</a:t>
            </a:r>
            <a:r>
              <a:rPr lang="en-AU" b="0" u="none" baseline="0" dirty="0" smtClean="0"/>
              <a:t> procedure for removing a catheter is reliant on a medical officer and their observations of the patient.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u="none" baseline="0" dirty="0" smtClean="0"/>
              <a:t>Firstly, the medical officer recognises that a catheter is in place.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u="none" baseline="0" dirty="0" smtClean="0"/>
              <a:t>Next, the medical officer recognised that the catheter is no longer needed.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u="none" baseline="0" dirty="0" smtClean="0"/>
              <a:t>Thirdly, the medical officer will document an order for the catheter to be removed.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u="none" baseline="0" dirty="0" smtClean="0"/>
              <a:t>Finally, the nurse acts on the medical order and removes the catheter.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u="none" baseline="0" dirty="0" smtClean="0"/>
              <a:t>Each step depends on the prior step, just like cogs in a wheel.  This dependency is very systematic but one step can slow or stop the entire process.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u="none" baseline="0" dirty="0" smtClean="0"/>
              <a:t>The next few slides will review common situations that interrupt the ordered catheter removal process and can delay removal (see Catheter Out link below).</a:t>
            </a:r>
            <a:endParaRPr lang="en-AU" b="0" u="non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AU" b="1" u="sng"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solidFill>
                  <a:schemeClr val="tx1"/>
                </a:solidFill>
                <a:latin typeface="+mn-lt"/>
              </a:rPr>
              <a:t>References:</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t>1. </a:t>
            </a:r>
            <a:r>
              <a:rPr lang="en-AU" sz="1200" dirty="0" err="1" smtClean="0"/>
              <a:t>Meddings</a:t>
            </a:r>
            <a:r>
              <a:rPr lang="en-AU" sz="1200" dirty="0" smtClean="0"/>
              <a:t>, J., et al., </a:t>
            </a:r>
            <a:r>
              <a:rPr lang="en-AU" sz="1200" i="1" dirty="0" smtClean="0"/>
              <a:t>Reducing unnecessary urinary catheter use and other strategies to prevent catheter-associated urinary tract infections: an integrative review.</a:t>
            </a:r>
            <a:r>
              <a:rPr lang="en-AU" sz="1200" i="0" dirty="0" smtClean="0"/>
              <a:t> BMJ Quality &amp; Safety, 2013. </a:t>
            </a:r>
            <a:r>
              <a:rPr lang="en-AU" sz="1200" b="1" i="0" dirty="0" smtClean="0"/>
              <a:t>0</a:t>
            </a:r>
            <a:r>
              <a:rPr lang="en-AU" sz="1200" b="0" i="0" dirty="0" smtClean="0"/>
              <a:t>: p. 1-13.</a:t>
            </a:r>
          </a:p>
          <a:p>
            <a:pPr marL="0" marR="0" indent="0" algn="l" defTabSz="914400" rtl="0" eaLnBrk="1" fontAlgn="auto" latinLnBrk="0" hangingPunct="1">
              <a:lnSpc>
                <a:spcPct val="100000"/>
              </a:lnSpc>
              <a:spcBef>
                <a:spcPts val="0"/>
              </a:spcBef>
              <a:spcAft>
                <a:spcPts val="0"/>
              </a:spcAft>
              <a:buClrTx/>
              <a:buSzTx/>
              <a:buFontTx/>
              <a:buNone/>
              <a:tabLst/>
              <a:defRPr/>
            </a:pPr>
            <a:r>
              <a:rPr lang="en-AU" b="0" u="none" baseline="0" dirty="0" smtClean="0"/>
              <a:t>2. http://catheterout.org/?q=early-removal</a:t>
            </a:r>
          </a:p>
          <a:p>
            <a:endParaRPr lang="en-AU" dirty="0"/>
          </a:p>
        </p:txBody>
      </p:sp>
      <p:sp>
        <p:nvSpPr>
          <p:cNvPr id="4" name="Slide Number Placeholder 3"/>
          <p:cNvSpPr>
            <a:spLocks noGrp="1"/>
          </p:cNvSpPr>
          <p:nvPr>
            <p:ph type="sldNum" sz="quarter" idx="10"/>
          </p:nvPr>
        </p:nvSpPr>
        <p:spPr/>
        <p:txBody>
          <a:bodyPr/>
          <a:lstStyle/>
          <a:p>
            <a:fld id="{C035D718-EE7D-4DDC-A5D8-D5DDF00C8B03}" type="slidenum">
              <a:rPr lang="en-AU" smtClean="0"/>
              <a:t>5</a:t>
            </a:fld>
            <a:endParaRPr lang="en-AU"/>
          </a:p>
        </p:txBody>
      </p:sp>
    </p:spTree>
    <p:extLst>
      <p:ext uri="{BB962C8B-B14F-4D97-AF65-F5344CB8AC3E}">
        <p14:creationId xmlns:p14="http://schemas.microsoft.com/office/powerpoint/2010/main" val="3827705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b="1" u="sng" dirty="0" smtClean="0"/>
              <a:t>Educator 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AU" b="0" u="none"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u="none" dirty="0" smtClean="0"/>
              <a:t>The first</a:t>
            </a:r>
            <a:r>
              <a:rPr lang="en-AU" b="0" u="none" baseline="0" dirty="0" smtClean="0"/>
              <a:t> cog is that the MO recognises that a catheter is in place.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u="none" baseline="0" dirty="0" smtClean="0"/>
              <a:t>This assumes two things are happening - a MO is available for regularly rounding and that that MO is aware that a catheter is in place. These two assumptions can easily break down.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u="none" baseline="0" dirty="0" smtClean="0"/>
              <a:t>Consider access to MOs, particularly in regional and remote settings. VMOs may schedule irregular rounding. It is possible that a VMO may complete rounding before 9AM on day 1 and not return for the next round until 5PM on day 2. In this case, irregular and unpredictable rounding may delay catheter removal by half a day.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u="none" baseline="0" dirty="0" smtClean="0"/>
              <a:t>Rounding is an excellent trigger for prompting catheter review and removal (see Flanders 2014) however if rounding does not occur routinely or with a team, then catheter review and removal can be overlooked.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u="none" baseline="0" dirty="0" smtClean="0"/>
              <a:t>(For all facilities) Evidence suggests that clinicians are unaware that almost 30% of their patients have a catheter in place (see Saint et al, 2000). Furthermore, clinicians cannot rely on the healthcare record  to know if a catheter is in place as documentation of catheter insertion is often incomplete or missing (see </a:t>
            </a:r>
            <a:r>
              <a:rPr lang="en-AU" b="0" u="none" baseline="0" dirty="0" err="1" smtClean="0"/>
              <a:t>Dailly</a:t>
            </a:r>
            <a:r>
              <a:rPr lang="en-AU" b="0" u="none" baseline="0" dirty="0" smtClean="0"/>
              <a:t>, 2012).</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b="0" u="none" baseline="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0" u="none" baseline="0" dirty="0" smtClean="0"/>
              <a:t>References: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dirty="0" smtClean="0"/>
              <a:t>Flanders, K., </a:t>
            </a:r>
            <a:r>
              <a:rPr lang="en-AU" sz="1200" i="1" dirty="0" smtClean="0"/>
              <a:t>Rounding the reduce CAUTI.</a:t>
            </a:r>
            <a:r>
              <a:rPr lang="en-AU" sz="1200" i="0" dirty="0" smtClean="0"/>
              <a:t> Nursing Management, 2014. </a:t>
            </a:r>
            <a:r>
              <a:rPr lang="en-AU" sz="1200" b="1" i="0" dirty="0" smtClean="0"/>
              <a:t>45</a:t>
            </a:r>
            <a:r>
              <a:rPr lang="en-AU" sz="1200" b="0" i="0" dirty="0" smtClean="0"/>
              <a:t>(11): p. 21-23.</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dirty="0" err="1" smtClean="0"/>
              <a:t>Dailly</a:t>
            </a:r>
            <a:r>
              <a:rPr lang="en-AU" sz="1200" dirty="0" smtClean="0"/>
              <a:t>, S., </a:t>
            </a:r>
            <a:r>
              <a:rPr lang="en-AU" sz="1200" i="1" dirty="0" smtClean="0"/>
              <a:t>Auditing urinary catheter care.</a:t>
            </a:r>
            <a:r>
              <a:rPr lang="en-AU" sz="1200" i="0" dirty="0" smtClean="0"/>
              <a:t> Nursing Standard, 2012. </a:t>
            </a:r>
            <a:r>
              <a:rPr lang="en-AU" sz="1200" b="1" i="0" dirty="0" smtClean="0"/>
              <a:t>26</a:t>
            </a:r>
            <a:r>
              <a:rPr lang="en-AU" sz="1200" b="0" i="0" dirty="0" smtClean="0"/>
              <a:t>(20): p. 35-40.</a:t>
            </a:r>
            <a:endParaRPr lang="en-AU" b="0" u="none" baseline="0" dirty="0" smtClean="0"/>
          </a:p>
          <a:p>
            <a:endParaRPr lang="en-AU" dirty="0"/>
          </a:p>
        </p:txBody>
      </p:sp>
      <p:sp>
        <p:nvSpPr>
          <p:cNvPr id="4" name="Slide Number Placeholder 3"/>
          <p:cNvSpPr>
            <a:spLocks noGrp="1"/>
          </p:cNvSpPr>
          <p:nvPr>
            <p:ph type="sldNum" sz="quarter" idx="10"/>
          </p:nvPr>
        </p:nvSpPr>
        <p:spPr/>
        <p:txBody>
          <a:bodyPr/>
          <a:lstStyle/>
          <a:p>
            <a:fld id="{C035D718-EE7D-4DDC-A5D8-D5DDF00C8B03}" type="slidenum">
              <a:rPr lang="en-AU" smtClean="0"/>
              <a:t>6</a:t>
            </a:fld>
            <a:endParaRPr lang="en-AU"/>
          </a:p>
        </p:txBody>
      </p:sp>
    </p:spTree>
    <p:extLst>
      <p:ext uri="{BB962C8B-B14F-4D97-AF65-F5344CB8AC3E}">
        <p14:creationId xmlns:p14="http://schemas.microsoft.com/office/powerpoint/2010/main" val="3827705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b="1" u="sng" dirty="0" smtClean="0"/>
              <a:t>Educator 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AU" b="1" u="sng"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u="none" dirty="0" smtClean="0"/>
              <a:t>The next</a:t>
            </a:r>
            <a:r>
              <a:rPr lang="en-AU" b="0" u="none" baseline="0" dirty="0" smtClean="0"/>
              <a:t> cog is that the MO recognises that a catheter is no longer required.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u="none" baseline="0" dirty="0" smtClean="0"/>
              <a:t>This assumes that the MO knows the initial indication for catheterisation. The clinical indication for catheterisation is not always recorded in the healthcare record (see </a:t>
            </a:r>
            <a:r>
              <a:rPr lang="en-AU" b="0" u="none" baseline="0" dirty="0" err="1" smtClean="0"/>
              <a:t>Shuaib</a:t>
            </a:r>
            <a:r>
              <a:rPr lang="en-AU" b="0" u="none" baseline="0" dirty="0" smtClean="0"/>
              <a:t> et al, 2012 and </a:t>
            </a:r>
            <a:r>
              <a:rPr lang="en-AU" b="0" u="none" baseline="0" dirty="0" err="1" smtClean="0"/>
              <a:t>Dailly</a:t>
            </a:r>
            <a:r>
              <a:rPr lang="en-AU" b="0" u="none" baseline="0" dirty="0" smtClean="0"/>
              <a:t>, 2012).  If  the indication is not documented in the medical record, the MO will find it difficult to judge whether the catheter is still required. In turn, the MO may err towards leaving the catheter </a:t>
            </a:r>
            <a:r>
              <a:rPr lang="en-AU" b="0" i="1" u="none" baseline="0" dirty="0" smtClean="0"/>
              <a:t>in situ</a:t>
            </a:r>
            <a:r>
              <a:rPr lang="en-AU" b="0" u="none" baseline="0" dirty="0" smtClean="0"/>
              <a:t>.</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b="0" u="none" baseline="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dirty="0" smtClean="0">
                <a:solidFill>
                  <a:schemeClr val="tx1"/>
                </a:solidFill>
                <a:latin typeface="+mn-lt"/>
              </a:rPr>
              <a:t>References: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dirty="0" err="1" smtClean="0"/>
              <a:t>Shuaib</a:t>
            </a:r>
            <a:r>
              <a:rPr lang="en-AU" sz="1200" dirty="0" smtClean="0"/>
              <a:t>, F.R. and J.A. Barrett, </a:t>
            </a:r>
            <a:r>
              <a:rPr lang="en-AU" sz="1200" i="1" dirty="0" smtClean="0"/>
              <a:t>Practice of urinary </a:t>
            </a:r>
            <a:r>
              <a:rPr lang="en-AU" sz="1200" i="1" dirty="0" err="1" smtClean="0"/>
              <a:t>catherization</a:t>
            </a:r>
            <a:r>
              <a:rPr lang="en-AU" sz="1200" i="1" dirty="0" smtClean="0"/>
              <a:t> and knowledge in junior staff: a quality control study.</a:t>
            </a:r>
            <a:r>
              <a:rPr lang="en-AU" sz="1200" i="0" dirty="0" smtClean="0"/>
              <a:t> Clinical Audit, Practice of urinary catheterization and knowledge in junior staff: a quality control study. </a:t>
            </a:r>
            <a:r>
              <a:rPr lang="en-AU" sz="1200" b="1" i="0" dirty="0" smtClean="0"/>
              <a:t>2012</a:t>
            </a:r>
            <a:r>
              <a:rPr lang="en-AU" sz="1200" b="0" i="0" dirty="0" smtClean="0"/>
              <a:t>(4): p. 15-20.</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dirty="0" err="1" smtClean="0"/>
              <a:t>Dailly</a:t>
            </a:r>
            <a:r>
              <a:rPr lang="en-AU" sz="1200" dirty="0" smtClean="0"/>
              <a:t>, S., </a:t>
            </a:r>
            <a:r>
              <a:rPr lang="en-AU" sz="1200" i="1" dirty="0" smtClean="0"/>
              <a:t>Auditing urinary catheter care.</a:t>
            </a:r>
            <a:r>
              <a:rPr lang="en-AU" sz="1200" i="0" dirty="0" smtClean="0"/>
              <a:t> Nursing Standard, 2012. </a:t>
            </a:r>
            <a:r>
              <a:rPr lang="en-AU" sz="1200" b="1" i="0" dirty="0" smtClean="0"/>
              <a:t>26</a:t>
            </a:r>
            <a:r>
              <a:rPr lang="en-AU" sz="1200" b="0" i="0" dirty="0" smtClean="0"/>
              <a:t>(20): p. 35-40.</a:t>
            </a:r>
            <a:endParaRPr lang="en-AU" dirty="0"/>
          </a:p>
        </p:txBody>
      </p:sp>
      <p:sp>
        <p:nvSpPr>
          <p:cNvPr id="4" name="Slide Number Placeholder 3"/>
          <p:cNvSpPr>
            <a:spLocks noGrp="1"/>
          </p:cNvSpPr>
          <p:nvPr>
            <p:ph type="sldNum" sz="quarter" idx="10"/>
          </p:nvPr>
        </p:nvSpPr>
        <p:spPr/>
        <p:txBody>
          <a:bodyPr/>
          <a:lstStyle/>
          <a:p>
            <a:fld id="{C035D718-EE7D-4DDC-A5D8-D5DDF00C8B03}" type="slidenum">
              <a:rPr lang="en-AU" smtClean="0"/>
              <a:t>7</a:t>
            </a:fld>
            <a:endParaRPr lang="en-AU"/>
          </a:p>
        </p:txBody>
      </p:sp>
    </p:spTree>
    <p:extLst>
      <p:ext uri="{BB962C8B-B14F-4D97-AF65-F5344CB8AC3E}">
        <p14:creationId xmlns:p14="http://schemas.microsoft.com/office/powerpoint/2010/main" val="3827705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b="1" u="sng" dirty="0" smtClean="0"/>
              <a:t>Educator notes</a:t>
            </a:r>
          </a:p>
          <a:p>
            <a:endParaRPr lang="en-AU" dirty="0" smtClean="0"/>
          </a:p>
          <a:p>
            <a:pPr marL="171450" indent="-171450">
              <a:buFont typeface="Arial" panose="020B0604020202020204" pitchFamily="34" charset="0"/>
              <a:buChar char="•"/>
            </a:pPr>
            <a:r>
              <a:rPr lang="en-AU" dirty="0" smtClean="0"/>
              <a:t>The next step is that that physician writes an order to remove the catheter. </a:t>
            </a:r>
          </a:p>
          <a:p>
            <a:pPr marL="171450" indent="-171450">
              <a:buFont typeface="Arial" panose="020B0604020202020204" pitchFamily="34" charset="0"/>
              <a:buChar char="•"/>
            </a:pPr>
            <a:r>
              <a:rPr lang="en-AU" dirty="0" smtClean="0"/>
              <a:t>Removal</a:t>
            </a:r>
            <a:r>
              <a:rPr lang="en-AU" baseline="0" dirty="0" smtClean="0"/>
              <a:t> order, also known as a ‘stop order’, is effective in significantly reducing dwell time by at least 1 day (see </a:t>
            </a:r>
            <a:r>
              <a:rPr lang="en-AU" baseline="0" dirty="0" err="1" smtClean="0"/>
              <a:t>Meddings</a:t>
            </a:r>
            <a:r>
              <a:rPr lang="en-AU" baseline="0" dirty="0" smtClean="0"/>
              <a:t> et al 2010).</a:t>
            </a:r>
          </a:p>
          <a:p>
            <a:pPr marL="171450" indent="-171450">
              <a:buFont typeface="Arial" panose="020B0604020202020204" pitchFamily="34" charset="0"/>
              <a:buChar char="•"/>
            </a:pPr>
            <a:r>
              <a:rPr lang="en-AU" baseline="0" dirty="0" smtClean="0"/>
              <a:t>Yet, this assumes that the MO physically documents a removal order. Similar to the issues regarding documentation of catheter insertion, removal orders may not always be documented or not documented in a timely manner (e.g. a few days later). If the removal order is not documented or documented later, it cannot be acted upon immediately and the catheter will remain </a:t>
            </a:r>
            <a:r>
              <a:rPr lang="en-AU" i="1" baseline="0" dirty="0" smtClean="0"/>
              <a:t>in situ</a:t>
            </a:r>
            <a:r>
              <a:rPr lang="en-AU" i="0" baseline="0" dirty="0" smtClean="0"/>
              <a:t> unnecessarily.</a:t>
            </a:r>
            <a:endParaRPr lang="en-AU" baseline="0" dirty="0" smtClean="0"/>
          </a:p>
          <a:p>
            <a:pPr marL="171450" indent="-171450">
              <a:buFont typeface="Arial" panose="020B0604020202020204" pitchFamily="34" charset="0"/>
              <a:buChar char="•"/>
            </a:pPr>
            <a:endParaRPr lang="en-AU" baseline="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dirty="0" smtClean="0">
                <a:solidFill>
                  <a:schemeClr val="tx1"/>
                </a:solidFill>
                <a:latin typeface="+mn-lt"/>
              </a:rPr>
              <a:t>References:</a:t>
            </a:r>
          </a:p>
          <a:p>
            <a:pPr marL="0" indent="0">
              <a:buFont typeface="Arial" panose="020B0604020202020204" pitchFamily="34" charset="0"/>
              <a:buNone/>
            </a:pPr>
            <a:r>
              <a:rPr lang="en-AU" sz="1200" dirty="0" err="1" smtClean="0"/>
              <a:t>Meddings</a:t>
            </a:r>
            <a:r>
              <a:rPr lang="en-AU" sz="1200" dirty="0" smtClean="0"/>
              <a:t>, J., et al., </a:t>
            </a:r>
            <a:r>
              <a:rPr lang="en-AU" sz="1200" i="1" dirty="0" smtClean="0"/>
              <a:t>Systematic Review and Meta-Analysis: Reminder Systems to Reduce Catheter-Associated Urinary Tract Infections and Urinary Catheter Use in Hospitalized Patients.</a:t>
            </a:r>
            <a:r>
              <a:rPr lang="en-AU" sz="1200" i="0" dirty="0" smtClean="0"/>
              <a:t> Clinical Infectious Diseases, 2010. </a:t>
            </a:r>
            <a:r>
              <a:rPr lang="en-AU" sz="1200" b="1" i="0" dirty="0" smtClean="0"/>
              <a:t>51</a:t>
            </a:r>
            <a:r>
              <a:rPr lang="en-AU" sz="1200" b="0" i="0" dirty="0" smtClean="0"/>
              <a:t>(5): p. 550-560.</a:t>
            </a:r>
            <a:endParaRPr lang="en-AU" dirty="0"/>
          </a:p>
        </p:txBody>
      </p:sp>
      <p:sp>
        <p:nvSpPr>
          <p:cNvPr id="4" name="Slide Number Placeholder 3"/>
          <p:cNvSpPr>
            <a:spLocks noGrp="1"/>
          </p:cNvSpPr>
          <p:nvPr>
            <p:ph type="sldNum" sz="quarter" idx="10"/>
          </p:nvPr>
        </p:nvSpPr>
        <p:spPr/>
        <p:txBody>
          <a:bodyPr/>
          <a:lstStyle/>
          <a:p>
            <a:fld id="{C035D718-EE7D-4DDC-A5D8-D5DDF00C8B03}" type="slidenum">
              <a:rPr lang="en-AU" smtClean="0"/>
              <a:t>8</a:t>
            </a:fld>
            <a:endParaRPr lang="en-AU"/>
          </a:p>
        </p:txBody>
      </p:sp>
    </p:spTree>
    <p:extLst>
      <p:ext uri="{BB962C8B-B14F-4D97-AF65-F5344CB8AC3E}">
        <p14:creationId xmlns:p14="http://schemas.microsoft.com/office/powerpoint/2010/main" val="3827705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b="1" u="sng" dirty="0" smtClean="0"/>
              <a:t>Educator 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AU" b="1" u="sng"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u="none" dirty="0" smtClean="0"/>
              <a:t>The</a:t>
            </a:r>
            <a:r>
              <a:rPr lang="en-AU" b="0" u="none" baseline="0" dirty="0" smtClean="0"/>
              <a:t> final step is that the catheter is the be removed by the nurse in response to the medical order.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u="none" baseline="0" dirty="0" smtClean="0"/>
              <a:t>This step might be delayed if any of the prior steps have been delayed.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u="none" baseline="0" dirty="0" smtClean="0"/>
              <a:t>Worst case scenario, this step might not occur if any of the prior three steps have not occurred.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u="none" baseline="0" dirty="0" smtClean="0"/>
              <a:t>As a result, if the catheter is not removed or removal is delayed, the patient is left with a catheter that is no longer required and is at greater risk of acquiring a UTI.</a:t>
            </a:r>
            <a:endParaRPr lang="en-AU" b="0" u="none" dirty="0" smtClean="0"/>
          </a:p>
          <a:p>
            <a:pPr marL="171450" indent="-171450">
              <a:buFont typeface="Arial" panose="020B0604020202020204" pitchFamily="34" charset="0"/>
              <a:buChar char="•"/>
            </a:pPr>
            <a:endParaRPr lang="en-AU" dirty="0" smtClean="0"/>
          </a:p>
        </p:txBody>
      </p:sp>
      <p:sp>
        <p:nvSpPr>
          <p:cNvPr id="4" name="Slide Number Placeholder 3"/>
          <p:cNvSpPr>
            <a:spLocks noGrp="1"/>
          </p:cNvSpPr>
          <p:nvPr>
            <p:ph type="sldNum" sz="quarter" idx="10"/>
          </p:nvPr>
        </p:nvSpPr>
        <p:spPr/>
        <p:txBody>
          <a:bodyPr/>
          <a:lstStyle/>
          <a:p>
            <a:fld id="{C035D718-EE7D-4DDC-A5D8-D5DDF00C8B03}" type="slidenum">
              <a:rPr lang="en-AU" smtClean="0"/>
              <a:t>9</a:t>
            </a:fld>
            <a:endParaRPr lang="en-AU"/>
          </a:p>
        </p:txBody>
      </p:sp>
    </p:spTree>
    <p:extLst>
      <p:ext uri="{BB962C8B-B14F-4D97-AF65-F5344CB8AC3E}">
        <p14:creationId xmlns:p14="http://schemas.microsoft.com/office/powerpoint/2010/main" val="3827705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15616" y="332656"/>
            <a:ext cx="7772400" cy="1470025"/>
          </a:xfrm>
        </p:spPr>
        <p:txBody>
          <a:bodyPr/>
          <a:lstStyle>
            <a:lvl1pPr>
              <a:defRPr baseline="0"/>
            </a:lvl1pPr>
          </a:lstStyle>
          <a:p>
            <a:r>
              <a:rPr lang="en-US" dirty="0" smtClean="0"/>
              <a:t>Click to edit slide master title</a:t>
            </a:r>
            <a:endParaRPr lang="en-AU" dirty="0"/>
          </a:p>
        </p:txBody>
      </p:sp>
      <p:sp>
        <p:nvSpPr>
          <p:cNvPr id="3" name="Subtitle 2"/>
          <p:cNvSpPr>
            <a:spLocks noGrp="1"/>
          </p:cNvSpPr>
          <p:nvPr>
            <p:ph type="subTitle" idx="1" hasCustomPrompt="1"/>
          </p:nvPr>
        </p:nvSpPr>
        <p:spPr>
          <a:xfrm>
            <a:off x="2483768" y="2060848"/>
            <a:ext cx="6400800" cy="1752600"/>
          </a:xfrm>
        </p:spPr>
        <p:txBody>
          <a:bodyPr/>
          <a:lstStyle>
            <a:lvl1pPr marL="0" indent="0" algn="r">
              <a:buNone/>
              <a:defRPr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slide master subtitle text</a:t>
            </a:r>
            <a:endParaRPr lang="en-AU" dirty="0"/>
          </a:p>
        </p:txBody>
      </p:sp>
    </p:spTree>
    <p:extLst>
      <p:ext uri="{BB962C8B-B14F-4D97-AF65-F5344CB8AC3E}">
        <p14:creationId xmlns:p14="http://schemas.microsoft.com/office/powerpoint/2010/main" val="4439363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3568" y="836712"/>
            <a:ext cx="7772400" cy="1470025"/>
          </a:xfrm>
        </p:spPr>
        <p:txBody>
          <a:bodyPr>
            <a:normAutofit/>
          </a:bodyPr>
          <a:lstStyle>
            <a:lvl1pPr algn="l">
              <a:defRPr sz="4400" baseline="0"/>
            </a:lvl1pPr>
          </a:lstStyle>
          <a:p>
            <a:r>
              <a:rPr lang="en-US" dirty="0" smtClean="0"/>
              <a:t>Click to edit slide title</a:t>
            </a:r>
            <a:endParaRPr lang="en-AU" dirty="0"/>
          </a:p>
        </p:txBody>
      </p:sp>
      <p:sp>
        <p:nvSpPr>
          <p:cNvPr id="5" name="Footer Placeholder 4"/>
          <p:cNvSpPr>
            <a:spLocks noGrp="1"/>
          </p:cNvSpPr>
          <p:nvPr>
            <p:ph type="ftr" sz="quarter" idx="11"/>
          </p:nvPr>
        </p:nvSpPr>
        <p:spPr/>
        <p:txBody>
          <a:bodyPr/>
          <a:lstStyle/>
          <a:p>
            <a:r>
              <a:rPr lang="en-AU" dirty="0" smtClean="0"/>
              <a:t>PRESENTATION NAME – MONTH YYYY</a:t>
            </a:r>
          </a:p>
          <a:p>
            <a:r>
              <a:rPr lang="en-AU" dirty="0" smtClean="0"/>
              <a:t>PRESENTER NAME</a:t>
            </a:r>
            <a:endParaRPr lang="en-AU" dirty="0"/>
          </a:p>
        </p:txBody>
      </p:sp>
      <p:sp>
        <p:nvSpPr>
          <p:cNvPr id="6" name="Slide Number Placeholder 5"/>
          <p:cNvSpPr>
            <a:spLocks noGrp="1"/>
          </p:cNvSpPr>
          <p:nvPr>
            <p:ph type="sldNum" sz="quarter" idx="12"/>
          </p:nvPr>
        </p:nvSpPr>
        <p:spPr/>
        <p:txBody>
          <a:bodyPr/>
          <a:lstStyle/>
          <a:p>
            <a:fld id="{FCA80E15-78A4-492C-A1D5-E96D386E05C8}" type="slidenum">
              <a:rPr lang="en-AU" smtClean="0"/>
              <a:t>‹#›</a:t>
            </a:fld>
            <a:endParaRPr lang="en-AU"/>
          </a:p>
        </p:txBody>
      </p:sp>
      <p:sp>
        <p:nvSpPr>
          <p:cNvPr id="7" name="Subtitle 2"/>
          <p:cNvSpPr txBox="1">
            <a:spLocks/>
          </p:cNvSpPr>
          <p:nvPr userDrawn="1"/>
        </p:nvSpPr>
        <p:spPr>
          <a:xfrm>
            <a:off x="1331640" y="2564904"/>
            <a:ext cx="6400800" cy="158417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baseline="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AU" dirty="0" smtClean="0"/>
          </a:p>
        </p:txBody>
      </p:sp>
      <p:sp>
        <p:nvSpPr>
          <p:cNvPr id="8" name="Content Placeholder 2"/>
          <p:cNvSpPr>
            <a:spLocks noGrp="1"/>
          </p:cNvSpPr>
          <p:nvPr>
            <p:ph idx="1"/>
          </p:nvPr>
        </p:nvSpPr>
        <p:spPr>
          <a:xfrm>
            <a:off x="683568" y="2780929"/>
            <a:ext cx="7776864" cy="2376264"/>
          </a:xfrm>
        </p:spPr>
        <p:txBody>
          <a:bodyPr>
            <a:normAutofit/>
          </a:bodyPr>
          <a:lstStyle>
            <a:lvl1pPr marL="0" indent="0" algn="l">
              <a:buNone/>
              <a:defRPr sz="3200">
                <a:solidFill>
                  <a:schemeClr val="tx1">
                    <a:lumMod val="50000"/>
                    <a:lumOff val="50000"/>
                  </a:schemeClr>
                </a:solidFill>
              </a:defRPr>
            </a:lvl1pPr>
            <a:lvl2pPr marL="457200" indent="0" algn="ctr">
              <a:buNone/>
              <a:defRPr sz="2400"/>
            </a:lvl2pPr>
            <a:lvl3pPr marL="914400" indent="0" algn="ctr">
              <a:buNone/>
              <a:defRPr sz="2000"/>
            </a:lvl3pPr>
          </a:lstStyle>
          <a:p>
            <a:pPr lvl="0"/>
            <a:r>
              <a:rPr lang="en-US" dirty="0" smtClean="0"/>
              <a:t>Click to edit Master text styles</a:t>
            </a:r>
          </a:p>
        </p:txBody>
      </p:sp>
    </p:spTree>
    <p:extLst>
      <p:ext uri="{BB962C8B-B14F-4D97-AF65-F5344CB8AC3E}">
        <p14:creationId xmlns:p14="http://schemas.microsoft.com/office/powerpoint/2010/main" val="38525718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AU" dirty="0" smtClean="0"/>
              <a:t>PRESENTATION NAME – MONTH YYYY</a:t>
            </a:r>
          </a:p>
          <a:p>
            <a:r>
              <a:rPr lang="en-AU" dirty="0" smtClean="0"/>
              <a:t>PRESENTER NAME</a:t>
            </a:r>
            <a:endParaRPr lang="en-AU" dirty="0"/>
          </a:p>
        </p:txBody>
      </p:sp>
      <p:sp>
        <p:nvSpPr>
          <p:cNvPr id="2" name="Title 1"/>
          <p:cNvSpPr>
            <a:spLocks noGrp="1"/>
          </p:cNvSpPr>
          <p:nvPr>
            <p:ph type="title" hasCustomPrompt="1"/>
          </p:nvPr>
        </p:nvSpPr>
        <p:spPr>
          <a:xfrm>
            <a:off x="457200" y="274638"/>
            <a:ext cx="8229600" cy="850106"/>
          </a:xfrm>
        </p:spPr>
        <p:txBody>
          <a:bodyPr>
            <a:noAutofit/>
          </a:bodyPr>
          <a:lstStyle>
            <a:lvl1pPr>
              <a:defRPr sz="4400"/>
            </a:lvl1pPr>
          </a:lstStyle>
          <a:p>
            <a:r>
              <a:rPr lang="en-US" dirty="0" smtClean="0"/>
              <a:t>Click to edit slide master title</a:t>
            </a:r>
            <a:endParaRPr lang="en-AU" dirty="0"/>
          </a:p>
        </p:txBody>
      </p:sp>
      <p:sp>
        <p:nvSpPr>
          <p:cNvPr id="3" name="Content Placeholder 2"/>
          <p:cNvSpPr>
            <a:spLocks noGrp="1"/>
          </p:cNvSpPr>
          <p:nvPr>
            <p:ph idx="1"/>
          </p:nvPr>
        </p:nvSpPr>
        <p:spPr>
          <a:xfrm>
            <a:off x="467544" y="1268760"/>
            <a:ext cx="8229600" cy="4857403"/>
          </a:xfrm>
        </p:spPr>
        <p:txBody>
          <a:bodyPr>
            <a:normAutofit/>
          </a:bodyPr>
          <a:lstStyle>
            <a:lvl1pPr>
              <a:defRPr sz="3200">
                <a:solidFill>
                  <a:schemeClr val="tx1"/>
                </a:solidFill>
              </a:defRPr>
            </a:lvl1pPr>
            <a:lvl2pPr>
              <a:defRPr sz="2800">
                <a:solidFill>
                  <a:schemeClr val="tx1"/>
                </a:solidFill>
              </a:defRPr>
            </a:lvl2pPr>
            <a:lvl3pPr>
              <a:defRPr sz="2400">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2"/>
          </p:nvPr>
        </p:nvSpPr>
        <p:spPr/>
        <p:txBody>
          <a:bodyPr/>
          <a:lstStyle/>
          <a:p>
            <a:fld id="{FCA80E15-78A4-492C-A1D5-E96D386E05C8}" type="slidenum">
              <a:rPr lang="en-AU" smtClean="0"/>
              <a:t>‹#›</a:t>
            </a:fld>
            <a:endParaRPr lang="en-AU"/>
          </a:p>
        </p:txBody>
      </p:sp>
    </p:spTree>
    <p:extLst>
      <p:ext uri="{BB962C8B-B14F-4D97-AF65-F5344CB8AC3E}">
        <p14:creationId xmlns:p14="http://schemas.microsoft.com/office/powerpoint/2010/main" val="265102388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AU" dirty="0" smtClean="0"/>
              <a:t>PRESENTATION NAME – MONTH YYYY</a:t>
            </a:r>
          </a:p>
          <a:p>
            <a:r>
              <a:rPr lang="en-AU" dirty="0" smtClean="0"/>
              <a:t>PRESENTER NAME</a:t>
            </a:r>
            <a:endParaRPr lang="en-AU" dirty="0"/>
          </a:p>
        </p:txBody>
      </p:sp>
      <p:sp>
        <p:nvSpPr>
          <p:cNvPr id="3" name="Content Placeholder 2"/>
          <p:cNvSpPr>
            <a:spLocks noGrp="1"/>
          </p:cNvSpPr>
          <p:nvPr>
            <p:ph sz="half" idx="1"/>
          </p:nvPr>
        </p:nvSpPr>
        <p:spPr>
          <a:xfrm>
            <a:off x="457200" y="1196752"/>
            <a:ext cx="4038600" cy="4929411"/>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48200" y="1196752"/>
            <a:ext cx="4038600" cy="4929411"/>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Slide Number Placeholder 6"/>
          <p:cNvSpPr>
            <a:spLocks noGrp="1"/>
          </p:cNvSpPr>
          <p:nvPr>
            <p:ph type="sldNum" sz="quarter" idx="12"/>
          </p:nvPr>
        </p:nvSpPr>
        <p:spPr/>
        <p:txBody>
          <a:bodyPr/>
          <a:lstStyle/>
          <a:p>
            <a:fld id="{FCA80E15-78A4-492C-A1D5-E96D386E05C8}" type="slidenum">
              <a:rPr lang="en-AU" smtClean="0"/>
              <a:t>‹#›</a:t>
            </a:fld>
            <a:endParaRPr lang="en-AU"/>
          </a:p>
        </p:txBody>
      </p:sp>
      <p:sp>
        <p:nvSpPr>
          <p:cNvPr id="12" name="Title 1"/>
          <p:cNvSpPr>
            <a:spLocks noGrp="1"/>
          </p:cNvSpPr>
          <p:nvPr>
            <p:ph type="title" hasCustomPrompt="1"/>
          </p:nvPr>
        </p:nvSpPr>
        <p:spPr>
          <a:xfrm>
            <a:off x="457200" y="274638"/>
            <a:ext cx="8229600" cy="850106"/>
          </a:xfrm>
        </p:spPr>
        <p:txBody>
          <a:bodyPr>
            <a:noAutofit/>
          </a:bodyPr>
          <a:lstStyle>
            <a:lvl1pPr>
              <a:defRPr sz="4400"/>
            </a:lvl1pPr>
          </a:lstStyle>
          <a:p>
            <a:r>
              <a:rPr lang="en-US" dirty="0" smtClean="0"/>
              <a:t>Click to edit slide master title</a:t>
            </a:r>
            <a:endParaRPr lang="en-AU" dirty="0"/>
          </a:p>
        </p:txBody>
      </p:sp>
    </p:spTree>
    <p:extLst>
      <p:ext uri="{BB962C8B-B14F-4D97-AF65-F5344CB8AC3E}">
        <p14:creationId xmlns:p14="http://schemas.microsoft.com/office/powerpoint/2010/main" val="16886294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AU" dirty="0" smtClean="0"/>
              <a:t>PRESENTATION NAME – MONTH YYYY</a:t>
            </a:r>
          </a:p>
          <a:p>
            <a:r>
              <a:rPr lang="en-AU" dirty="0" smtClean="0"/>
              <a:t>PRESENTER NAME</a:t>
            </a:r>
            <a:endParaRPr lang="en-AU" dirty="0"/>
          </a:p>
        </p:txBody>
      </p:sp>
      <p:sp>
        <p:nvSpPr>
          <p:cNvPr id="3" name="Text Placeholder 2"/>
          <p:cNvSpPr>
            <a:spLocks noGrp="1"/>
          </p:cNvSpPr>
          <p:nvPr>
            <p:ph type="body" idx="1" hasCustomPrompt="1"/>
          </p:nvPr>
        </p:nvSpPr>
        <p:spPr>
          <a:xfrm>
            <a:off x="467544" y="1196752"/>
            <a:ext cx="4032448" cy="639762"/>
          </a:xfrm>
          <a:solidFill>
            <a:srgbClr val="006666"/>
          </a:solidFill>
        </p:spPr>
        <p:txBody>
          <a:bodyPr anchor="b">
            <a:normAutofit/>
          </a:bodyPr>
          <a:lstStyle>
            <a:lvl1pPr marL="0" indent="0">
              <a:buNone/>
              <a:defRPr sz="20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slide master text styles</a:t>
            </a:r>
          </a:p>
        </p:txBody>
      </p:sp>
      <p:sp>
        <p:nvSpPr>
          <p:cNvPr id="4" name="Content Placeholder 3"/>
          <p:cNvSpPr>
            <a:spLocks noGrp="1"/>
          </p:cNvSpPr>
          <p:nvPr>
            <p:ph sz="half" idx="2"/>
          </p:nvPr>
        </p:nvSpPr>
        <p:spPr>
          <a:xfrm>
            <a:off x="457200" y="1844824"/>
            <a:ext cx="4040188" cy="4281339"/>
          </a:xfrm>
          <a:noFill/>
        </p:spPr>
        <p:txBody>
          <a:bodyPr>
            <a:normAutofit/>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Content Placeholder 5"/>
          <p:cNvSpPr>
            <a:spLocks noGrp="1"/>
          </p:cNvSpPr>
          <p:nvPr>
            <p:ph sz="quarter" idx="4"/>
          </p:nvPr>
        </p:nvSpPr>
        <p:spPr>
          <a:xfrm>
            <a:off x="4645025" y="1844825"/>
            <a:ext cx="4041775" cy="4320479"/>
          </a:xfrm>
          <a:noFill/>
        </p:spPr>
        <p:txBody>
          <a:bodyPr>
            <a:normAutofit/>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Slide Number Placeholder 8"/>
          <p:cNvSpPr>
            <a:spLocks noGrp="1"/>
          </p:cNvSpPr>
          <p:nvPr>
            <p:ph type="sldNum" sz="quarter" idx="12"/>
          </p:nvPr>
        </p:nvSpPr>
        <p:spPr/>
        <p:txBody>
          <a:bodyPr/>
          <a:lstStyle/>
          <a:p>
            <a:fld id="{FCA80E15-78A4-492C-A1D5-E96D386E05C8}" type="slidenum">
              <a:rPr lang="en-AU" smtClean="0"/>
              <a:t>‹#›</a:t>
            </a:fld>
            <a:endParaRPr lang="en-AU"/>
          </a:p>
        </p:txBody>
      </p:sp>
      <p:sp>
        <p:nvSpPr>
          <p:cNvPr id="14" name="Title 1"/>
          <p:cNvSpPr>
            <a:spLocks noGrp="1"/>
          </p:cNvSpPr>
          <p:nvPr>
            <p:ph type="title" hasCustomPrompt="1"/>
          </p:nvPr>
        </p:nvSpPr>
        <p:spPr>
          <a:xfrm>
            <a:off x="457200" y="274638"/>
            <a:ext cx="8229600" cy="850106"/>
          </a:xfrm>
        </p:spPr>
        <p:txBody>
          <a:bodyPr>
            <a:noAutofit/>
          </a:bodyPr>
          <a:lstStyle>
            <a:lvl1pPr>
              <a:defRPr sz="4400"/>
            </a:lvl1pPr>
          </a:lstStyle>
          <a:p>
            <a:r>
              <a:rPr lang="en-US" dirty="0" smtClean="0"/>
              <a:t>Click to edit slide master title</a:t>
            </a:r>
            <a:endParaRPr lang="en-AU" dirty="0"/>
          </a:p>
        </p:txBody>
      </p:sp>
      <p:sp>
        <p:nvSpPr>
          <p:cNvPr id="15" name="Text Placeholder 2"/>
          <p:cNvSpPr>
            <a:spLocks noGrp="1"/>
          </p:cNvSpPr>
          <p:nvPr>
            <p:ph type="body" idx="13" hasCustomPrompt="1"/>
          </p:nvPr>
        </p:nvSpPr>
        <p:spPr>
          <a:xfrm>
            <a:off x="4644008" y="1196752"/>
            <a:ext cx="4040188" cy="639762"/>
          </a:xfrm>
          <a:solidFill>
            <a:srgbClr val="006666"/>
          </a:solidFill>
        </p:spPr>
        <p:txBody>
          <a:bodyPr anchor="b">
            <a:normAutofit/>
          </a:bodyPr>
          <a:lstStyle>
            <a:lvl1pPr marL="0" indent="0">
              <a:buNone/>
              <a:defRPr sz="20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slide master text styles</a:t>
            </a:r>
          </a:p>
        </p:txBody>
      </p:sp>
    </p:spTree>
    <p:extLst>
      <p:ext uri="{BB962C8B-B14F-4D97-AF65-F5344CB8AC3E}">
        <p14:creationId xmlns:p14="http://schemas.microsoft.com/office/powerpoint/2010/main" val="404486749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AU" dirty="0" smtClean="0"/>
              <a:t>PRESENTATION NAME – MONTH YYYY</a:t>
            </a:r>
          </a:p>
          <a:p>
            <a:r>
              <a:rPr lang="en-AU" dirty="0" smtClean="0"/>
              <a:t>PRESENTER NAME</a:t>
            </a:r>
            <a:endParaRPr lang="en-AU" dirty="0"/>
          </a:p>
        </p:txBody>
      </p:sp>
      <p:sp>
        <p:nvSpPr>
          <p:cNvPr id="5" name="Slide Number Placeholder 4"/>
          <p:cNvSpPr>
            <a:spLocks noGrp="1"/>
          </p:cNvSpPr>
          <p:nvPr>
            <p:ph type="sldNum" sz="quarter" idx="12"/>
          </p:nvPr>
        </p:nvSpPr>
        <p:spPr/>
        <p:txBody>
          <a:bodyPr/>
          <a:lstStyle/>
          <a:p>
            <a:fld id="{FCA80E15-78A4-492C-A1D5-E96D386E05C8}" type="slidenum">
              <a:rPr lang="en-AU" smtClean="0"/>
              <a:t>‹#›</a:t>
            </a:fld>
            <a:endParaRPr lang="en-AU"/>
          </a:p>
        </p:txBody>
      </p:sp>
      <p:sp>
        <p:nvSpPr>
          <p:cNvPr id="10" name="Title 1"/>
          <p:cNvSpPr>
            <a:spLocks noGrp="1"/>
          </p:cNvSpPr>
          <p:nvPr>
            <p:ph type="title" hasCustomPrompt="1"/>
          </p:nvPr>
        </p:nvSpPr>
        <p:spPr>
          <a:xfrm>
            <a:off x="457200" y="274638"/>
            <a:ext cx="8229600" cy="850106"/>
          </a:xfrm>
        </p:spPr>
        <p:txBody>
          <a:bodyPr>
            <a:noAutofit/>
          </a:bodyPr>
          <a:lstStyle>
            <a:lvl1pPr>
              <a:defRPr sz="4400"/>
            </a:lvl1pPr>
          </a:lstStyle>
          <a:p>
            <a:r>
              <a:rPr lang="en-US" dirty="0" smtClean="0"/>
              <a:t>Click to edit slide master title</a:t>
            </a:r>
            <a:endParaRPr lang="en-AU" dirty="0"/>
          </a:p>
        </p:txBody>
      </p:sp>
    </p:spTree>
    <p:extLst>
      <p:ext uri="{BB962C8B-B14F-4D97-AF65-F5344CB8AC3E}">
        <p14:creationId xmlns:p14="http://schemas.microsoft.com/office/powerpoint/2010/main" val="31440124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dirty="0" smtClean="0"/>
              <a:t>PRESENTATION NAME – MONTH YYYY</a:t>
            </a:r>
          </a:p>
          <a:p>
            <a:r>
              <a:rPr lang="en-AU" dirty="0" smtClean="0"/>
              <a:t>PRESENTER NAME</a:t>
            </a:r>
            <a:endParaRPr lang="en-AU" dirty="0"/>
          </a:p>
        </p:txBody>
      </p:sp>
      <p:sp>
        <p:nvSpPr>
          <p:cNvPr id="4" name="Slide Number Placeholder 3"/>
          <p:cNvSpPr>
            <a:spLocks noGrp="1"/>
          </p:cNvSpPr>
          <p:nvPr>
            <p:ph type="sldNum" sz="quarter" idx="12"/>
          </p:nvPr>
        </p:nvSpPr>
        <p:spPr/>
        <p:txBody>
          <a:bodyPr/>
          <a:lstStyle/>
          <a:p>
            <a:fld id="{FCA80E15-78A4-492C-A1D5-E96D386E05C8}" type="slidenum">
              <a:rPr lang="en-AU" smtClean="0"/>
              <a:t>‹#›</a:t>
            </a:fld>
            <a:endParaRPr lang="en-AU"/>
          </a:p>
        </p:txBody>
      </p:sp>
    </p:spTree>
    <p:extLst>
      <p:ext uri="{BB962C8B-B14F-4D97-AF65-F5344CB8AC3E}">
        <p14:creationId xmlns:p14="http://schemas.microsoft.com/office/powerpoint/2010/main" val="72665347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2"/>
          <p:cNvSpPr/>
          <p:nvPr userDrawn="1"/>
        </p:nvSpPr>
        <p:spPr>
          <a:xfrm>
            <a:off x="0" y="0"/>
            <a:ext cx="9144000" cy="5301208"/>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hasCustomPrompt="1"/>
          </p:nvPr>
        </p:nvSpPr>
        <p:spPr>
          <a:xfrm>
            <a:off x="683568" y="836712"/>
            <a:ext cx="7772400" cy="1470025"/>
          </a:xfrm>
        </p:spPr>
        <p:txBody>
          <a:bodyPr>
            <a:normAutofit/>
          </a:bodyPr>
          <a:lstStyle>
            <a:lvl1pPr algn="l">
              <a:defRPr sz="4400" baseline="0">
                <a:solidFill>
                  <a:schemeClr val="bg1"/>
                </a:solidFill>
              </a:defRPr>
            </a:lvl1pPr>
          </a:lstStyle>
          <a:p>
            <a:r>
              <a:rPr lang="en-US" dirty="0" smtClean="0"/>
              <a:t>Click to edit slide title</a:t>
            </a:r>
            <a:endParaRPr lang="en-AU" dirty="0"/>
          </a:p>
        </p:txBody>
      </p:sp>
      <p:sp>
        <p:nvSpPr>
          <p:cNvPr id="5" name="Footer Placeholder 4"/>
          <p:cNvSpPr>
            <a:spLocks noGrp="1"/>
          </p:cNvSpPr>
          <p:nvPr>
            <p:ph type="ftr" sz="quarter" idx="11"/>
          </p:nvPr>
        </p:nvSpPr>
        <p:spPr/>
        <p:txBody>
          <a:bodyPr/>
          <a:lstStyle/>
          <a:p>
            <a:r>
              <a:rPr lang="en-AU" dirty="0" smtClean="0"/>
              <a:t>PRESENTATION NAME – MONTH YYYY</a:t>
            </a:r>
          </a:p>
          <a:p>
            <a:r>
              <a:rPr lang="en-AU" dirty="0" smtClean="0"/>
              <a:t>PRESENTER NAME</a:t>
            </a:r>
            <a:endParaRPr lang="en-AU" dirty="0"/>
          </a:p>
        </p:txBody>
      </p:sp>
      <p:sp>
        <p:nvSpPr>
          <p:cNvPr id="6" name="Slide Number Placeholder 5"/>
          <p:cNvSpPr>
            <a:spLocks noGrp="1"/>
          </p:cNvSpPr>
          <p:nvPr>
            <p:ph type="sldNum" sz="quarter" idx="12"/>
          </p:nvPr>
        </p:nvSpPr>
        <p:spPr/>
        <p:txBody>
          <a:bodyPr/>
          <a:lstStyle/>
          <a:p>
            <a:fld id="{FCA80E15-78A4-492C-A1D5-E96D386E05C8}" type="slidenum">
              <a:rPr lang="en-AU" smtClean="0"/>
              <a:t>‹#›</a:t>
            </a:fld>
            <a:endParaRPr lang="en-AU"/>
          </a:p>
        </p:txBody>
      </p:sp>
      <p:sp>
        <p:nvSpPr>
          <p:cNvPr id="7" name="Subtitle 2"/>
          <p:cNvSpPr txBox="1">
            <a:spLocks/>
          </p:cNvSpPr>
          <p:nvPr userDrawn="1"/>
        </p:nvSpPr>
        <p:spPr>
          <a:xfrm>
            <a:off x="1331640" y="2564904"/>
            <a:ext cx="6400800" cy="158417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baseline="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AU" dirty="0" smtClean="0"/>
          </a:p>
        </p:txBody>
      </p:sp>
      <p:sp>
        <p:nvSpPr>
          <p:cNvPr id="8" name="Content Placeholder 2"/>
          <p:cNvSpPr>
            <a:spLocks noGrp="1"/>
          </p:cNvSpPr>
          <p:nvPr>
            <p:ph idx="1"/>
          </p:nvPr>
        </p:nvSpPr>
        <p:spPr>
          <a:xfrm>
            <a:off x="683568" y="3501007"/>
            <a:ext cx="7776864" cy="1656185"/>
          </a:xfrm>
        </p:spPr>
        <p:txBody>
          <a:bodyPr>
            <a:normAutofit/>
          </a:bodyPr>
          <a:lstStyle>
            <a:lvl1pPr marL="0" indent="0" algn="r">
              <a:buNone/>
              <a:defRPr sz="3200">
                <a:solidFill>
                  <a:schemeClr val="bg1"/>
                </a:solidFill>
              </a:defRPr>
            </a:lvl1pPr>
            <a:lvl2pPr marL="457200" indent="0" algn="ctr">
              <a:buNone/>
              <a:defRPr sz="2400"/>
            </a:lvl2pPr>
            <a:lvl3pPr marL="914400" indent="0" algn="ctr">
              <a:buNone/>
              <a:defRPr sz="2000"/>
            </a:lvl3pPr>
          </a:lstStyle>
          <a:p>
            <a:pPr lvl="0"/>
            <a:r>
              <a:rPr lang="en-US" dirty="0" smtClean="0"/>
              <a:t>Click to edit Master text styles</a:t>
            </a:r>
          </a:p>
        </p:txBody>
      </p:sp>
    </p:spTree>
    <p:extLst>
      <p:ext uri="{BB962C8B-B14F-4D97-AF65-F5344CB8AC3E}">
        <p14:creationId xmlns:p14="http://schemas.microsoft.com/office/powerpoint/2010/main" val="192022265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3" cstate="print">
            <a:extLst>
              <a:ext uri="{28A0092B-C50C-407E-A947-70E740481C1C}">
                <a14:useLocalDpi xmlns:a14="http://schemas.microsoft.com/office/drawing/2010/main" val="0"/>
              </a:ext>
            </a:extLst>
          </a:blip>
          <a:srcRect l="6995" t="-406" r="44326" b="46510"/>
          <a:stretch/>
        </p:blipFill>
        <p:spPr>
          <a:xfrm>
            <a:off x="0" y="0"/>
            <a:ext cx="7003707" cy="6858000"/>
          </a:xfrm>
          <a:prstGeom prst="rect">
            <a:avLst/>
          </a:prstGeom>
        </p:spPr>
      </p:pic>
      <p:sp>
        <p:nvSpPr>
          <p:cNvPr id="5" name="Rectangle 4"/>
          <p:cNvSpPr/>
          <p:nvPr userDrawn="1"/>
        </p:nvSpPr>
        <p:spPr>
          <a:xfrm>
            <a:off x="0" y="0"/>
            <a:ext cx="9144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STYLE TITLE</a:t>
            </a:r>
            <a:endParaRPr lang="en-AU" dirty="0"/>
          </a:p>
        </p:txBody>
      </p:sp>
      <p:sp>
        <p:nvSpPr>
          <p:cNvPr id="3" name="Text Placeholder 2"/>
          <p:cNvSpPr>
            <a:spLocks noGrp="1"/>
          </p:cNvSpPr>
          <p:nvPr>
            <p:ph type="body" idx="1"/>
          </p:nvPr>
        </p:nvSpPr>
        <p:spPr>
          <a:xfrm>
            <a:off x="4211960" y="1600201"/>
            <a:ext cx="4474840" cy="1900808"/>
          </a:xfrm>
          <a:prstGeom prst="rect">
            <a:avLst/>
          </a:prstGeom>
        </p:spPr>
        <p:txBody>
          <a:bodyPr vert="horz" lIns="91440" tIns="45720" rIns="91440" bIns="45720" rtlCol="0">
            <a:normAutofit/>
          </a:bodyPr>
          <a:lstStyle/>
          <a:p>
            <a:pPr lvl="0"/>
            <a:r>
              <a:rPr lang="en-US" dirty="0" smtClean="0"/>
              <a:t> </a:t>
            </a:r>
          </a:p>
        </p:txBody>
      </p:sp>
    </p:spTree>
    <p:extLst>
      <p:ext uri="{BB962C8B-B14F-4D97-AF65-F5344CB8AC3E}">
        <p14:creationId xmlns:p14="http://schemas.microsoft.com/office/powerpoint/2010/main" val="2235580881"/>
      </p:ext>
    </p:extLst>
  </p:cSld>
  <p:clrMap bg1="lt1" tx1="dk1" bg2="lt2" tx2="dk2" accent1="accent1" accent2="accent2" accent3="accent3" accent4="accent4" accent5="accent5" accent6="accent6" hlink="hlink" folHlink="folHlink"/>
  <p:sldLayoutIdLst>
    <p:sldLayoutId id="2147483658" r:id="rId1"/>
  </p:sldLayoutIdLst>
  <p:timing>
    <p:tnLst>
      <p:par>
        <p:cTn id="1" dur="indefinite" restart="never" nodeType="tmRoot"/>
      </p:par>
    </p:tnLst>
  </p:timing>
  <p:hf hdr="0" dt="0"/>
  <p:txStyles>
    <p:titleStyle>
      <a:lvl1pPr algn="r" defTabSz="914400" rtl="0" eaLnBrk="1" latinLnBrk="0" hangingPunct="1">
        <a:spcBef>
          <a:spcPct val="0"/>
        </a:spcBef>
        <a:buNone/>
        <a:defRPr sz="3600" kern="1200" baseline="0">
          <a:solidFill>
            <a:schemeClr val="tx1"/>
          </a:solidFill>
          <a:latin typeface="+mj-lt"/>
          <a:ea typeface="+mj-ea"/>
          <a:cs typeface="+mj-cs"/>
        </a:defRPr>
      </a:lvl1pPr>
    </p:titleStyle>
    <p:bodyStyle>
      <a:lvl1pPr marL="0" indent="0" algn="r" defTabSz="914400" rtl="0" eaLnBrk="1" latinLnBrk="0" hangingPunct="1">
        <a:spcBef>
          <a:spcPct val="20000"/>
        </a:spcBef>
        <a:buFont typeface="Arial" pitchFamily="34" charset="0"/>
        <a:buNone/>
        <a:defRPr sz="3200" kern="1200">
          <a:solidFill>
            <a:schemeClr val="tx1">
              <a:lumMod val="50000"/>
              <a:lumOff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06090"/>
          </a:xfrm>
          <a:prstGeom prst="rect">
            <a:avLst/>
          </a:prstGeom>
        </p:spPr>
        <p:txBody>
          <a:bodyPr vert="horz" lIns="91440" tIns="45720" rIns="91440" bIns="45720" rtlCol="0" anchor="ctr">
            <a:normAutofit/>
          </a:bodyPr>
          <a:lstStyle/>
          <a:p>
            <a:r>
              <a:rPr lang="en-US" dirty="0" smtClean="0"/>
              <a:t>Click to edit slide master title</a:t>
            </a:r>
            <a:endParaRPr lang="en-AU" dirty="0"/>
          </a:p>
        </p:txBody>
      </p:sp>
      <p:sp>
        <p:nvSpPr>
          <p:cNvPr id="3" name="Text Placeholder 2"/>
          <p:cNvSpPr>
            <a:spLocks noGrp="1"/>
          </p:cNvSpPr>
          <p:nvPr>
            <p:ph type="body" idx="1"/>
          </p:nvPr>
        </p:nvSpPr>
        <p:spPr>
          <a:xfrm>
            <a:off x="457200" y="1268760"/>
            <a:ext cx="8229600" cy="485740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Footer Placeholder 4"/>
          <p:cNvSpPr>
            <a:spLocks noGrp="1"/>
          </p:cNvSpPr>
          <p:nvPr>
            <p:ph type="ftr" sz="quarter" idx="3"/>
          </p:nvPr>
        </p:nvSpPr>
        <p:spPr>
          <a:xfrm>
            <a:off x="467544" y="6341407"/>
            <a:ext cx="2895600" cy="365125"/>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AU" dirty="0" smtClean="0"/>
              <a:t>PRESENTATION NAME – MONTH YYYY</a:t>
            </a:r>
          </a:p>
          <a:p>
            <a:r>
              <a:rPr lang="en-AU" dirty="0" smtClean="0"/>
              <a:t>PRESENTER NAME</a:t>
            </a:r>
            <a:endParaRPr lang="en-AU" dirty="0"/>
          </a:p>
        </p:txBody>
      </p:sp>
      <p:sp>
        <p:nvSpPr>
          <p:cNvPr id="6" name="Slide Number Placeholder 5"/>
          <p:cNvSpPr>
            <a:spLocks noGrp="1"/>
          </p:cNvSpPr>
          <p:nvPr>
            <p:ph type="sldNum" sz="quarter" idx="4"/>
          </p:nvPr>
        </p:nvSpPr>
        <p:spPr>
          <a:xfrm>
            <a:off x="3505200" y="6349499"/>
            <a:ext cx="2133600" cy="365125"/>
          </a:xfrm>
          <a:prstGeom prst="rect">
            <a:avLst/>
          </a:prstGeom>
        </p:spPr>
        <p:txBody>
          <a:bodyPr vert="horz" lIns="91440" tIns="45720" rIns="91440" bIns="45720" rtlCol="0" anchor="ctr"/>
          <a:lstStyle>
            <a:lvl1pPr algn="ctr">
              <a:defRPr sz="800">
                <a:solidFill>
                  <a:schemeClr val="tx1">
                    <a:tint val="75000"/>
                  </a:schemeClr>
                </a:solidFill>
              </a:defRPr>
            </a:lvl1pPr>
          </a:lstStyle>
          <a:p>
            <a:fld id="{FCA80E15-78A4-492C-A1D5-E96D386E05C8}" type="slidenum">
              <a:rPr lang="en-AU" smtClean="0"/>
              <a:pPr/>
              <a:t>‹#›</a:t>
            </a:fld>
            <a:endParaRPr lang="en-AU" dirty="0"/>
          </a:p>
        </p:txBody>
      </p:sp>
      <p:sp>
        <p:nvSpPr>
          <p:cNvPr id="8" name="Rectangle 7"/>
          <p:cNvSpPr/>
          <p:nvPr/>
        </p:nvSpPr>
        <p:spPr>
          <a:xfrm>
            <a:off x="0" y="0"/>
            <a:ext cx="9144000" cy="116632"/>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p:cNvSpPr/>
          <p:nvPr/>
        </p:nvSpPr>
        <p:spPr>
          <a:xfrm>
            <a:off x="0" y="6741368"/>
            <a:ext cx="9144000" cy="116632"/>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0" name="Straight Connector 9"/>
          <p:cNvCxnSpPr/>
          <p:nvPr/>
        </p:nvCxnSpPr>
        <p:spPr>
          <a:xfrm>
            <a:off x="0" y="6741368"/>
            <a:ext cx="9144000" cy="0"/>
          </a:xfrm>
          <a:prstGeom prst="line">
            <a:avLst/>
          </a:prstGeom>
          <a:ln w="25400">
            <a:solidFill>
              <a:srgbClr val="00666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22523"/>
            <a:ext cx="9144000" cy="0"/>
          </a:xfrm>
          <a:prstGeom prst="line">
            <a:avLst/>
          </a:prstGeom>
          <a:ln w="25400">
            <a:solidFill>
              <a:srgbClr val="006666"/>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380314" y="5661248"/>
            <a:ext cx="1674874" cy="992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8962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9" r:id="rId7"/>
  </p:sldLayoutIdLst>
  <p:timing>
    <p:tnLst>
      <p:par>
        <p:cTn id="1" dur="indefinite" restart="never" nodeType="tmRoot"/>
      </p:par>
    </p:tnLst>
  </p:timing>
  <p:hf hdr="0" dt="0"/>
  <p:txStyles>
    <p:titleStyle>
      <a:lvl1pPr algn="l"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765" y="1556792"/>
            <a:ext cx="7148372" cy="648072"/>
          </a:xfrm>
        </p:spPr>
        <p:txBody>
          <a:bodyPr>
            <a:normAutofit/>
          </a:bodyPr>
          <a:lstStyle/>
          <a:p>
            <a:r>
              <a:rPr lang="en-AU" sz="1600" b="1" noProof="0" dirty="0" smtClean="0">
                <a:solidFill>
                  <a:srgbClr val="5798B9"/>
                </a:solidFill>
                <a:latin typeface="Arial" panose="020B0604020202020204" pitchFamily="34" charset="0"/>
                <a:cs typeface="Arial" panose="020B0604020202020204" pitchFamily="34" charset="0"/>
              </a:rPr>
              <a:t>REDUCING CATHETER ASSOCIATED URINARY TRACT INFECTIONS</a:t>
            </a:r>
            <a:endParaRPr lang="en-AU" sz="1600" b="1" noProof="0" dirty="0">
              <a:solidFill>
                <a:srgbClr val="5798B9"/>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5592331" y="5157192"/>
            <a:ext cx="3538664" cy="936104"/>
          </a:xfrm>
        </p:spPr>
        <p:txBody>
          <a:bodyPr>
            <a:normAutofit fontScale="92500" lnSpcReduction="10000"/>
          </a:bodyPr>
          <a:lstStyle/>
          <a:p>
            <a:r>
              <a:rPr lang="en-AU" sz="1800" noProof="0" dirty="0" smtClean="0">
                <a:solidFill>
                  <a:srgbClr val="4283A4"/>
                </a:solidFill>
                <a:latin typeface="Arial" panose="020B0604020202020204" pitchFamily="34" charset="0"/>
                <a:cs typeface="Arial" panose="020B0604020202020204" pitchFamily="34" charset="0"/>
              </a:rPr>
              <a:t>CLINICAL EXCELLENCE </a:t>
            </a:r>
          </a:p>
          <a:p>
            <a:r>
              <a:rPr lang="en-AU" sz="1800" noProof="0" dirty="0" smtClean="0">
                <a:solidFill>
                  <a:srgbClr val="4283A4"/>
                </a:solidFill>
                <a:latin typeface="Arial" panose="020B0604020202020204" pitchFamily="34" charset="0"/>
                <a:cs typeface="Arial" panose="020B0604020202020204" pitchFamily="34" charset="0"/>
              </a:rPr>
              <a:t>COMMISSION</a:t>
            </a:r>
          </a:p>
          <a:p>
            <a:r>
              <a:rPr lang="en-AU" sz="1800" dirty="0" smtClean="0">
                <a:solidFill>
                  <a:srgbClr val="4283A4"/>
                </a:solidFill>
                <a:latin typeface="Arial" panose="020B0604020202020204" pitchFamily="34" charset="0"/>
                <a:cs typeface="Arial" panose="020B0604020202020204" pitchFamily="34" charset="0"/>
              </a:rPr>
              <a:t>2016</a:t>
            </a:r>
            <a:endParaRPr lang="en-AU" sz="1800" noProof="0" dirty="0" smtClean="0">
              <a:solidFill>
                <a:srgbClr val="4283A4"/>
              </a:solidFill>
              <a:latin typeface="Arial" panose="020B0604020202020204" pitchFamily="34" charset="0"/>
              <a:cs typeface="Arial" panose="020B0604020202020204" pitchFamily="34" charset="0"/>
            </a:endParaRPr>
          </a:p>
        </p:txBody>
      </p:sp>
      <p:sp>
        <p:nvSpPr>
          <p:cNvPr id="5" name="Title 1"/>
          <p:cNvSpPr txBox="1">
            <a:spLocks/>
          </p:cNvSpPr>
          <p:nvPr/>
        </p:nvSpPr>
        <p:spPr>
          <a:xfrm>
            <a:off x="-1526575" y="2564904"/>
            <a:ext cx="10580712" cy="1080120"/>
          </a:xfrm>
          <a:prstGeom prst="rect">
            <a:avLst/>
          </a:prstGeom>
        </p:spPr>
        <p:txBody>
          <a:bodyPr vert="horz" lIns="91440" tIns="45720" rIns="91440" bIns="45720" rtlCol="0" anchor="ctr">
            <a:noAutofit/>
          </a:bodyPr>
          <a:lstStyle>
            <a:lvl1pPr algn="r" defTabSz="914400" rtl="0" eaLnBrk="1" latinLnBrk="0" hangingPunct="1">
              <a:spcBef>
                <a:spcPct val="0"/>
              </a:spcBef>
              <a:buNone/>
              <a:defRPr sz="3600" kern="1200" baseline="0">
                <a:solidFill>
                  <a:schemeClr val="tx1"/>
                </a:solidFill>
                <a:latin typeface="+mj-lt"/>
                <a:ea typeface="+mj-ea"/>
                <a:cs typeface="+mj-cs"/>
              </a:defRPr>
            </a:lvl1pPr>
          </a:lstStyle>
          <a:p>
            <a:r>
              <a:rPr lang="en-AU" sz="2800" b="1" dirty="0" smtClean="0">
                <a:solidFill>
                  <a:srgbClr val="2D586D"/>
                </a:solidFill>
                <a:latin typeface="Arial" panose="020B0604020202020204" pitchFamily="34" charset="0"/>
                <a:cs typeface="Arial" panose="020B0604020202020204" pitchFamily="34" charset="0"/>
              </a:rPr>
              <a:t>CRITERIA INITIATED</a:t>
            </a:r>
          </a:p>
          <a:p>
            <a:r>
              <a:rPr lang="en-AU" sz="2800" b="1" dirty="0" smtClean="0">
                <a:solidFill>
                  <a:srgbClr val="2D586D"/>
                </a:solidFill>
                <a:latin typeface="Arial" panose="020B0604020202020204" pitchFamily="34" charset="0"/>
                <a:cs typeface="Arial" panose="020B0604020202020204" pitchFamily="34" charset="0"/>
              </a:rPr>
              <a:t>URINARY CATHETER REMOVAL</a:t>
            </a:r>
            <a:endParaRPr lang="en-AU" sz="2800" b="1" dirty="0">
              <a:solidFill>
                <a:srgbClr val="2D586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4845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CA80E15-78A4-492C-A1D5-E96D386E05C8}" type="slidenum">
              <a:rPr lang="en-AU" smtClean="0"/>
              <a:t>10</a:t>
            </a:fld>
            <a:endParaRPr lang="en-AU"/>
          </a:p>
        </p:txBody>
      </p:sp>
      <p:sp>
        <p:nvSpPr>
          <p:cNvPr id="22" name="Rectangle 21"/>
          <p:cNvSpPr/>
          <p:nvPr/>
        </p:nvSpPr>
        <p:spPr>
          <a:xfrm>
            <a:off x="179512" y="908720"/>
            <a:ext cx="8764376" cy="54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a:solidFill>
                <a:schemeClr val="tx1"/>
              </a:solidFill>
              <a:latin typeface="Arial" panose="020B0604020202020204" pitchFamily="34" charset="0"/>
              <a:cs typeface="Arial" panose="020B0604020202020204" pitchFamily="34" charset="0"/>
            </a:endParaRPr>
          </a:p>
          <a:p>
            <a:pPr algn="ctr"/>
            <a:endParaRPr lang="en-AU" sz="1600" dirty="0">
              <a:solidFill>
                <a:schemeClr val="tx1"/>
              </a:solidFill>
              <a:latin typeface="Arial" panose="020B0604020202020204" pitchFamily="34" charset="0"/>
              <a:cs typeface="Arial" panose="020B0604020202020204" pitchFamily="34" charset="0"/>
            </a:endParaRPr>
          </a:p>
          <a:p>
            <a:pPr algn="r"/>
            <a:r>
              <a:rPr lang="en-AU" sz="1600" dirty="0">
                <a:solidFill>
                  <a:srgbClr val="2D586D"/>
                </a:solidFill>
                <a:latin typeface="Arial" panose="020B0604020202020204" pitchFamily="34" charset="0"/>
                <a:cs typeface="Arial" panose="020B0604020202020204" pitchFamily="34" charset="0"/>
              </a:rPr>
              <a:t>Lionel, a </a:t>
            </a:r>
            <a:r>
              <a:rPr lang="en-AU" sz="1600" dirty="0" smtClean="0">
                <a:solidFill>
                  <a:srgbClr val="2D586D"/>
                </a:solidFill>
                <a:latin typeface="Arial" panose="020B0604020202020204" pitchFamily="34" charset="0"/>
                <a:cs typeface="Arial" panose="020B0604020202020204" pitchFamily="34" charset="0"/>
              </a:rPr>
              <a:t>35 year old male cyclist</a:t>
            </a:r>
            <a:r>
              <a:rPr lang="en-AU" sz="1600" dirty="0">
                <a:solidFill>
                  <a:srgbClr val="2D586D"/>
                </a:solidFill>
                <a:latin typeface="Arial" panose="020B0604020202020204" pitchFamily="34" charset="0"/>
                <a:cs typeface="Arial" panose="020B0604020202020204" pitchFamily="34" charset="0"/>
              </a:rPr>
              <a:t>, was admitted to the </a:t>
            </a:r>
            <a:r>
              <a:rPr lang="en-AU" sz="1600" dirty="0" smtClean="0">
                <a:solidFill>
                  <a:srgbClr val="2D586D"/>
                </a:solidFill>
                <a:latin typeface="Arial" panose="020B0604020202020204" pitchFamily="34" charset="0"/>
                <a:cs typeface="Arial" panose="020B0604020202020204" pitchFamily="34" charset="0"/>
              </a:rPr>
              <a:t>ED following </a:t>
            </a:r>
            <a:r>
              <a:rPr lang="en-AU" sz="1600" dirty="0">
                <a:solidFill>
                  <a:srgbClr val="2D586D"/>
                </a:solidFill>
                <a:latin typeface="Arial" panose="020B0604020202020204" pitchFamily="34" charset="0"/>
                <a:cs typeface="Arial" panose="020B0604020202020204" pitchFamily="34" charset="0"/>
              </a:rPr>
              <a:t>a collision with a car. He </a:t>
            </a:r>
            <a:r>
              <a:rPr lang="en-AU" sz="1600" dirty="0" smtClean="0">
                <a:solidFill>
                  <a:srgbClr val="2D586D"/>
                </a:solidFill>
                <a:latin typeface="Arial" panose="020B0604020202020204" pitchFamily="34" charset="0"/>
                <a:cs typeface="Arial" panose="020B0604020202020204" pitchFamily="34" charset="0"/>
              </a:rPr>
              <a:t>had </a:t>
            </a:r>
            <a:r>
              <a:rPr lang="en-AU" sz="1600" dirty="0">
                <a:solidFill>
                  <a:srgbClr val="2D586D"/>
                </a:solidFill>
                <a:latin typeface="Arial" panose="020B0604020202020204" pitchFamily="34" charset="0"/>
                <a:cs typeface="Arial" panose="020B0604020202020204" pitchFamily="34" charset="0"/>
              </a:rPr>
              <a:t>obvious pelvis trauma and </a:t>
            </a:r>
            <a:r>
              <a:rPr lang="en-AU" sz="1600" dirty="0" smtClean="0">
                <a:solidFill>
                  <a:srgbClr val="2D586D"/>
                </a:solidFill>
                <a:latin typeface="Arial" panose="020B0604020202020204" pitchFamily="34" charset="0"/>
                <a:cs typeface="Arial" panose="020B0604020202020204" pitchFamily="34" charset="0"/>
              </a:rPr>
              <a:t>excessive blood loss and was intubated by paramedics.</a:t>
            </a:r>
            <a:endParaRPr lang="en-AU" sz="1600" dirty="0">
              <a:solidFill>
                <a:srgbClr val="2D586D"/>
              </a:solidFill>
              <a:latin typeface="Arial" panose="020B0604020202020204" pitchFamily="34" charset="0"/>
              <a:cs typeface="Arial" panose="020B0604020202020204" pitchFamily="34" charset="0"/>
            </a:endParaRPr>
          </a:p>
          <a:p>
            <a:pPr algn="r"/>
            <a:endParaRPr lang="en-AU" sz="1600" dirty="0">
              <a:solidFill>
                <a:srgbClr val="2D586D"/>
              </a:solidFill>
              <a:latin typeface="Arial" panose="020B0604020202020204" pitchFamily="34" charset="0"/>
              <a:cs typeface="Arial" panose="020B0604020202020204" pitchFamily="34" charset="0"/>
            </a:endParaRPr>
          </a:p>
          <a:p>
            <a:pPr algn="r"/>
            <a:r>
              <a:rPr lang="en-AU" sz="1600" dirty="0">
                <a:solidFill>
                  <a:srgbClr val="2D586D"/>
                </a:solidFill>
                <a:latin typeface="Arial" panose="020B0604020202020204" pitchFamily="34" charset="0"/>
                <a:cs typeface="Arial" panose="020B0604020202020204" pitchFamily="34" charset="0"/>
              </a:rPr>
              <a:t>A</a:t>
            </a:r>
            <a:r>
              <a:rPr lang="en-AU" sz="1600" dirty="0" smtClean="0">
                <a:solidFill>
                  <a:srgbClr val="2D586D"/>
                </a:solidFill>
                <a:latin typeface="Arial" panose="020B0604020202020204" pitchFamily="34" charset="0"/>
                <a:cs typeface="Arial" panose="020B0604020202020204" pitchFamily="34" charset="0"/>
              </a:rPr>
              <a:t> </a:t>
            </a:r>
            <a:r>
              <a:rPr lang="en-AU" sz="1600" dirty="0">
                <a:solidFill>
                  <a:srgbClr val="2D586D"/>
                </a:solidFill>
                <a:latin typeface="Arial" panose="020B0604020202020204" pitchFamily="34" charset="0"/>
                <a:cs typeface="Arial" panose="020B0604020202020204" pitchFamily="34" charset="0"/>
              </a:rPr>
              <a:t>full body CT </a:t>
            </a:r>
            <a:r>
              <a:rPr lang="en-AU" sz="1600" dirty="0" smtClean="0">
                <a:solidFill>
                  <a:srgbClr val="2D586D"/>
                </a:solidFill>
                <a:latin typeface="Arial" panose="020B0604020202020204" pitchFamily="34" charset="0"/>
                <a:cs typeface="Arial" panose="020B0604020202020204" pitchFamily="34" charset="0"/>
              </a:rPr>
              <a:t>scan revealed an anterior </a:t>
            </a:r>
            <a:r>
              <a:rPr lang="en-AU" sz="1600" dirty="0">
                <a:solidFill>
                  <a:srgbClr val="2D586D"/>
                </a:solidFill>
                <a:latin typeface="Arial" panose="020B0604020202020204" pitchFamily="34" charset="0"/>
                <a:cs typeface="Arial" panose="020B0604020202020204" pitchFamily="34" charset="0"/>
              </a:rPr>
              <a:t>posterior compression of the pelvis and a nearby tear to the femoral </a:t>
            </a:r>
            <a:r>
              <a:rPr lang="en-AU" sz="1600" dirty="0" smtClean="0">
                <a:solidFill>
                  <a:srgbClr val="2D586D"/>
                </a:solidFill>
                <a:latin typeface="Arial" panose="020B0604020202020204" pitchFamily="34" charset="0"/>
                <a:cs typeface="Arial" panose="020B0604020202020204" pitchFamily="34" charset="0"/>
              </a:rPr>
              <a:t>artery. Lionel </a:t>
            </a:r>
            <a:r>
              <a:rPr lang="en-AU" sz="1600" dirty="0">
                <a:solidFill>
                  <a:srgbClr val="2D586D"/>
                </a:solidFill>
                <a:latin typeface="Arial" panose="020B0604020202020204" pitchFamily="34" charset="0"/>
                <a:cs typeface="Arial" panose="020B0604020202020204" pitchFamily="34" charset="0"/>
              </a:rPr>
              <a:t>was transferred immediately to the OT for </a:t>
            </a:r>
            <a:r>
              <a:rPr lang="en-AU" sz="1600" dirty="0" smtClean="0">
                <a:solidFill>
                  <a:srgbClr val="2D586D"/>
                </a:solidFill>
                <a:latin typeface="Arial" panose="020B0604020202020204" pitchFamily="34" charset="0"/>
                <a:cs typeface="Arial" panose="020B0604020202020204" pitchFamily="34" charset="0"/>
              </a:rPr>
              <a:t>repair of </a:t>
            </a:r>
            <a:r>
              <a:rPr lang="en-AU" sz="1600" dirty="0">
                <a:solidFill>
                  <a:srgbClr val="2D586D"/>
                </a:solidFill>
                <a:latin typeface="Arial" panose="020B0604020202020204" pitchFamily="34" charset="0"/>
                <a:cs typeface="Arial" panose="020B0604020202020204" pitchFamily="34" charset="0"/>
              </a:rPr>
              <a:t>the arterial tear and </a:t>
            </a:r>
            <a:r>
              <a:rPr lang="en-AU" sz="1600" dirty="0" smtClean="0">
                <a:solidFill>
                  <a:srgbClr val="2D586D"/>
                </a:solidFill>
                <a:latin typeface="Arial" panose="020B0604020202020204" pitchFamily="34" charset="0"/>
                <a:cs typeface="Arial" panose="020B0604020202020204" pitchFamily="34" charset="0"/>
              </a:rPr>
              <a:t>fractured pelvis.</a:t>
            </a:r>
            <a:endParaRPr lang="en-AU" sz="1600" dirty="0">
              <a:solidFill>
                <a:srgbClr val="2D586D"/>
              </a:solidFill>
              <a:latin typeface="Arial" panose="020B0604020202020204" pitchFamily="34" charset="0"/>
              <a:cs typeface="Arial" panose="020B0604020202020204" pitchFamily="34" charset="0"/>
            </a:endParaRPr>
          </a:p>
          <a:p>
            <a:pPr algn="r"/>
            <a:endParaRPr lang="en-AU" sz="1600" dirty="0">
              <a:solidFill>
                <a:srgbClr val="2D586D"/>
              </a:solidFill>
              <a:latin typeface="Arial" panose="020B0604020202020204" pitchFamily="34" charset="0"/>
              <a:cs typeface="Arial" panose="020B0604020202020204" pitchFamily="34" charset="0"/>
            </a:endParaRPr>
          </a:p>
          <a:p>
            <a:pPr algn="r"/>
            <a:r>
              <a:rPr lang="en-AU" sz="1600" dirty="0" smtClean="0">
                <a:solidFill>
                  <a:srgbClr val="2D586D"/>
                </a:solidFill>
                <a:latin typeface="Arial" panose="020B0604020202020204" pitchFamily="34" charset="0"/>
                <a:cs typeface="Arial" panose="020B0604020202020204" pitchFamily="34" charset="0"/>
              </a:rPr>
              <a:t>Lionel’s clinical condition improved and  he was </a:t>
            </a:r>
            <a:r>
              <a:rPr lang="en-AU" sz="1600" dirty="0">
                <a:solidFill>
                  <a:srgbClr val="2D586D"/>
                </a:solidFill>
                <a:latin typeface="Arial" panose="020B0604020202020204" pitchFamily="34" charset="0"/>
                <a:cs typeface="Arial" panose="020B0604020202020204" pitchFamily="34" charset="0"/>
              </a:rPr>
              <a:t>allowed to gently mobilise 72 hrs after surgery. </a:t>
            </a:r>
          </a:p>
          <a:p>
            <a:pPr algn="r"/>
            <a:r>
              <a:rPr lang="en-AU" sz="1600" dirty="0">
                <a:solidFill>
                  <a:schemeClr val="accent5">
                    <a:lumMod val="50000"/>
                  </a:schemeClr>
                </a:solidFill>
                <a:latin typeface="Arial" panose="020B0604020202020204" pitchFamily="34" charset="0"/>
                <a:cs typeface="Arial" panose="020B0604020202020204" pitchFamily="34" charset="0"/>
              </a:rPr>
              <a:t>During the trauma team ward round on post-op day four, the surgeon mentioned to the team </a:t>
            </a:r>
            <a:r>
              <a:rPr lang="en-AU" sz="1600" dirty="0" smtClean="0">
                <a:solidFill>
                  <a:schemeClr val="accent5">
                    <a:lumMod val="50000"/>
                  </a:schemeClr>
                </a:solidFill>
                <a:latin typeface="Arial" panose="020B0604020202020204" pitchFamily="34" charset="0"/>
                <a:cs typeface="Arial" panose="020B0604020202020204" pitchFamily="34" charset="0"/>
              </a:rPr>
              <a:t>registrar, the intern </a:t>
            </a:r>
            <a:r>
              <a:rPr lang="en-AU" sz="1600" dirty="0">
                <a:solidFill>
                  <a:schemeClr val="accent5">
                    <a:lumMod val="50000"/>
                  </a:schemeClr>
                </a:solidFill>
                <a:latin typeface="Arial" panose="020B0604020202020204" pitchFamily="34" charset="0"/>
                <a:cs typeface="Arial" panose="020B0604020202020204" pitchFamily="34" charset="0"/>
              </a:rPr>
              <a:t>and the </a:t>
            </a:r>
            <a:r>
              <a:rPr lang="en-AU" sz="1600" dirty="0" smtClean="0">
                <a:solidFill>
                  <a:schemeClr val="accent5">
                    <a:lumMod val="50000"/>
                  </a:schemeClr>
                </a:solidFill>
                <a:latin typeface="Arial" panose="020B0604020202020204" pitchFamily="34" charset="0"/>
                <a:cs typeface="Arial" panose="020B0604020202020204" pitchFamily="34" charset="0"/>
              </a:rPr>
              <a:t>two attending nurses </a:t>
            </a:r>
            <a:r>
              <a:rPr lang="en-AU" sz="1600" dirty="0">
                <a:solidFill>
                  <a:schemeClr val="accent5">
                    <a:lumMod val="50000"/>
                  </a:schemeClr>
                </a:solidFill>
                <a:latin typeface="Arial" panose="020B0604020202020204" pitchFamily="34" charset="0"/>
                <a:cs typeface="Arial" panose="020B0604020202020204" pitchFamily="34" charset="0"/>
              </a:rPr>
              <a:t>that Lionel’s urinary catheter could come </a:t>
            </a:r>
            <a:r>
              <a:rPr lang="en-AU" sz="1600" dirty="0" smtClean="0">
                <a:solidFill>
                  <a:schemeClr val="accent5">
                    <a:lumMod val="50000"/>
                  </a:schemeClr>
                </a:solidFill>
                <a:latin typeface="Arial" panose="020B0604020202020204" pitchFamily="34" charset="0"/>
                <a:cs typeface="Arial" panose="020B0604020202020204" pitchFamily="34" charset="0"/>
              </a:rPr>
              <a:t>out.</a:t>
            </a:r>
          </a:p>
          <a:p>
            <a:pPr algn="r"/>
            <a:endParaRPr lang="en-AU" sz="1600" dirty="0">
              <a:solidFill>
                <a:schemeClr val="accent5">
                  <a:lumMod val="50000"/>
                </a:schemeClr>
              </a:solidFill>
              <a:latin typeface="Arial" panose="020B0604020202020204" pitchFamily="34" charset="0"/>
              <a:cs typeface="Arial" panose="020B0604020202020204" pitchFamily="34" charset="0"/>
            </a:endParaRPr>
          </a:p>
          <a:p>
            <a:pPr algn="r"/>
            <a:r>
              <a:rPr lang="en-AU" sz="1600" dirty="0">
                <a:solidFill>
                  <a:schemeClr val="accent5">
                    <a:lumMod val="50000"/>
                  </a:schemeClr>
                </a:solidFill>
                <a:latin typeface="Arial" panose="020B0604020202020204" pitchFamily="34" charset="0"/>
                <a:cs typeface="Arial" panose="020B0604020202020204" pitchFamily="34" charset="0"/>
              </a:rPr>
              <a:t>Three days later, the rehabilitation team reviewed Lionel and noticed that Lionel’s urinary catheter was still in place. Record about the urinary catheter insertion could not be traced or located.</a:t>
            </a:r>
          </a:p>
          <a:p>
            <a:pPr algn="r"/>
            <a:endParaRPr lang="en-AU" sz="1600" dirty="0" smtClean="0">
              <a:solidFill>
                <a:schemeClr val="accent5">
                  <a:lumMod val="50000"/>
                </a:schemeClr>
              </a:solidFill>
              <a:latin typeface="Arial" panose="020B0604020202020204" pitchFamily="34" charset="0"/>
              <a:cs typeface="Arial" panose="020B0604020202020204" pitchFamily="34" charset="0"/>
            </a:endParaRPr>
          </a:p>
          <a:p>
            <a:pPr algn="ctr"/>
            <a:r>
              <a:rPr lang="en-AU" sz="1600" dirty="0" smtClean="0">
                <a:solidFill>
                  <a:schemeClr val="accent5">
                    <a:lumMod val="50000"/>
                  </a:schemeClr>
                </a:solidFill>
                <a:latin typeface="Arial" panose="020B0604020202020204" pitchFamily="34" charset="0"/>
                <a:cs typeface="Arial" panose="020B0604020202020204" pitchFamily="34" charset="0"/>
              </a:rPr>
              <a:t>  </a:t>
            </a:r>
          </a:p>
          <a:p>
            <a:pPr algn="ctr"/>
            <a:endParaRPr lang="en-AU" sz="1600" dirty="0">
              <a:solidFill>
                <a:srgbClr val="2D586D"/>
              </a:solidFill>
              <a:latin typeface="Arial" panose="020B0604020202020204" pitchFamily="34" charset="0"/>
              <a:cs typeface="Arial" panose="020B0604020202020204" pitchFamily="34" charset="0"/>
            </a:endParaRPr>
          </a:p>
          <a:p>
            <a:pPr algn="ctr"/>
            <a:endParaRPr lang="en-AU" sz="1600" dirty="0">
              <a:solidFill>
                <a:srgbClr val="2D586D"/>
              </a:solidFill>
              <a:latin typeface="Arial" panose="020B0604020202020204" pitchFamily="34" charset="0"/>
              <a:cs typeface="Arial" panose="020B0604020202020204" pitchFamily="34" charset="0"/>
            </a:endParaRPr>
          </a:p>
        </p:txBody>
      </p:sp>
      <p:sp>
        <p:nvSpPr>
          <p:cNvPr id="23" name="Rectangle 22"/>
          <p:cNvSpPr/>
          <p:nvPr/>
        </p:nvSpPr>
        <p:spPr>
          <a:xfrm>
            <a:off x="51960" y="178853"/>
            <a:ext cx="5816184" cy="737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200" b="1" dirty="0">
                <a:solidFill>
                  <a:srgbClr val="2D586D"/>
                </a:solidFill>
                <a:latin typeface="Arial" panose="020B0604020202020204" pitchFamily="34" charset="0"/>
                <a:cs typeface="Arial" panose="020B0604020202020204" pitchFamily="34" charset="0"/>
              </a:rPr>
              <a:t>A case </a:t>
            </a:r>
            <a:r>
              <a:rPr lang="en-AU" sz="3200" b="1" dirty="0" smtClean="0">
                <a:solidFill>
                  <a:srgbClr val="2D586D"/>
                </a:solidFill>
                <a:latin typeface="Arial" panose="020B0604020202020204" pitchFamily="34" charset="0"/>
                <a:cs typeface="Arial" panose="020B0604020202020204" pitchFamily="34" charset="0"/>
              </a:rPr>
              <a:t>study - Lionel’s story </a:t>
            </a:r>
            <a:endParaRPr lang="en-AU" sz="3200" b="1" dirty="0">
              <a:solidFill>
                <a:srgbClr val="2D586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19612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CA80E15-78A4-492C-A1D5-E96D386E05C8}" type="slidenum">
              <a:rPr lang="en-AU" smtClean="0"/>
              <a:t>11</a:t>
            </a:fld>
            <a:endParaRPr lang="en-AU"/>
          </a:p>
        </p:txBody>
      </p:sp>
      <p:sp>
        <p:nvSpPr>
          <p:cNvPr id="6" name="Title 1"/>
          <p:cNvSpPr>
            <a:spLocks noGrp="1"/>
          </p:cNvSpPr>
          <p:nvPr>
            <p:ph type="title"/>
          </p:nvPr>
        </p:nvSpPr>
        <p:spPr>
          <a:xfrm>
            <a:off x="1" y="2852936"/>
            <a:ext cx="9137816" cy="3168352"/>
          </a:xfrm>
        </p:spPr>
        <p:txBody>
          <a:bodyPr/>
          <a:lstStyle/>
          <a:p>
            <a:pPr algn="ctr"/>
            <a:r>
              <a:rPr lang="en-AU" sz="4000" b="1" dirty="0" smtClean="0">
                <a:solidFill>
                  <a:srgbClr val="2D586D"/>
                </a:solidFill>
                <a:latin typeface="Arial" panose="020B0604020202020204" pitchFamily="34" charset="0"/>
                <a:cs typeface="Arial" panose="020B0604020202020204" pitchFamily="34" charset="0"/>
              </a:rPr>
              <a:t>Ordered catheter removal sometimes fails</a:t>
            </a:r>
            <a:r>
              <a:rPr lang="en-AU" dirty="0" smtClean="0">
                <a:solidFill>
                  <a:srgbClr val="2D586D"/>
                </a:solidFill>
                <a:latin typeface="Arial" panose="020B0604020202020204" pitchFamily="34" charset="0"/>
                <a:cs typeface="Arial" panose="020B0604020202020204" pitchFamily="34" charset="0"/>
              </a:rPr>
              <a:t/>
            </a:r>
            <a:br>
              <a:rPr lang="en-AU" dirty="0" smtClean="0">
                <a:solidFill>
                  <a:srgbClr val="2D586D"/>
                </a:solidFill>
                <a:latin typeface="Arial" panose="020B0604020202020204" pitchFamily="34" charset="0"/>
                <a:cs typeface="Arial" panose="020B0604020202020204" pitchFamily="34" charset="0"/>
              </a:rPr>
            </a:br>
            <a:r>
              <a:rPr lang="en-AU" sz="3600" dirty="0" smtClean="0">
                <a:solidFill>
                  <a:srgbClr val="2D586D"/>
                </a:solidFill>
                <a:latin typeface="Arial" panose="020B0604020202020204" pitchFamily="34" charset="0"/>
                <a:cs typeface="Arial" panose="020B0604020202020204" pitchFamily="34" charset="0"/>
              </a:rPr>
              <a:t/>
            </a:r>
            <a:br>
              <a:rPr lang="en-AU" sz="3600" dirty="0" smtClean="0">
                <a:solidFill>
                  <a:srgbClr val="2D586D"/>
                </a:solidFill>
                <a:latin typeface="Arial" panose="020B0604020202020204" pitchFamily="34" charset="0"/>
                <a:cs typeface="Arial" panose="020B0604020202020204" pitchFamily="34" charset="0"/>
              </a:rPr>
            </a:br>
            <a:r>
              <a:rPr lang="en-AU" sz="3600" dirty="0" smtClean="0">
                <a:solidFill>
                  <a:srgbClr val="2D586D"/>
                </a:solidFill>
                <a:latin typeface="Arial" panose="020B0604020202020204" pitchFamily="34" charset="0"/>
                <a:cs typeface="Arial" panose="020B0604020202020204" pitchFamily="34" charset="0"/>
                <a:sym typeface="Wingdings 3"/>
              </a:rPr>
              <a:t> unnecessarily prolongs dwell time</a:t>
            </a:r>
            <a:br>
              <a:rPr lang="en-AU" sz="3600" dirty="0" smtClean="0">
                <a:solidFill>
                  <a:srgbClr val="2D586D"/>
                </a:solidFill>
                <a:latin typeface="Arial" panose="020B0604020202020204" pitchFamily="34" charset="0"/>
                <a:cs typeface="Arial" panose="020B0604020202020204" pitchFamily="34" charset="0"/>
                <a:sym typeface="Wingdings 3"/>
              </a:rPr>
            </a:br>
            <a:r>
              <a:rPr lang="en-AU" sz="3600" dirty="0" smtClean="0">
                <a:solidFill>
                  <a:srgbClr val="2D586D"/>
                </a:solidFill>
                <a:latin typeface="Arial" panose="020B0604020202020204" pitchFamily="34" charset="0"/>
                <a:cs typeface="Arial" panose="020B0604020202020204" pitchFamily="34" charset="0"/>
                <a:sym typeface="Wingdings 3"/>
              </a:rPr>
              <a:t> increase UTI risk</a:t>
            </a:r>
            <a:endParaRPr lang="en-AU" sz="3600" noProof="0" dirty="0">
              <a:solidFill>
                <a:srgbClr val="2D586D"/>
              </a:solidFill>
              <a:latin typeface="Arial" panose="020B0604020202020204" pitchFamily="34" charset="0"/>
              <a:cs typeface="Arial" panose="020B0604020202020204" pitchFamily="34" charset="0"/>
            </a:endParaRPr>
          </a:p>
        </p:txBody>
      </p:sp>
      <p:pic>
        <p:nvPicPr>
          <p:cNvPr id="1027" name="Picture 3" descr="C:\Users\graltonj\AppData\Local\Microsoft\Windows\Temporary Internet Files\Content.IE5\G5UN0RD5\system-failure[1].jpg"/>
          <p:cNvPicPr>
            <a:picLocks noChangeAspect="1" noChangeArrowheads="1"/>
          </p:cNvPicPr>
          <p:nvPr/>
        </p:nvPicPr>
        <p:blipFill rotWithShape="1">
          <a:blip r:embed="rId3">
            <a:extLst>
              <a:ext uri="{28A0092B-C50C-407E-A947-70E740481C1C}">
                <a14:useLocalDpi xmlns:a14="http://schemas.microsoft.com/office/drawing/2010/main" val="0"/>
              </a:ext>
            </a:extLst>
          </a:blip>
          <a:srcRect t="24802" b="29944"/>
          <a:stretch/>
        </p:blipFill>
        <p:spPr bwMode="auto">
          <a:xfrm>
            <a:off x="-6183" y="116632"/>
            <a:ext cx="9144000" cy="2604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4724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CA80E15-78A4-492C-A1D5-E96D386E05C8}" type="slidenum">
              <a:rPr lang="en-AU" smtClean="0"/>
              <a:t>12</a:t>
            </a:fld>
            <a:endParaRPr lang="en-AU"/>
          </a:p>
        </p:txBody>
      </p:sp>
      <p:sp>
        <p:nvSpPr>
          <p:cNvPr id="8" name="Title 1"/>
          <p:cNvSpPr>
            <a:spLocks noGrp="1"/>
          </p:cNvSpPr>
          <p:nvPr>
            <p:ph type="title"/>
          </p:nvPr>
        </p:nvSpPr>
        <p:spPr>
          <a:xfrm>
            <a:off x="42696" y="260648"/>
            <a:ext cx="9569864" cy="648072"/>
          </a:xfrm>
        </p:spPr>
        <p:txBody>
          <a:bodyPr/>
          <a:lstStyle/>
          <a:p>
            <a:r>
              <a:rPr lang="en-AU" sz="3200" b="1" dirty="0" smtClean="0">
                <a:solidFill>
                  <a:srgbClr val="2D586D"/>
                </a:solidFill>
                <a:latin typeface="Arial" panose="020B0604020202020204" pitchFamily="34" charset="0"/>
                <a:cs typeface="Arial" panose="020B0604020202020204" pitchFamily="34" charset="0"/>
              </a:rPr>
              <a:t>Criteria-initiated catheter removal protocol</a:t>
            </a:r>
            <a:endParaRPr lang="en-AU" sz="2800" noProof="0" dirty="0">
              <a:solidFill>
                <a:srgbClr val="2D586D"/>
              </a:solidFill>
              <a:latin typeface="Arial" panose="020B0604020202020204" pitchFamily="34" charset="0"/>
              <a:cs typeface="Arial" panose="020B0604020202020204" pitchFamily="34" charset="0"/>
            </a:endParaRPr>
          </a:p>
        </p:txBody>
      </p:sp>
      <p:pic>
        <p:nvPicPr>
          <p:cNvPr id="2060" name="Picture 12" descr="C:\Users\graltonj\AppData\Local\Microsoft\Windows\Temporary Internet Files\Content.IE5\X4VPZ5ME\Foley[1].jpg"/>
          <p:cNvPicPr>
            <a:picLocks noChangeAspect="1" noChangeArrowheads="1"/>
          </p:cNvPicPr>
          <p:nvPr/>
        </p:nvPicPr>
        <p:blipFill>
          <a:blip r:embed="rId3">
            <a:clrChange>
              <a:clrFrom>
                <a:srgbClr val="FFFFFF"/>
              </a:clrFrom>
              <a:clrTo>
                <a:srgbClr val="FFFFFF">
                  <a:alpha val="0"/>
                </a:srgbClr>
              </a:clrTo>
            </a:clrChange>
            <a:duotone>
              <a:schemeClr val="accent5">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12244" y="836711"/>
            <a:ext cx="9508780" cy="664468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51520" y="1196752"/>
            <a:ext cx="8784976" cy="3970318"/>
          </a:xfrm>
          <a:prstGeom prst="rect">
            <a:avLst/>
          </a:prstGeom>
          <a:noFill/>
        </p:spPr>
        <p:txBody>
          <a:bodyPr wrap="square" rtlCol="0">
            <a:spAutoFit/>
          </a:bodyPr>
          <a:lstStyle/>
          <a:p>
            <a:pPr marL="457200" indent="-457200">
              <a:buFont typeface="Arial" panose="020B0604020202020204" pitchFamily="34" charset="0"/>
              <a:buChar char="•"/>
            </a:pPr>
            <a:r>
              <a:rPr lang="en-AU" sz="2800" dirty="0" smtClean="0">
                <a:solidFill>
                  <a:srgbClr val="2D586D"/>
                </a:solidFill>
                <a:latin typeface="Arial" panose="020B0604020202020204" pitchFamily="34" charset="0"/>
                <a:cs typeface="Arial" panose="020B0604020202020204" pitchFamily="34" charset="0"/>
              </a:rPr>
              <a:t>Driven by resolution of indication for catheterisation</a:t>
            </a:r>
          </a:p>
          <a:p>
            <a:pPr marL="457200" indent="-457200">
              <a:buFont typeface="Arial" panose="020B0604020202020204" pitchFamily="34" charset="0"/>
              <a:buChar char="•"/>
            </a:pPr>
            <a:endParaRPr lang="en-AU" sz="2800" dirty="0">
              <a:solidFill>
                <a:srgbClr val="2D586D"/>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AU" sz="2800" dirty="0" smtClean="0">
                <a:solidFill>
                  <a:srgbClr val="2D586D"/>
                </a:solidFill>
                <a:latin typeface="Arial" panose="020B0604020202020204" pitchFamily="34" charset="0"/>
                <a:cs typeface="Arial" panose="020B0604020202020204" pitchFamily="34" charset="0"/>
              </a:rPr>
              <a:t>Based on observation and assessment of the   individual patient</a:t>
            </a:r>
          </a:p>
          <a:p>
            <a:pPr marL="457200" indent="-457200">
              <a:buFont typeface="Arial" panose="020B0604020202020204" pitchFamily="34" charset="0"/>
              <a:buChar char="•"/>
            </a:pPr>
            <a:endParaRPr lang="en-AU" sz="2800" dirty="0" smtClean="0">
              <a:solidFill>
                <a:srgbClr val="2D586D"/>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AU" sz="2800" dirty="0" smtClean="0">
                <a:solidFill>
                  <a:srgbClr val="2D586D"/>
                </a:solidFill>
                <a:latin typeface="Arial" panose="020B0604020202020204" pitchFamily="34" charset="0"/>
                <a:cs typeface="Arial" panose="020B0604020202020204" pitchFamily="34" charset="0"/>
              </a:rPr>
              <a:t>Is </a:t>
            </a:r>
            <a:r>
              <a:rPr lang="en-AU" sz="2800" dirty="0">
                <a:solidFill>
                  <a:srgbClr val="2D586D"/>
                </a:solidFill>
                <a:latin typeface="Arial" panose="020B0604020202020204" pitchFamily="34" charset="0"/>
                <a:cs typeface="Arial" panose="020B0604020202020204" pitchFamily="34" charset="0"/>
              </a:rPr>
              <a:t>not </a:t>
            </a:r>
            <a:r>
              <a:rPr lang="en-AU" sz="2800" dirty="0" smtClean="0">
                <a:solidFill>
                  <a:srgbClr val="2D586D"/>
                </a:solidFill>
                <a:latin typeface="Arial" panose="020B0604020202020204" pitchFamily="34" charset="0"/>
                <a:cs typeface="Arial" panose="020B0604020202020204" pitchFamily="34" charset="0"/>
              </a:rPr>
              <a:t>dependent on </a:t>
            </a:r>
            <a:r>
              <a:rPr lang="en-AU" sz="2800" dirty="0">
                <a:solidFill>
                  <a:srgbClr val="2D586D"/>
                </a:solidFill>
                <a:latin typeface="Arial" panose="020B0604020202020204" pitchFamily="34" charset="0"/>
                <a:cs typeface="Arial" panose="020B0604020202020204" pitchFamily="34" charset="0"/>
              </a:rPr>
              <a:t>medical </a:t>
            </a:r>
            <a:r>
              <a:rPr lang="en-AU" sz="2800" dirty="0" smtClean="0">
                <a:solidFill>
                  <a:srgbClr val="2D586D"/>
                </a:solidFill>
                <a:latin typeface="Arial" panose="020B0604020202020204" pitchFamily="34" charset="0"/>
                <a:cs typeface="Arial" panose="020B0604020202020204" pitchFamily="34" charset="0"/>
              </a:rPr>
              <a:t>officer</a:t>
            </a:r>
          </a:p>
          <a:p>
            <a:pPr marL="457200" indent="-457200">
              <a:buFont typeface="Arial" panose="020B0604020202020204" pitchFamily="34" charset="0"/>
              <a:buChar char="•"/>
            </a:pPr>
            <a:endParaRPr lang="en-AU" sz="2800" dirty="0">
              <a:solidFill>
                <a:srgbClr val="2D586D"/>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AU" sz="2800" dirty="0" smtClean="0">
                <a:solidFill>
                  <a:srgbClr val="2D586D"/>
                </a:solidFill>
                <a:latin typeface="Arial" panose="020B0604020202020204" pitchFamily="34" charset="0"/>
                <a:cs typeface="Arial" panose="020B0604020202020204" pitchFamily="34" charset="0"/>
              </a:rPr>
              <a:t>Two stage systematic clinical pathway</a:t>
            </a:r>
          </a:p>
          <a:p>
            <a:pPr marL="457200" indent="-457200">
              <a:buFont typeface="Arial" panose="020B0604020202020204" pitchFamily="34" charset="0"/>
              <a:buChar char="•"/>
            </a:pPr>
            <a:endParaRPr lang="en-AU" sz="2800" dirty="0">
              <a:solidFill>
                <a:srgbClr val="2D586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11483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CA80E15-78A4-492C-A1D5-E96D386E05C8}" type="slidenum">
              <a:rPr lang="en-AU" smtClean="0"/>
              <a:t>13</a:t>
            </a:fld>
            <a:endParaRPr lang="en-AU"/>
          </a:p>
        </p:txBody>
      </p:sp>
      <p:sp>
        <p:nvSpPr>
          <p:cNvPr id="7" name="Title 1"/>
          <p:cNvSpPr txBox="1">
            <a:spLocks/>
          </p:cNvSpPr>
          <p:nvPr/>
        </p:nvSpPr>
        <p:spPr>
          <a:xfrm>
            <a:off x="114704" y="836712"/>
            <a:ext cx="9137816" cy="64807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n-AU" sz="2400" b="1" dirty="0" smtClean="0">
                <a:solidFill>
                  <a:srgbClr val="2D586D"/>
                </a:solidFill>
                <a:latin typeface="Arial" panose="020B0604020202020204" pitchFamily="34" charset="0"/>
                <a:cs typeface="Arial" panose="020B0604020202020204" pitchFamily="34" charset="0"/>
              </a:rPr>
              <a:t>Stage 1: Decision making for removal</a:t>
            </a:r>
            <a:endParaRPr lang="en-AU" sz="2000" b="1" dirty="0">
              <a:solidFill>
                <a:srgbClr val="2D586D"/>
              </a:solidFill>
              <a:latin typeface="Arial" panose="020B0604020202020204" pitchFamily="34" charset="0"/>
              <a:cs typeface="Arial" panose="020B0604020202020204" pitchFamily="34" charset="0"/>
            </a:endParaRPr>
          </a:p>
        </p:txBody>
      </p:sp>
      <p:grpSp>
        <p:nvGrpSpPr>
          <p:cNvPr id="2" name="Group 1"/>
          <p:cNvGrpSpPr/>
          <p:nvPr/>
        </p:nvGrpSpPr>
        <p:grpSpPr>
          <a:xfrm>
            <a:off x="539552" y="1700808"/>
            <a:ext cx="8280920" cy="3744416"/>
            <a:chOff x="1147445" y="2209165"/>
            <a:chExt cx="6849110" cy="2439670"/>
          </a:xfrm>
        </p:grpSpPr>
        <p:grpSp>
          <p:nvGrpSpPr>
            <p:cNvPr id="10" name="Group 9"/>
            <p:cNvGrpSpPr/>
            <p:nvPr/>
          </p:nvGrpSpPr>
          <p:grpSpPr>
            <a:xfrm>
              <a:off x="3215005" y="2915920"/>
              <a:ext cx="2964180" cy="344170"/>
              <a:chOff x="0" y="-221448"/>
              <a:chExt cx="842645" cy="381000"/>
            </a:xfrm>
          </p:grpSpPr>
          <p:sp>
            <p:nvSpPr>
              <p:cNvPr id="27" name="Down Arrow 26"/>
              <p:cNvSpPr/>
              <p:nvPr/>
            </p:nvSpPr>
            <p:spPr>
              <a:xfrm rot="16200000">
                <a:off x="230823" y="-452271"/>
                <a:ext cx="381000" cy="842645"/>
              </a:xfrm>
              <a:prstGeom prst="downArrow">
                <a:avLst/>
              </a:prstGeom>
              <a:solidFill>
                <a:srgbClr val="2D586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1600" dirty="0">
                    <a:effectLst/>
                    <a:latin typeface="Arial"/>
                    <a:ea typeface="Times New Roman"/>
                    <a:cs typeface="Times New Roman"/>
                  </a:rPr>
                  <a:t> </a:t>
                </a:r>
              </a:p>
            </p:txBody>
          </p:sp>
          <p:sp>
            <p:nvSpPr>
              <p:cNvPr id="28" name="Rectangle 27"/>
              <p:cNvSpPr/>
              <p:nvPr/>
            </p:nvSpPr>
            <p:spPr>
              <a:xfrm>
                <a:off x="330960" y="-156767"/>
                <a:ext cx="175996" cy="2428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1050" b="1" dirty="0">
                    <a:effectLst/>
                    <a:latin typeface="Swis721 Lt BT"/>
                    <a:ea typeface="Times New Roman"/>
                    <a:cs typeface="Times New Roman"/>
                  </a:rPr>
                  <a:t>YES</a:t>
                </a:r>
                <a:endParaRPr lang="en-AU" sz="2000" dirty="0">
                  <a:effectLst/>
                  <a:latin typeface="Arial"/>
                  <a:ea typeface="Times New Roman"/>
                  <a:cs typeface="Times New Roman"/>
                </a:endParaRPr>
              </a:p>
            </p:txBody>
          </p:sp>
        </p:grpSp>
        <p:sp>
          <p:nvSpPr>
            <p:cNvPr id="11" name="Down Arrow 10"/>
            <p:cNvSpPr/>
            <p:nvPr/>
          </p:nvSpPr>
          <p:spPr>
            <a:xfrm>
              <a:off x="2000885" y="3843655"/>
              <a:ext cx="376555" cy="189230"/>
            </a:xfrm>
            <a:prstGeom prst="downArrow">
              <a:avLst/>
            </a:prstGeom>
            <a:solidFill>
              <a:srgbClr val="2D586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1200">
                  <a:effectLst/>
                  <a:latin typeface="Arial"/>
                  <a:ea typeface="Times New Roman"/>
                  <a:cs typeface="Times New Roman"/>
                </a:rPr>
                <a:t> </a:t>
              </a:r>
            </a:p>
          </p:txBody>
        </p:sp>
        <p:sp>
          <p:nvSpPr>
            <p:cNvPr id="12" name="Rectangle 11"/>
            <p:cNvSpPr/>
            <p:nvPr/>
          </p:nvSpPr>
          <p:spPr>
            <a:xfrm>
              <a:off x="1164590" y="2209165"/>
              <a:ext cx="6831965" cy="540385"/>
            </a:xfrm>
            <a:prstGeom prst="rect">
              <a:avLst/>
            </a:prstGeom>
            <a:solidFill>
              <a:srgbClr val="215868">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0" bIns="45720" numCol="1" spcCol="0" rtlCol="0" fromWordArt="0" anchor="ctr" anchorCtr="0" forceAA="0" compatLnSpc="1">
              <a:prstTxWarp prst="textNoShape">
                <a:avLst/>
              </a:prstTxWarp>
              <a:noAutofit/>
            </a:bodyPr>
            <a:lstStyle/>
            <a:p>
              <a:pPr algn="ctr">
                <a:spcAft>
                  <a:spcPts val="0"/>
                </a:spcAft>
              </a:pPr>
              <a:r>
                <a:rPr lang="en-AU" sz="1600" b="1" u="sng" dirty="0">
                  <a:solidFill>
                    <a:srgbClr val="215868"/>
                  </a:solidFill>
                  <a:effectLst/>
                  <a:latin typeface="Swis721 Lt BT"/>
                  <a:ea typeface="Times New Roman"/>
                  <a:cs typeface="Times New Roman"/>
                </a:rPr>
                <a:t>START HERE</a:t>
              </a:r>
              <a:endParaRPr lang="en-AU" sz="2400" dirty="0">
                <a:effectLst/>
                <a:latin typeface="Arial"/>
                <a:ea typeface="Times New Roman"/>
                <a:cs typeface="Times New Roman"/>
              </a:endParaRPr>
            </a:p>
            <a:p>
              <a:pPr algn="ctr">
                <a:spcAft>
                  <a:spcPts val="0"/>
                </a:spcAft>
              </a:pPr>
              <a:r>
                <a:rPr lang="en-AU" sz="1600" dirty="0">
                  <a:solidFill>
                    <a:srgbClr val="215868"/>
                  </a:solidFill>
                  <a:effectLst/>
                  <a:latin typeface="Swis721 Lt BT"/>
                  <a:ea typeface="Times New Roman"/>
                  <a:cs typeface="Times New Roman"/>
                </a:rPr>
                <a:t>Patient has an </a:t>
              </a:r>
              <a:r>
                <a:rPr lang="en-AU" sz="1600" b="1" u="sng" dirty="0">
                  <a:solidFill>
                    <a:srgbClr val="215868"/>
                  </a:solidFill>
                  <a:effectLst/>
                  <a:latin typeface="Swis721 Lt BT"/>
                  <a:ea typeface="Times New Roman"/>
                  <a:cs typeface="Times New Roman"/>
                </a:rPr>
                <a:t>indwelling urinary catheter (IDC)</a:t>
              </a:r>
              <a:r>
                <a:rPr lang="en-AU" sz="1600" dirty="0">
                  <a:solidFill>
                    <a:srgbClr val="215868"/>
                  </a:solidFill>
                  <a:effectLst/>
                  <a:latin typeface="Swis721 Lt BT"/>
                  <a:ea typeface="Times New Roman"/>
                  <a:cs typeface="Times New Roman"/>
                </a:rPr>
                <a:t> in place</a:t>
              </a:r>
              <a:endParaRPr lang="en-AU" sz="2400" dirty="0">
                <a:effectLst/>
                <a:latin typeface="Arial"/>
                <a:ea typeface="Times New Roman"/>
                <a:cs typeface="Times New Roman"/>
              </a:endParaRPr>
            </a:p>
          </p:txBody>
        </p:sp>
        <p:grpSp>
          <p:nvGrpSpPr>
            <p:cNvPr id="13" name="Group 12"/>
            <p:cNvGrpSpPr/>
            <p:nvPr/>
          </p:nvGrpSpPr>
          <p:grpSpPr>
            <a:xfrm>
              <a:off x="3208655" y="3507740"/>
              <a:ext cx="2962275" cy="314325"/>
              <a:chOff x="7228" y="-27915"/>
              <a:chExt cx="848277" cy="367665"/>
            </a:xfrm>
          </p:grpSpPr>
          <p:sp>
            <p:nvSpPr>
              <p:cNvPr id="25" name="Down Arrow 24"/>
              <p:cNvSpPr/>
              <p:nvPr/>
            </p:nvSpPr>
            <p:spPr>
              <a:xfrm rot="16200000">
                <a:off x="247534" y="-268221"/>
                <a:ext cx="367665" cy="848277"/>
              </a:xfrm>
              <a:prstGeom prst="downArrow">
                <a:avLst/>
              </a:prstGeom>
              <a:solidFill>
                <a:srgbClr val="2D586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1200">
                    <a:effectLst/>
                    <a:latin typeface="Arial"/>
                    <a:ea typeface="Times New Roman"/>
                    <a:cs typeface="Times New Roman"/>
                  </a:rPr>
                  <a:t> </a:t>
                </a:r>
              </a:p>
            </p:txBody>
          </p:sp>
          <p:sp>
            <p:nvSpPr>
              <p:cNvPr id="26" name="Rectangle 25"/>
              <p:cNvSpPr/>
              <p:nvPr/>
            </p:nvSpPr>
            <p:spPr>
              <a:xfrm>
                <a:off x="352847" y="-4743"/>
                <a:ext cx="146969" cy="3143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1100" b="1" dirty="0">
                    <a:effectLst/>
                    <a:latin typeface="Swis721 Lt BT"/>
                    <a:ea typeface="Times New Roman"/>
                    <a:cs typeface="Times New Roman"/>
                  </a:rPr>
                  <a:t>NO</a:t>
                </a:r>
                <a:endParaRPr lang="en-AU" sz="2000" dirty="0">
                  <a:effectLst/>
                  <a:latin typeface="Arial"/>
                  <a:ea typeface="Times New Roman"/>
                  <a:cs typeface="Times New Roman"/>
                </a:endParaRPr>
              </a:p>
            </p:txBody>
          </p:sp>
        </p:grpSp>
        <p:sp>
          <p:nvSpPr>
            <p:cNvPr id="14" name="Rectangle 13"/>
            <p:cNvSpPr/>
            <p:nvPr/>
          </p:nvSpPr>
          <p:spPr>
            <a:xfrm>
              <a:off x="3580130" y="4037965"/>
              <a:ext cx="2009775" cy="610870"/>
            </a:xfrm>
            <a:prstGeom prst="rect">
              <a:avLst/>
            </a:prstGeom>
            <a:solidFill>
              <a:srgbClr val="215868">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0" bIns="45720" numCol="1" spcCol="0" rtlCol="0" fromWordArt="0" anchor="ctr" anchorCtr="0" forceAA="0" compatLnSpc="1">
              <a:prstTxWarp prst="textNoShape">
                <a:avLst/>
              </a:prstTxWarp>
              <a:noAutofit/>
            </a:bodyPr>
            <a:lstStyle/>
            <a:p>
              <a:pPr algn="ctr">
                <a:spcAft>
                  <a:spcPts val="0"/>
                </a:spcAft>
              </a:pPr>
              <a:r>
                <a:rPr lang="en-AU" sz="1200" dirty="0">
                  <a:solidFill>
                    <a:srgbClr val="215868"/>
                  </a:solidFill>
                  <a:effectLst/>
                  <a:latin typeface="Swis721 Lt BT"/>
                  <a:ea typeface="Times New Roman"/>
                  <a:cs typeface="Times New Roman"/>
                </a:rPr>
                <a:t>Q3. Is the patient constipated or is taking medication that affects bladder contractility or tone?</a:t>
              </a:r>
              <a:endParaRPr lang="en-AU" sz="1200" dirty="0">
                <a:effectLst/>
                <a:latin typeface="Arial"/>
                <a:ea typeface="Times New Roman"/>
                <a:cs typeface="Times New Roman"/>
              </a:endParaRPr>
            </a:p>
          </p:txBody>
        </p:sp>
        <p:sp>
          <p:nvSpPr>
            <p:cNvPr id="15" name="Rectangle 14"/>
            <p:cNvSpPr/>
            <p:nvPr/>
          </p:nvSpPr>
          <p:spPr>
            <a:xfrm>
              <a:off x="6176645" y="2915920"/>
              <a:ext cx="1819910" cy="1698625"/>
            </a:xfrm>
            <a:prstGeom prst="rect">
              <a:avLst/>
            </a:prstGeom>
            <a:solidFill>
              <a:srgbClr val="FF0000">
                <a:alpha val="1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1200" b="1" dirty="0">
                  <a:solidFill>
                    <a:srgbClr val="FF0000"/>
                  </a:solidFill>
                  <a:effectLst/>
                  <a:latin typeface="Swis721 Lt BT"/>
                  <a:ea typeface="Times New Roman"/>
                  <a:cs typeface="Times New Roman"/>
                </a:rPr>
                <a:t>IDC is to remain </a:t>
              </a:r>
              <a:r>
                <a:rPr lang="en-AU" sz="1200" b="1" i="1" dirty="0">
                  <a:solidFill>
                    <a:srgbClr val="FF0000"/>
                  </a:solidFill>
                  <a:effectLst/>
                  <a:latin typeface="Swis721 Lt BT"/>
                  <a:ea typeface="Times New Roman"/>
                  <a:cs typeface="Times New Roman"/>
                </a:rPr>
                <a:t>in situ.</a:t>
              </a:r>
              <a:endParaRPr lang="en-AU" sz="1200" dirty="0">
                <a:effectLst/>
                <a:latin typeface="Arial"/>
                <a:ea typeface="Times New Roman"/>
                <a:cs typeface="Times New Roman"/>
              </a:endParaRPr>
            </a:p>
            <a:p>
              <a:pPr algn="ctr">
                <a:spcAft>
                  <a:spcPts val="0"/>
                </a:spcAft>
              </a:pPr>
              <a:r>
                <a:rPr lang="en-AU" sz="1200" dirty="0">
                  <a:solidFill>
                    <a:srgbClr val="FF0000"/>
                  </a:solidFill>
                  <a:effectLst/>
                  <a:latin typeface="Swis721 Lt BT"/>
                  <a:ea typeface="Times New Roman"/>
                  <a:cs typeface="Times New Roman"/>
                </a:rPr>
                <a:t>Reassess need for catheterisation </a:t>
              </a:r>
              <a:endParaRPr lang="en-AU" sz="1200" dirty="0">
                <a:effectLst/>
                <a:latin typeface="Arial"/>
                <a:ea typeface="Times New Roman"/>
                <a:cs typeface="Times New Roman"/>
              </a:endParaRPr>
            </a:p>
            <a:p>
              <a:pPr algn="ctr">
                <a:spcAft>
                  <a:spcPts val="0"/>
                </a:spcAft>
              </a:pPr>
              <a:r>
                <a:rPr lang="en-AU" sz="1200" dirty="0">
                  <a:solidFill>
                    <a:srgbClr val="FF0000"/>
                  </a:solidFill>
                  <a:effectLst/>
                  <a:latin typeface="Swis721 Lt BT"/>
                  <a:ea typeface="Times New Roman"/>
                  <a:cs typeface="Times New Roman"/>
                </a:rPr>
                <a:t>within next 24 hours.</a:t>
              </a:r>
              <a:endParaRPr lang="en-AU" sz="1200" dirty="0">
                <a:effectLst/>
                <a:latin typeface="Arial"/>
                <a:ea typeface="Times New Roman"/>
                <a:cs typeface="Times New Roman"/>
              </a:endParaRPr>
            </a:p>
          </p:txBody>
        </p:sp>
        <p:sp>
          <p:nvSpPr>
            <p:cNvPr id="16" name="Rectangle 15"/>
            <p:cNvSpPr/>
            <p:nvPr/>
          </p:nvSpPr>
          <p:spPr>
            <a:xfrm>
              <a:off x="1156335" y="4037965"/>
              <a:ext cx="2049145" cy="577215"/>
            </a:xfrm>
            <a:prstGeom prst="rect">
              <a:avLst/>
            </a:prstGeom>
            <a:solidFill>
              <a:schemeClr val="bg1"/>
            </a:solidFill>
            <a:ln w="12700">
              <a:solidFill>
                <a:srgbClr val="2D586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1200" dirty="0">
                  <a:solidFill>
                    <a:srgbClr val="215868"/>
                  </a:solidFill>
                  <a:effectLst/>
                  <a:latin typeface="Swis721 Lt BT"/>
                  <a:ea typeface="Times New Roman"/>
                  <a:cs typeface="Times New Roman"/>
                </a:rPr>
                <a:t>Check for insertion difficulty, bowel movement in last 24 hours and medication history.</a:t>
              </a:r>
              <a:endParaRPr lang="en-AU" sz="1200" dirty="0">
                <a:effectLst/>
                <a:latin typeface="Arial"/>
                <a:ea typeface="Times New Roman"/>
                <a:cs typeface="Times New Roman"/>
              </a:endParaRPr>
            </a:p>
          </p:txBody>
        </p:sp>
        <p:sp>
          <p:nvSpPr>
            <p:cNvPr id="17" name="Rectangle 16"/>
            <p:cNvSpPr/>
            <p:nvPr/>
          </p:nvSpPr>
          <p:spPr>
            <a:xfrm>
              <a:off x="1147445" y="3485515"/>
              <a:ext cx="2058670" cy="358140"/>
            </a:xfrm>
            <a:prstGeom prst="rect">
              <a:avLst/>
            </a:prstGeom>
            <a:solidFill>
              <a:srgbClr val="215868">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0" rIns="36000" bIns="0" numCol="1" spcCol="0" rtlCol="0" fromWordArt="0" anchor="ctr" anchorCtr="0" forceAA="0" compatLnSpc="1">
              <a:prstTxWarp prst="textNoShape">
                <a:avLst/>
              </a:prstTxWarp>
              <a:noAutofit/>
            </a:bodyPr>
            <a:lstStyle/>
            <a:p>
              <a:pPr algn="ctr">
                <a:spcAft>
                  <a:spcPts val="0"/>
                </a:spcAft>
              </a:pPr>
              <a:r>
                <a:rPr lang="en-AU" sz="1200" dirty="0">
                  <a:solidFill>
                    <a:srgbClr val="215868"/>
                  </a:solidFill>
                  <a:effectLst/>
                  <a:latin typeface="Swis721 Lt BT"/>
                  <a:ea typeface="Times New Roman"/>
                  <a:cs typeface="Times New Roman"/>
                </a:rPr>
                <a:t>Q2. Has the clinical indication for catheterisation been resolved?</a:t>
              </a:r>
              <a:endParaRPr lang="en-AU" sz="1200" dirty="0">
                <a:effectLst/>
                <a:latin typeface="Arial"/>
                <a:ea typeface="Times New Roman"/>
                <a:cs typeface="Times New Roman"/>
              </a:endParaRPr>
            </a:p>
          </p:txBody>
        </p:sp>
        <p:sp>
          <p:nvSpPr>
            <p:cNvPr id="18" name="Rectangle 17"/>
            <p:cNvSpPr/>
            <p:nvPr/>
          </p:nvSpPr>
          <p:spPr>
            <a:xfrm>
              <a:off x="1167130" y="2915920"/>
              <a:ext cx="2050415" cy="381635"/>
            </a:xfrm>
            <a:prstGeom prst="rect">
              <a:avLst/>
            </a:prstGeom>
            <a:solidFill>
              <a:srgbClr val="215868">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n-AU" sz="1200" dirty="0">
                  <a:solidFill>
                    <a:srgbClr val="215868"/>
                  </a:solidFill>
                  <a:effectLst/>
                  <a:latin typeface="Swis721 Lt BT"/>
                  <a:ea typeface="Times New Roman"/>
                  <a:cs typeface="Times New Roman"/>
                </a:rPr>
                <a:t>Q1. Is there a documented medical order for the IDC to remain </a:t>
              </a:r>
              <a:r>
                <a:rPr lang="en-AU" sz="1200" i="1" dirty="0">
                  <a:solidFill>
                    <a:srgbClr val="215868"/>
                  </a:solidFill>
                  <a:effectLst/>
                  <a:latin typeface="Swis721 Lt BT"/>
                  <a:ea typeface="Times New Roman"/>
                  <a:cs typeface="Times New Roman"/>
                </a:rPr>
                <a:t>in situ</a:t>
              </a:r>
              <a:r>
                <a:rPr lang="en-AU" sz="1200" dirty="0">
                  <a:solidFill>
                    <a:srgbClr val="215868"/>
                  </a:solidFill>
                  <a:effectLst/>
                  <a:latin typeface="Swis721 Lt BT"/>
                  <a:ea typeface="Times New Roman"/>
                  <a:cs typeface="Times New Roman"/>
                </a:rPr>
                <a:t>?</a:t>
              </a:r>
              <a:endParaRPr lang="en-AU" sz="1200" dirty="0">
                <a:effectLst/>
                <a:latin typeface="Arial"/>
                <a:ea typeface="Times New Roman"/>
                <a:cs typeface="Times New Roman"/>
              </a:endParaRPr>
            </a:p>
          </p:txBody>
        </p:sp>
        <p:sp>
          <p:nvSpPr>
            <p:cNvPr id="19" name="Down Arrow 18"/>
            <p:cNvSpPr/>
            <p:nvPr/>
          </p:nvSpPr>
          <p:spPr>
            <a:xfrm rot="16200000">
              <a:off x="3227070" y="4187190"/>
              <a:ext cx="344170" cy="360680"/>
            </a:xfrm>
            <a:prstGeom prst="downArrow">
              <a:avLst/>
            </a:prstGeom>
            <a:solidFill>
              <a:srgbClr val="2D586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1200">
                  <a:effectLst/>
                  <a:latin typeface="Arial"/>
                  <a:ea typeface="Times New Roman"/>
                  <a:cs typeface="Times New Roman"/>
                </a:rPr>
                <a:t> </a:t>
              </a:r>
            </a:p>
          </p:txBody>
        </p:sp>
        <p:grpSp>
          <p:nvGrpSpPr>
            <p:cNvPr id="20" name="Group 19"/>
            <p:cNvGrpSpPr/>
            <p:nvPr/>
          </p:nvGrpSpPr>
          <p:grpSpPr>
            <a:xfrm>
              <a:off x="5589905" y="4196715"/>
              <a:ext cx="580390" cy="344170"/>
              <a:chOff x="0" y="-221448"/>
              <a:chExt cx="842645" cy="381000"/>
            </a:xfrm>
          </p:grpSpPr>
          <p:sp>
            <p:nvSpPr>
              <p:cNvPr id="23" name="Down Arrow 22"/>
              <p:cNvSpPr/>
              <p:nvPr/>
            </p:nvSpPr>
            <p:spPr>
              <a:xfrm rot="16200000">
                <a:off x="230823" y="-452271"/>
                <a:ext cx="381000" cy="842645"/>
              </a:xfrm>
              <a:prstGeom prst="downArrow">
                <a:avLst/>
              </a:prstGeom>
              <a:solidFill>
                <a:srgbClr val="2D586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1200">
                    <a:effectLst/>
                    <a:latin typeface="Arial"/>
                    <a:ea typeface="Times New Roman"/>
                    <a:cs typeface="Times New Roman"/>
                  </a:rPr>
                  <a:t> </a:t>
                </a:r>
              </a:p>
            </p:txBody>
          </p:sp>
          <p:sp>
            <p:nvSpPr>
              <p:cNvPr id="24" name="Rectangle 23"/>
              <p:cNvSpPr/>
              <p:nvPr/>
            </p:nvSpPr>
            <p:spPr>
              <a:xfrm>
                <a:off x="3606" y="-156766"/>
                <a:ext cx="634141" cy="2428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1000" b="1" dirty="0">
                    <a:effectLst/>
                    <a:latin typeface="Swis721 Lt BT"/>
                    <a:ea typeface="Times New Roman"/>
                    <a:cs typeface="Times New Roman"/>
                  </a:rPr>
                  <a:t>YES</a:t>
                </a:r>
                <a:endParaRPr lang="en-AU" sz="1600" dirty="0">
                  <a:effectLst/>
                  <a:latin typeface="Arial"/>
                  <a:ea typeface="Times New Roman"/>
                  <a:cs typeface="Times New Roman"/>
                </a:endParaRPr>
              </a:p>
            </p:txBody>
          </p:sp>
        </p:grpSp>
        <p:sp>
          <p:nvSpPr>
            <p:cNvPr id="21" name="Down Arrow 20"/>
            <p:cNvSpPr/>
            <p:nvPr/>
          </p:nvSpPr>
          <p:spPr>
            <a:xfrm>
              <a:off x="2009775" y="3297555"/>
              <a:ext cx="376555" cy="189230"/>
            </a:xfrm>
            <a:prstGeom prst="downArrow">
              <a:avLst/>
            </a:prstGeom>
            <a:solidFill>
              <a:srgbClr val="2D586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1200">
                  <a:effectLst/>
                  <a:latin typeface="Arial"/>
                  <a:ea typeface="Times New Roman"/>
                  <a:cs typeface="Times New Roman"/>
                </a:rPr>
                <a:t> </a:t>
              </a:r>
            </a:p>
          </p:txBody>
        </p:sp>
        <p:sp>
          <p:nvSpPr>
            <p:cNvPr id="22" name="Down Arrow 21"/>
            <p:cNvSpPr/>
            <p:nvPr/>
          </p:nvSpPr>
          <p:spPr>
            <a:xfrm>
              <a:off x="1997710" y="2741930"/>
              <a:ext cx="376555" cy="189230"/>
            </a:xfrm>
            <a:prstGeom prst="downArrow">
              <a:avLst/>
            </a:prstGeom>
            <a:solidFill>
              <a:srgbClr val="2D586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1200">
                  <a:effectLst/>
                  <a:latin typeface="Arial"/>
                  <a:ea typeface="Times New Roman"/>
                  <a:cs typeface="Times New Roman"/>
                </a:rPr>
                <a:t> </a:t>
              </a:r>
            </a:p>
          </p:txBody>
        </p:sp>
      </p:grpSp>
      <p:sp>
        <p:nvSpPr>
          <p:cNvPr id="29" name="Title 1"/>
          <p:cNvSpPr txBox="1">
            <a:spLocks/>
          </p:cNvSpPr>
          <p:nvPr/>
        </p:nvSpPr>
        <p:spPr>
          <a:xfrm>
            <a:off x="42696" y="260648"/>
            <a:ext cx="9569864" cy="64807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n-AU" sz="3200" b="1" smtClean="0">
                <a:solidFill>
                  <a:srgbClr val="2D586D"/>
                </a:solidFill>
                <a:latin typeface="Arial" panose="020B0604020202020204" pitchFamily="34" charset="0"/>
                <a:cs typeface="Arial" panose="020B0604020202020204" pitchFamily="34" charset="0"/>
              </a:rPr>
              <a:t>Criteria-initiated catheter removal protocol</a:t>
            </a:r>
            <a:endParaRPr lang="en-AU" sz="2800" dirty="0">
              <a:solidFill>
                <a:srgbClr val="2D586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93494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CA80E15-78A4-492C-A1D5-E96D386E05C8}" type="slidenum">
              <a:rPr lang="en-AU" smtClean="0"/>
              <a:t>14</a:t>
            </a:fld>
            <a:endParaRPr lang="en-AU"/>
          </a:p>
        </p:txBody>
      </p:sp>
      <p:sp>
        <p:nvSpPr>
          <p:cNvPr id="7" name="Title 1"/>
          <p:cNvSpPr txBox="1">
            <a:spLocks/>
          </p:cNvSpPr>
          <p:nvPr/>
        </p:nvSpPr>
        <p:spPr>
          <a:xfrm>
            <a:off x="102441" y="1052736"/>
            <a:ext cx="9137816" cy="3672408"/>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n-AU" sz="2000" b="1" dirty="0" smtClean="0">
                <a:solidFill>
                  <a:srgbClr val="2D586D"/>
                </a:solidFill>
                <a:latin typeface="Arial" panose="020B0604020202020204" pitchFamily="34" charset="0"/>
                <a:cs typeface="Arial" panose="020B0604020202020204" pitchFamily="34" charset="0"/>
              </a:rPr>
              <a:t>Stage 1: Decision making for removal</a:t>
            </a:r>
          </a:p>
          <a:p>
            <a:endParaRPr lang="en-AU" sz="2000" dirty="0" smtClean="0">
              <a:solidFill>
                <a:srgbClr val="2D586D"/>
              </a:solidFill>
              <a:latin typeface="Arial" panose="020B0604020202020204" pitchFamily="34" charset="0"/>
              <a:cs typeface="Arial" panose="020B0604020202020204" pitchFamily="34" charset="0"/>
            </a:endParaRPr>
          </a:p>
          <a:p>
            <a:pPr marL="457200" lvl="0" indent="-457200">
              <a:buFont typeface="Arial" panose="020B0604020202020204" pitchFamily="34" charset="0"/>
              <a:buChar char="•"/>
            </a:pPr>
            <a:r>
              <a:rPr lang="en-AU" sz="2000" dirty="0">
                <a:solidFill>
                  <a:schemeClr val="accent5">
                    <a:lumMod val="50000"/>
                  </a:schemeClr>
                </a:solidFill>
                <a:latin typeface="Arial" panose="020B0604020202020204" pitchFamily="34" charset="0"/>
                <a:cs typeface="Arial" panose="020B0604020202020204" pitchFamily="34" charset="0"/>
              </a:rPr>
              <a:t>Is there a documented reason for the catheter to remain </a:t>
            </a:r>
            <a:r>
              <a:rPr lang="en-AU" sz="2000" i="1" dirty="0">
                <a:solidFill>
                  <a:schemeClr val="accent5">
                    <a:lumMod val="50000"/>
                  </a:schemeClr>
                </a:solidFill>
                <a:latin typeface="Arial" panose="020B0604020202020204" pitchFamily="34" charset="0"/>
                <a:cs typeface="Arial" panose="020B0604020202020204" pitchFamily="34" charset="0"/>
              </a:rPr>
              <a:t>in situ</a:t>
            </a:r>
            <a:r>
              <a:rPr lang="en-AU" sz="2000" dirty="0" smtClean="0">
                <a:solidFill>
                  <a:schemeClr val="accent5">
                    <a:lumMod val="50000"/>
                  </a:schemeClr>
                </a:solidFill>
                <a:latin typeface="Arial" panose="020B0604020202020204" pitchFamily="34" charset="0"/>
                <a:cs typeface="Arial" panose="020B0604020202020204" pitchFamily="34" charset="0"/>
              </a:rPr>
              <a:t>?</a:t>
            </a:r>
          </a:p>
          <a:p>
            <a:pPr lvl="0"/>
            <a:endParaRPr lang="en-AU" sz="2000" dirty="0">
              <a:solidFill>
                <a:schemeClr val="accent5">
                  <a:lumMod val="50000"/>
                </a:schemeClr>
              </a:solidFill>
              <a:latin typeface="Arial" panose="020B0604020202020204" pitchFamily="34" charset="0"/>
              <a:cs typeface="Arial" panose="020B0604020202020204" pitchFamily="34" charset="0"/>
            </a:endParaRPr>
          </a:p>
          <a:p>
            <a:pPr marL="457200" lvl="0" indent="-457200">
              <a:buFont typeface="Arial" panose="020B0604020202020204" pitchFamily="34" charset="0"/>
              <a:buChar char="•"/>
            </a:pPr>
            <a:r>
              <a:rPr lang="en-AU" sz="2000" dirty="0">
                <a:solidFill>
                  <a:schemeClr val="accent5">
                    <a:lumMod val="50000"/>
                  </a:schemeClr>
                </a:solidFill>
                <a:latin typeface="Arial" panose="020B0604020202020204" pitchFamily="34" charset="0"/>
                <a:cs typeface="Arial" panose="020B0604020202020204" pitchFamily="34" charset="0"/>
              </a:rPr>
              <a:t>Is </a:t>
            </a:r>
            <a:r>
              <a:rPr lang="en-AU" sz="2000" dirty="0" smtClean="0">
                <a:solidFill>
                  <a:schemeClr val="accent5">
                    <a:lumMod val="50000"/>
                  </a:schemeClr>
                </a:solidFill>
                <a:latin typeface="Arial" panose="020B0604020202020204" pitchFamily="34" charset="0"/>
                <a:cs typeface="Arial" panose="020B0604020202020204" pitchFamily="34" charset="0"/>
              </a:rPr>
              <a:t>there any clinical </a:t>
            </a:r>
            <a:r>
              <a:rPr lang="en-AU" sz="2000" dirty="0">
                <a:solidFill>
                  <a:schemeClr val="accent5">
                    <a:lumMod val="50000"/>
                  </a:schemeClr>
                </a:solidFill>
                <a:latin typeface="Arial" panose="020B0604020202020204" pitchFamily="34" charset="0"/>
                <a:cs typeface="Arial" panose="020B0604020202020204" pitchFamily="34" charset="0"/>
              </a:rPr>
              <a:t>indication for catheterisation </a:t>
            </a:r>
            <a:r>
              <a:rPr lang="en-AU" sz="2000" dirty="0" smtClean="0">
                <a:solidFill>
                  <a:schemeClr val="accent5">
                    <a:lumMod val="50000"/>
                  </a:schemeClr>
                </a:solidFill>
                <a:latin typeface="Arial" panose="020B0604020202020204" pitchFamily="34" charset="0"/>
                <a:cs typeface="Arial" panose="020B0604020202020204" pitchFamily="34" charset="0"/>
              </a:rPr>
              <a:t>present?</a:t>
            </a:r>
          </a:p>
          <a:p>
            <a:pPr marL="457200" lvl="0" indent="-457200">
              <a:buFont typeface="Arial" panose="020B0604020202020204" pitchFamily="34" charset="0"/>
              <a:buChar char="•"/>
            </a:pPr>
            <a:endParaRPr lang="en-AU" sz="2000" dirty="0">
              <a:solidFill>
                <a:schemeClr val="accent5">
                  <a:lumMod val="50000"/>
                </a:schemeClr>
              </a:solidFill>
              <a:latin typeface="Arial" panose="020B0604020202020204" pitchFamily="34" charset="0"/>
              <a:cs typeface="Arial" panose="020B0604020202020204" pitchFamily="34" charset="0"/>
            </a:endParaRPr>
          </a:p>
          <a:p>
            <a:pPr marL="457200" lvl="0" indent="-457200">
              <a:buFont typeface="Arial" panose="020B0604020202020204" pitchFamily="34" charset="0"/>
              <a:buChar char="•"/>
            </a:pPr>
            <a:r>
              <a:rPr lang="en-AU" sz="2000" dirty="0">
                <a:solidFill>
                  <a:schemeClr val="accent5">
                    <a:lumMod val="50000"/>
                  </a:schemeClr>
                </a:solidFill>
                <a:latin typeface="Arial" panose="020B0604020202020204" pitchFamily="34" charset="0"/>
                <a:cs typeface="Arial" panose="020B0604020202020204" pitchFamily="34" charset="0"/>
              </a:rPr>
              <a:t>Is the patient </a:t>
            </a:r>
            <a:r>
              <a:rPr lang="en-AU" sz="2000" dirty="0" smtClean="0">
                <a:solidFill>
                  <a:schemeClr val="accent5">
                    <a:lumMod val="50000"/>
                  </a:schemeClr>
                </a:solidFill>
                <a:latin typeface="Arial" panose="020B0604020202020204" pitchFamily="34" charset="0"/>
                <a:cs typeface="Arial" panose="020B0604020202020204" pitchFamily="34" charset="0"/>
              </a:rPr>
              <a:t>constipated or taking any medication that will affect bladder contractility or tone?</a:t>
            </a:r>
            <a:endParaRPr lang="en-AU" sz="2000" dirty="0" smtClean="0">
              <a:solidFill>
                <a:srgbClr val="2D586D"/>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AU" sz="2000" dirty="0">
              <a:solidFill>
                <a:srgbClr val="2D586D"/>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AU" sz="1800" dirty="0">
              <a:solidFill>
                <a:srgbClr val="2D586D"/>
              </a:solidFill>
              <a:latin typeface="Arial" panose="020B0604020202020204" pitchFamily="34" charset="0"/>
              <a:cs typeface="Arial" panose="020B0604020202020204" pitchFamily="34" charset="0"/>
            </a:endParaRPr>
          </a:p>
        </p:txBody>
      </p:sp>
      <p:sp>
        <p:nvSpPr>
          <p:cNvPr id="10" name="Title 1"/>
          <p:cNvSpPr txBox="1">
            <a:spLocks/>
          </p:cNvSpPr>
          <p:nvPr/>
        </p:nvSpPr>
        <p:spPr>
          <a:xfrm>
            <a:off x="1619673" y="4077072"/>
            <a:ext cx="7272807" cy="845169"/>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n-AU" sz="1800" dirty="0" smtClean="0">
                <a:solidFill>
                  <a:srgbClr val="FF0000"/>
                </a:solidFill>
                <a:latin typeface="Arial" panose="020B0604020202020204" pitchFamily="34" charset="0"/>
                <a:cs typeface="Arial" panose="020B0604020202020204" pitchFamily="34" charset="0"/>
              </a:rPr>
              <a:t>If YES to any question </a:t>
            </a:r>
            <a:r>
              <a:rPr lang="en-AU" sz="1800" dirty="0" smtClean="0">
                <a:solidFill>
                  <a:srgbClr val="FF0000"/>
                </a:solidFill>
                <a:latin typeface="Arial" panose="020B0604020202020204" pitchFamily="34" charset="0"/>
                <a:cs typeface="Arial" panose="020B0604020202020204" pitchFamily="34" charset="0"/>
                <a:sym typeface="Wingdings"/>
              </a:rPr>
              <a:t> do not remove catheter  </a:t>
            </a:r>
          </a:p>
        </p:txBody>
      </p:sp>
      <p:grpSp>
        <p:nvGrpSpPr>
          <p:cNvPr id="11" name="Group 10"/>
          <p:cNvGrpSpPr/>
          <p:nvPr/>
        </p:nvGrpSpPr>
        <p:grpSpPr>
          <a:xfrm>
            <a:off x="595619" y="5287992"/>
            <a:ext cx="1024053" cy="805304"/>
            <a:chOff x="147700" y="1507949"/>
            <a:chExt cx="1431776" cy="1215752"/>
          </a:xfrm>
        </p:grpSpPr>
        <p:sp>
          <p:nvSpPr>
            <p:cNvPr id="12" name="Hexagon 11"/>
            <p:cNvSpPr/>
            <p:nvPr/>
          </p:nvSpPr>
          <p:spPr>
            <a:xfrm>
              <a:off x="147700" y="1507949"/>
              <a:ext cx="1431776" cy="1215752"/>
            </a:xfrm>
            <a:prstGeom prst="hexagon">
              <a:avLst/>
            </a:prstGeom>
            <a:solidFill>
              <a:srgbClr val="239F2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Hexagon 12"/>
            <p:cNvSpPr/>
            <p:nvPr/>
          </p:nvSpPr>
          <p:spPr>
            <a:xfrm>
              <a:off x="371343" y="1651437"/>
              <a:ext cx="1006777" cy="952880"/>
            </a:xfrm>
            <a:prstGeom prst="hexagon">
              <a:avLst/>
            </a:prstGeom>
            <a:solidFill>
              <a:srgbClr val="239F2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smtClean="0">
                  <a:latin typeface="Swis721 Hv BT" panose="020B0804020202020204" pitchFamily="34" charset="0"/>
                </a:rPr>
                <a:t>GO</a:t>
              </a:r>
              <a:endParaRPr lang="en-AU" sz="1400" dirty="0">
                <a:latin typeface="Swis721 Hv BT" panose="020B0804020202020204" pitchFamily="34" charset="0"/>
              </a:endParaRPr>
            </a:p>
          </p:txBody>
        </p:sp>
      </p:grpSp>
      <p:grpSp>
        <p:nvGrpSpPr>
          <p:cNvPr id="14" name="Group 13"/>
          <p:cNvGrpSpPr/>
          <p:nvPr/>
        </p:nvGrpSpPr>
        <p:grpSpPr>
          <a:xfrm>
            <a:off x="683568" y="4186641"/>
            <a:ext cx="936104" cy="849654"/>
            <a:chOff x="436308" y="4950632"/>
            <a:chExt cx="1452977" cy="1309591"/>
          </a:xfrm>
        </p:grpSpPr>
        <p:sp>
          <p:nvSpPr>
            <p:cNvPr id="15" name="Regular Pentagon 14"/>
            <p:cNvSpPr/>
            <p:nvPr/>
          </p:nvSpPr>
          <p:spPr>
            <a:xfrm>
              <a:off x="436308" y="4950632"/>
              <a:ext cx="1399387" cy="1309591"/>
            </a:xfrm>
            <a:prstGeom prst="pentagon">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gular Pentagon 15"/>
            <p:cNvSpPr/>
            <p:nvPr/>
          </p:nvSpPr>
          <p:spPr>
            <a:xfrm>
              <a:off x="659843" y="5100942"/>
              <a:ext cx="1005907" cy="1012660"/>
            </a:xfrm>
            <a:prstGeom prst="pentagon">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a:latin typeface="Swis721 Hv BT" panose="020B0804020202020204" pitchFamily="34" charset="0"/>
              </a:endParaRPr>
            </a:p>
          </p:txBody>
        </p:sp>
        <p:sp>
          <p:nvSpPr>
            <p:cNvPr id="17" name="Rectangle 16"/>
            <p:cNvSpPr/>
            <p:nvPr/>
          </p:nvSpPr>
          <p:spPr>
            <a:xfrm>
              <a:off x="472762" y="5459578"/>
              <a:ext cx="1416523"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smtClean="0">
                  <a:latin typeface="Swis721 Hv BT" panose="020B0804020202020204" pitchFamily="34" charset="0"/>
                </a:rPr>
                <a:t>STOP</a:t>
              </a:r>
              <a:endParaRPr lang="en-AU" sz="1400" dirty="0">
                <a:latin typeface="Swis721 Hv BT" panose="020B0804020202020204" pitchFamily="34" charset="0"/>
              </a:endParaRPr>
            </a:p>
          </p:txBody>
        </p:sp>
      </p:grpSp>
      <p:sp>
        <p:nvSpPr>
          <p:cNvPr id="18" name="Title 1"/>
          <p:cNvSpPr txBox="1">
            <a:spLocks/>
          </p:cNvSpPr>
          <p:nvPr/>
        </p:nvSpPr>
        <p:spPr>
          <a:xfrm>
            <a:off x="1597181" y="4869160"/>
            <a:ext cx="8879475" cy="1448544"/>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n-AU" sz="1800" dirty="0" smtClean="0">
                <a:solidFill>
                  <a:srgbClr val="239F29"/>
                </a:solidFill>
                <a:latin typeface="Arial" panose="020B0604020202020204" pitchFamily="34" charset="0"/>
                <a:cs typeface="Arial" panose="020B0604020202020204" pitchFamily="34" charset="0"/>
                <a:sym typeface="Wingdings"/>
              </a:rPr>
              <a:t>If NO to all questions    remove catheter and go to to Stage 2</a:t>
            </a:r>
            <a:endParaRPr lang="en-AU" sz="1800" dirty="0">
              <a:solidFill>
                <a:srgbClr val="239F29"/>
              </a:solidFill>
              <a:latin typeface="Arial" panose="020B0604020202020204" pitchFamily="34" charset="0"/>
              <a:cs typeface="Arial" panose="020B0604020202020204" pitchFamily="34" charset="0"/>
            </a:endParaRPr>
          </a:p>
        </p:txBody>
      </p:sp>
      <p:sp>
        <p:nvSpPr>
          <p:cNvPr id="19" name="Title 1"/>
          <p:cNvSpPr txBox="1">
            <a:spLocks/>
          </p:cNvSpPr>
          <p:nvPr/>
        </p:nvSpPr>
        <p:spPr>
          <a:xfrm>
            <a:off x="42696" y="260648"/>
            <a:ext cx="9569864" cy="64807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n-AU" sz="3200" b="1" smtClean="0">
                <a:solidFill>
                  <a:srgbClr val="2D586D"/>
                </a:solidFill>
                <a:latin typeface="Arial" panose="020B0604020202020204" pitchFamily="34" charset="0"/>
                <a:cs typeface="Arial" panose="020B0604020202020204" pitchFamily="34" charset="0"/>
              </a:rPr>
              <a:t>Criteria-initiated catheter removal protocol</a:t>
            </a:r>
            <a:endParaRPr lang="en-AU" sz="2800" dirty="0">
              <a:solidFill>
                <a:srgbClr val="2D586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82449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CA80E15-78A4-492C-A1D5-E96D386E05C8}" type="slidenum">
              <a:rPr lang="en-AU" smtClean="0"/>
              <a:t>15</a:t>
            </a:fld>
            <a:endParaRPr lang="en-AU"/>
          </a:p>
        </p:txBody>
      </p:sp>
      <p:sp>
        <p:nvSpPr>
          <p:cNvPr id="8" name="Title 1"/>
          <p:cNvSpPr txBox="1">
            <a:spLocks/>
          </p:cNvSpPr>
          <p:nvPr/>
        </p:nvSpPr>
        <p:spPr>
          <a:xfrm>
            <a:off x="107504" y="620688"/>
            <a:ext cx="9137816" cy="64807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n-AU" sz="2400" b="1" dirty="0" smtClean="0">
                <a:solidFill>
                  <a:srgbClr val="2D586D"/>
                </a:solidFill>
                <a:latin typeface="Arial" panose="020B0604020202020204" pitchFamily="34" charset="0"/>
                <a:cs typeface="Arial" panose="020B0604020202020204" pitchFamily="34" charset="0"/>
              </a:rPr>
              <a:t>Stage 2: Trial of void procedure</a:t>
            </a:r>
            <a:endParaRPr lang="en-AU" sz="2000" b="1" dirty="0">
              <a:solidFill>
                <a:srgbClr val="2D586D"/>
              </a:solidFill>
              <a:latin typeface="Arial" panose="020B0604020202020204" pitchFamily="34" charset="0"/>
              <a:cs typeface="Arial" panose="020B0604020202020204" pitchFamily="34" charset="0"/>
            </a:endParaRPr>
          </a:p>
        </p:txBody>
      </p:sp>
      <p:sp>
        <p:nvSpPr>
          <p:cNvPr id="2" name="TextBox 1"/>
          <p:cNvSpPr txBox="1"/>
          <p:nvPr/>
        </p:nvSpPr>
        <p:spPr>
          <a:xfrm>
            <a:off x="323528" y="6021288"/>
            <a:ext cx="7128792" cy="507831"/>
          </a:xfrm>
          <a:prstGeom prst="rect">
            <a:avLst/>
          </a:prstGeom>
          <a:noFill/>
        </p:spPr>
        <p:txBody>
          <a:bodyPr wrap="square" rtlCol="0">
            <a:spAutoFit/>
          </a:bodyPr>
          <a:lstStyle/>
          <a:p>
            <a:r>
              <a:rPr lang="en-AU" sz="900" dirty="0" smtClean="0">
                <a:solidFill>
                  <a:schemeClr val="accent5">
                    <a:lumMod val="50000"/>
                  </a:schemeClr>
                </a:solidFill>
                <a:latin typeface="Arial" panose="020B0604020202020204" pitchFamily="34" charset="0"/>
                <a:cs typeface="Arial" panose="020B0604020202020204" pitchFamily="34" charset="0"/>
              </a:rPr>
              <a:t>*      May not be appropriate for patients with spinal cord injury, stroke or delirium.</a:t>
            </a:r>
          </a:p>
          <a:p>
            <a:r>
              <a:rPr lang="en-AU" sz="900" dirty="0" smtClean="0">
                <a:solidFill>
                  <a:schemeClr val="accent5">
                    <a:lumMod val="50000"/>
                  </a:schemeClr>
                </a:solidFill>
                <a:latin typeface="Arial" panose="020B0604020202020204" pitchFamily="34" charset="0"/>
                <a:cs typeface="Arial" panose="020B0604020202020204" pitchFamily="34" charset="0"/>
              </a:rPr>
              <a:t>**    Post residual is variable and requires individual assessment. A post void residual of 1/3 of the voided volume maybe acceptable.</a:t>
            </a:r>
          </a:p>
          <a:p>
            <a:r>
              <a:rPr lang="en-AU" sz="900" dirty="0" smtClean="0">
                <a:solidFill>
                  <a:schemeClr val="accent5">
                    <a:lumMod val="50000"/>
                  </a:schemeClr>
                </a:solidFill>
                <a:latin typeface="Arial" panose="020B0604020202020204" pitchFamily="34" charset="0"/>
                <a:cs typeface="Arial" panose="020B0604020202020204" pitchFamily="34" charset="0"/>
              </a:rPr>
              <a:t>***  Total bladder volume = volume voided + volume scanned</a:t>
            </a:r>
            <a:endParaRPr lang="en-AU" sz="900" dirty="0">
              <a:solidFill>
                <a:schemeClr val="accent5">
                  <a:lumMod val="50000"/>
                </a:schemeClr>
              </a:solidFill>
              <a:latin typeface="Arial" panose="020B0604020202020204" pitchFamily="34" charset="0"/>
              <a:cs typeface="Arial" panose="020B0604020202020204" pitchFamily="34" charset="0"/>
            </a:endParaRPr>
          </a:p>
        </p:txBody>
      </p:sp>
      <p:grpSp>
        <p:nvGrpSpPr>
          <p:cNvPr id="4" name="Group 3"/>
          <p:cNvGrpSpPr/>
          <p:nvPr/>
        </p:nvGrpSpPr>
        <p:grpSpPr>
          <a:xfrm>
            <a:off x="329142" y="997589"/>
            <a:ext cx="8419322" cy="4584065"/>
            <a:chOff x="943927" y="425768"/>
            <a:chExt cx="7256145" cy="5877560"/>
          </a:xfrm>
        </p:grpSpPr>
        <p:sp>
          <p:nvSpPr>
            <p:cNvPr id="51" name="Rectangle 50"/>
            <p:cNvSpPr/>
            <p:nvPr/>
          </p:nvSpPr>
          <p:spPr>
            <a:xfrm>
              <a:off x="1103312" y="2779078"/>
              <a:ext cx="1960880" cy="892810"/>
            </a:xfrm>
            <a:prstGeom prst="rect">
              <a:avLst/>
            </a:prstGeom>
            <a:solidFill>
              <a:schemeClr val="bg1"/>
            </a:solidFill>
            <a:ln w="12700">
              <a:solidFill>
                <a:srgbClr val="2D586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1000" dirty="0">
                  <a:solidFill>
                    <a:srgbClr val="215868"/>
                  </a:solidFill>
                  <a:effectLst/>
                  <a:latin typeface="Swis721 Lt BT"/>
                  <a:ea typeface="Times New Roman"/>
                  <a:cs typeface="Times New Roman"/>
                </a:rPr>
                <a:t>Measure volume of void</a:t>
              </a:r>
              <a:endParaRPr lang="en-AU" sz="1200" dirty="0">
                <a:effectLst/>
                <a:latin typeface="Arial"/>
                <a:ea typeface="Times New Roman"/>
                <a:cs typeface="Times New Roman"/>
              </a:endParaRPr>
            </a:p>
            <a:p>
              <a:pPr algn="ctr">
                <a:spcAft>
                  <a:spcPts val="0"/>
                </a:spcAft>
              </a:pPr>
              <a:r>
                <a:rPr lang="en-AU" sz="1000" dirty="0">
                  <a:solidFill>
                    <a:srgbClr val="215868"/>
                  </a:solidFill>
                  <a:effectLst/>
                  <a:latin typeface="Swis721 Lt BT"/>
                  <a:ea typeface="Times New Roman"/>
                  <a:cs typeface="Times New Roman"/>
                </a:rPr>
                <a:t>Scan bladder to </a:t>
              </a:r>
              <a:r>
                <a:rPr lang="en-AU" sz="1000" dirty="0" smtClean="0">
                  <a:solidFill>
                    <a:srgbClr val="215868"/>
                  </a:solidFill>
                  <a:effectLst/>
                  <a:latin typeface="Swis721 Lt BT"/>
                  <a:ea typeface="Times New Roman"/>
                  <a:cs typeface="Times New Roman"/>
                </a:rPr>
                <a:t>confirm</a:t>
              </a:r>
            </a:p>
            <a:p>
              <a:pPr algn="ctr">
                <a:spcAft>
                  <a:spcPts val="0"/>
                </a:spcAft>
              </a:pPr>
              <a:r>
                <a:rPr lang="en-AU" sz="1000" dirty="0" smtClean="0">
                  <a:solidFill>
                    <a:srgbClr val="215868"/>
                  </a:solidFill>
                  <a:effectLst/>
                  <a:latin typeface="Swis721 Lt BT"/>
                  <a:ea typeface="Times New Roman"/>
                  <a:cs typeface="Times New Roman"/>
                </a:rPr>
                <a:t> residual volume </a:t>
              </a:r>
              <a:endParaRPr lang="en-AU" sz="1200" dirty="0">
                <a:effectLst/>
                <a:latin typeface="Arial"/>
                <a:ea typeface="Times New Roman"/>
                <a:cs typeface="Times New Roman"/>
              </a:endParaRPr>
            </a:p>
            <a:p>
              <a:pPr algn="ctr">
                <a:spcAft>
                  <a:spcPts val="0"/>
                </a:spcAft>
              </a:pPr>
              <a:r>
                <a:rPr lang="en-AU" sz="1000" dirty="0">
                  <a:solidFill>
                    <a:srgbClr val="215868"/>
                  </a:solidFill>
                  <a:effectLst/>
                  <a:latin typeface="Swis721 Lt BT"/>
                  <a:ea typeface="Times New Roman"/>
                  <a:cs typeface="Times New Roman"/>
                </a:rPr>
                <a:t>(repeat as necessary </a:t>
              </a:r>
              <a:r>
                <a:rPr lang="en-AU" sz="1000" dirty="0" smtClean="0">
                  <a:solidFill>
                    <a:srgbClr val="215868"/>
                  </a:solidFill>
                  <a:effectLst/>
                  <a:latin typeface="Swis721 Lt BT"/>
                  <a:ea typeface="Times New Roman"/>
                  <a:cs typeface="Times New Roman"/>
                </a:rPr>
                <a:t>to </a:t>
              </a:r>
              <a:r>
                <a:rPr lang="en-AU" sz="1000" dirty="0">
                  <a:solidFill>
                    <a:srgbClr val="215868"/>
                  </a:solidFill>
                  <a:effectLst/>
                  <a:latin typeface="Swis721 Lt BT"/>
                  <a:ea typeface="Times New Roman"/>
                  <a:cs typeface="Times New Roman"/>
                </a:rPr>
                <a:t>review trend) </a:t>
              </a:r>
              <a:endParaRPr lang="en-AU" sz="1200" dirty="0">
                <a:effectLst/>
                <a:latin typeface="Arial"/>
                <a:ea typeface="Times New Roman"/>
                <a:cs typeface="Times New Roman"/>
              </a:endParaRPr>
            </a:p>
          </p:txBody>
        </p:sp>
        <p:sp>
          <p:nvSpPr>
            <p:cNvPr id="52" name="Down Arrow 51"/>
            <p:cNvSpPr/>
            <p:nvPr/>
          </p:nvSpPr>
          <p:spPr>
            <a:xfrm>
              <a:off x="1779587" y="1958658"/>
              <a:ext cx="371475" cy="172085"/>
            </a:xfrm>
            <a:prstGeom prst="downArrow">
              <a:avLst/>
            </a:prstGeom>
            <a:solidFill>
              <a:srgbClr val="2D586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1200">
                  <a:effectLst/>
                  <a:latin typeface="Arial"/>
                  <a:ea typeface="Times New Roman"/>
                  <a:cs typeface="Times New Roman"/>
                </a:rPr>
                <a:t> </a:t>
              </a:r>
            </a:p>
          </p:txBody>
        </p:sp>
        <p:sp>
          <p:nvSpPr>
            <p:cNvPr id="54" name="Rectangle 53"/>
            <p:cNvSpPr/>
            <p:nvPr/>
          </p:nvSpPr>
          <p:spPr>
            <a:xfrm>
              <a:off x="1693862" y="5397818"/>
              <a:ext cx="1409700" cy="340360"/>
            </a:xfrm>
            <a:prstGeom prst="rect">
              <a:avLst/>
            </a:prstGeom>
            <a:solidFill>
              <a:srgbClr val="00B050">
                <a:alpha val="15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1000" b="1">
                  <a:solidFill>
                    <a:srgbClr val="00B050"/>
                  </a:solidFill>
                  <a:effectLst/>
                  <a:latin typeface="Swis721 Lt BT"/>
                  <a:ea typeface="Times New Roman"/>
                  <a:cs typeface="Times New Roman"/>
                </a:rPr>
                <a:t>Leave catheter out</a:t>
              </a:r>
              <a:endParaRPr lang="en-AU" sz="1200">
                <a:effectLst/>
                <a:latin typeface="Arial"/>
                <a:ea typeface="Times New Roman"/>
                <a:cs typeface="Times New Roman"/>
              </a:endParaRPr>
            </a:p>
          </p:txBody>
        </p:sp>
        <p:sp>
          <p:nvSpPr>
            <p:cNvPr id="55" name="Rectangle 54"/>
            <p:cNvSpPr/>
            <p:nvPr/>
          </p:nvSpPr>
          <p:spPr>
            <a:xfrm>
              <a:off x="943927" y="641033"/>
              <a:ext cx="7256145" cy="5662295"/>
            </a:xfrm>
            <a:prstGeom prst="rect">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56" name="Rectangle 55"/>
            <p:cNvSpPr/>
            <p:nvPr/>
          </p:nvSpPr>
          <p:spPr>
            <a:xfrm>
              <a:off x="1501458" y="4454208"/>
              <a:ext cx="1733839" cy="671830"/>
            </a:xfrm>
            <a:prstGeom prst="rect">
              <a:avLst/>
            </a:prstGeom>
            <a:solidFill>
              <a:schemeClr val="bg1"/>
            </a:solidFill>
            <a:ln w="12700">
              <a:solidFill>
                <a:srgbClr val="2D586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1000" dirty="0">
                  <a:solidFill>
                    <a:srgbClr val="215868"/>
                  </a:solidFill>
                  <a:effectLst/>
                  <a:latin typeface="Swis721 Lt BT"/>
                  <a:ea typeface="Times New Roman"/>
                  <a:cs typeface="Times New Roman"/>
                </a:rPr>
                <a:t>Monitor fluid balance.</a:t>
              </a:r>
              <a:endParaRPr lang="en-AU" sz="1200" dirty="0">
                <a:effectLst/>
                <a:latin typeface="Arial"/>
                <a:ea typeface="Times New Roman"/>
                <a:cs typeface="Times New Roman"/>
              </a:endParaRPr>
            </a:p>
            <a:p>
              <a:pPr algn="ctr">
                <a:spcAft>
                  <a:spcPts val="0"/>
                </a:spcAft>
              </a:pPr>
              <a:r>
                <a:rPr lang="en-AU" sz="1000" dirty="0">
                  <a:solidFill>
                    <a:srgbClr val="215868"/>
                  </a:solidFill>
                  <a:effectLst/>
                  <a:latin typeface="Swis721 Lt BT"/>
                  <a:ea typeface="Times New Roman"/>
                  <a:cs typeface="Times New Roman"/>
                </a:rPr>
                <a:t>Be mindful </a:t>
              </a:r>
              <a:r>
                <a:rPr lang="en-AU" sz="1000" dirty="0" smtClean="0">
                  <a:solidFill>
                    <a:srgbClr val="215868"/>
                  </a:solidFill>
                  <a:effectLst/>
                  <a:latin typeface="Swis721 Lt BT"/>
                  <a:ea typeface="Times New Roman"/>
                  <a:cs typeface="Times New Roman"/>
                </a:rPr>
                <a:t>of </a:t>
              </a:r>
              <a:r>
                <a:rPr lang="en-AU" sz="1000" dirty="0">
                  <a:solidFill>
                    <a:srgbClr val="215868"/>
                  </a:solidFill>
                  <a:effectLst/>
                  <a:latin typeface="Swis721 Lt BT"/>
                  <a:ea typeface="Times New Roman"/>
                  <a:cs typeface="Times New Roman"/>
                </a:rPr>
                <a:t>clinical signs of </a:t>
              </a:r>
              <a:endParaRPr lang="en-AU" sz="1200" dirty="0">
                <a:effectLst/>
                <a:latin typeface="Arial"/>
                <a:ea typeface="Times New Roman"/>
                <a:cs typeface="Times New Roman"/>
              </a:endParaRPr>
            </a:p>
            <a:p>
              <a:pPr algn="ctr">
                <a:spcAft>
                  <a:spcPts val="0"/>
                </a:spcAft>
              </a:pPr>
              <a:r>
                <a:rPr lang="en-AU" sz="1000" dirty="0">
                  <a:solidFill>
                    <a:srgbClr val="215868"/>
                  </a:solidFill>
                  <a:effectLst/>
                  <a:latin typeface="Swis721 Lt BT"/>
                  <a:ea typeface="Times New Roman"/>
                  <a:cs typeface="Times New Roman"/>
                </a:rPr>
                <a:t>urinary retention</a:t>
              </a:r>
              <a:r>
                <a:rPr lang="en-AU" sz="1000" dirty="0" smtClean="0">
                  <a:solidFill>
                    <a:srgbClr val="215868"/>
                  </a:solidFill>
                  <a:effectLst/>
                  <a:latin typeface="Swis721 Lt BT"/>
                  <a:ea typeface="Times New Roman"/>
                  <a:cs typeface="Times New Roman"/>
                </a:rPr>
                <a:t>.</a:t>
              </a:r>
              <a:r>
                <a:rPr lang="en-AU" sz="800" dirty="0">
                  <a:solidFill>
                    <a:srgbClr val="215868"/>
                  </a:solidFill>
                  <a:effectLst/>
                  <a:latin typeface="Swis721 Lt BT"/>
                  <a:ea typeface="Times New Roman"/>
                  <a:cs typeface="Times New Roman"/>
                </a:rPr>
                <a:t> </a:t>
              </a:r>
              <a:endParaRPr lang="en-AU" sz="1200" dirty="0">
                <a:effectLst/>
                <a:latin typeface="Arial"/>
                <a:ea typeface="Times New Roman"/>
                <a:cs typeface="Times New Roman"/>
              </a:endParaRPr>
            </a:p>
          </p:txBody>
        </p:sp>
        <p:sp>
          <p:nvSpPr>
            <p:cNvPr id="57" name="Rectangle 56"/>
            <p:cNvSpPr/>
            <p:nvPr/>
          </p:nvSpPr>
          <p:spPr>
            <a:xfrm>
              <a:off x="1102677" y="5870893"/>
              <a:ext cx="4630420" cy="294640"/>
            </a:xfrm>
            <a:prstGeom prst="rect">
              <a:avLst/>
            </a:prstGeom>
            <a:solidFill>
              <a:schemeClr val="accent6">
                <a:alpha val="10000"/>
              </a:schemeClr>
            </a:solidFill>
            <a:ln cmpd="sng">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0" bIns="45720" numCol="1" spcCol="0" rtlCol="0" fromWordArt="0" anchor="ctr" anchorCtr="0" forceAA="0" compatLnSpc="1">
              <a:prstTxWarp prst="textNoShape">
                <a:avLst/>
              </a:prstTxWarp>
              <a:noAutofit/>
            </a:bodyPr>
            <a:lstStyle/>
            <a:p>
              <a:pPr indent="90170" algn="ctr">
                <a:spcAft>
                  <a:spcPts val="0"/>
                </a:spcAft>
              </a:pPr>
              <a:r>
                <a:rPr lang="en-AU" sz="1000">
                  <a:solidFill>
                    <a:srgbClr val="984806"/>
                  </a:solidFill>
                  <a:effectLst/>
                  <a:latin typeface="Swis721 Lt BT"/>
                  <a:ea typeface="Times New Roman"/>
                  <a:cs typeface="Times New Roman"/>
                </a:rPr>
                <a:t>Team leader/MO/ specialist nurse to further investigate and document plan</a:t>
              </a:r>
              <a:endParaRPr lang="en-AU" sz="1200">
                <a:effectLst/>
                <a:latin typeface="Arial"/>
                <a:ea typeface="Times New Roman"/>
                <a:cs typeface="Times New Roman"/>
              </a:endParaRPr>
            </a:p>
          </p:txBody>
        </p:sp>
        <p:cxnSp>
          <p:nvCxnSpPr>
            <p:cNvPr id="58" name="Straight Arrow Connector 57"/>
            <p:cNvCxnSpPr/>
            <p:nvPr/>
          </p:nvCxnSpPr>
          <p:spPr>
            <a:xfrm flipV="1">
              <a:off x="7068502" y="425768"/>
              <a:ext cx="0" cy="499745"/>
            </a:xfrm>
            <a:prstGeom prst="straightConnector1">
              <a:avLst/>
            </a:prstGeom>
            <a:ln w="12700">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1114107" y="929323"/>
              <a:ext cx="4445000" cy="467360"/>
            </a:xfrm>
            <a:prstGeom prst="rect">
              <a:avLst/>
            </a:prstGeom>
            <a:solidFill>
              <a:srgbClr val="215868">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 tIns="45720" rIns="0" bIns="45720" numCol="1" spcCol="0" rtlCol="0" fromWordArt="0" anchor="ctr" anchorCtr="0" forceAA="0" compatLnSpc="1">
              <a:prstTxWarp prst="textNoShape">
                <a:avLst/>
              </a:prstTxWarp>
              <a:noAutofit/>
            </a:bodyPr>
            <a:lstStyle/>
            <a:p>
              <a:pPr marL="457200" algn="ctr">
                <a:spcAft>
                  <a:spcPts val="0"/>
                </a:spcAft>
              </a:pPr>
              <a:r>
                <a:rPr lang="en-AU" sz="1000">
                  <a:solidFill>
                    <a:srgbClr val="215868"/>
                  </a:solidFill>
                  <a:effectLst/>
                  <a:latin typeface="Swis721 Lt BT"/>
                  <a:ea typeface="Times New Roman"/>
                  <a:cs typeface="Times New Roman"/>
                </a:rPr>
                <a:t>Remove catheter. Provide patient with receptacle to collect urine. </a:t>
              </a:r>
              <a:endParaRPr lang="en-AU" sz="1200">
                <a:effectLst/>
                <a:latin typeface="Arial"/>
                <a:ea typeface="Times New Roman"/>
                <a:cs typeface="Times New Roman"/>
              </a:endParaRPr>
            </a:p>
            <a:p>
              <a:pPr marL="457200" algn="ctr">
                <a:spcAft>
                  <a:spcPts val="0"/>
                </a:spcAft>
              </a:pPr>
              <a:r>
                <a:rPr lang="en-AU" sz="1000">
                  <a:solidFill>
                    <a:srgbClr val="215868"/>
                  </a:solidFill>
                  <a:effectLst/>
                  <a:latin typeface="Swis721 Lt BT"/>
                  <a:ea typeface="Times New Roman"/>
                  <a:cs typeface="Times New Roman"/>
                </a:rPr>
                <a:t>Educate patient on TOV procedure. Document removal in healthcare record.</a:t>
              </a:r>
              <a:endParaRPr lang="en-AU" sz="1200">
                <a:effectLst/>
                <a:latin typeface="Arial"/>
                <a:ea typeface="Times New Roman"/>
                <a:cs typeface="Times New Roman"/>
              </a:endParaRPr>
            </a:p>
          </p:txBody>
        </p:sp>
        <p:sp>
          <p:nvSpPr>
            <p:cNvPr id="60" name="Rectangle 59"/>
            <p:cNvSpPr/>
            <p:nvPr/>
          </p:nvSpPr>
          <p:spPr>
            <a:xfrm>
              <a:off x="1125537" y="1577658"/>
              <a:ext cx="4399280" cy="381635"/>
            </a:xfrm>
            <a:prstGeom prst="rect">
              <a:avLst/>
            </a:prstGeom>
            <a:solidFill>
              <a:schemeClr val="bg1"/>
            </a:solidFill>
            <a:ln w="12700">
              <a:solidFill>
                <a:srgbClr val="2D586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endParaRPr lang="en-AU" sz="1000" dirty="0" smtClean="0">
                <a:solidFill>
                  <a:srgbClr val="215868"/>
                </a:solidFill>
                <a:effectLst/>
                <a:latin typeface="Swis721 Lt BT"/>
                <a:ea typeface="Times New Roman"/>
                <a:cs typeface="Times New Roman"/>
              </a:endParaRPr>
            </a:p>
            <a:p>
              <a:pPr algn="ctr">
                <a:spcAft>
                  <a:spcPts val="0"/>
                </a:spcAft>
              </a:pPr>
              <a:r>
                <a:rPr lang="en-AU" sz="1000" dirty="0" smtClean="0">
                  <a:solidFill>
                    <a:srgbClr val="215868"/>
                  </a:solidFill>
                  <a:effectLst/>
                  <a:latin typeface="Swis721 Lt BT"/>
                  <a:ea typeface="Times New Roman"/>
                  <a:cs typeface="Times New Roman"/>
                </a:rPr>
                <a:t>Encourage </a:t>
              </a:r>
              <a:r>
                <a:rPr lang="en-AU" sz="1000" dirty="0">
                  <a:solidFill>
                    <a:srgbClr val="215868"/>
                  </a:solidFill>
                  <a:effectLst/>
                  <a:latin typeface="Swis721 Lt BT"/>
                  <a:ea typeface="Times New Roman"/>
                  <a:cs typeface="Times New Roman"/>
                </a:rPr>
                <a:t>fluid intake. (Be mindful of any fluid </a:t>
              </a:r>
              <a:r>
                <a:rPr lang="en-AU" sz="1000" dirty="0" smtClean="0">
                  <a:solidFill>
                    <a:srgbClr val="215868"/>
                  </a:solidFill>
                  <a:effectLst/>
                  <a:latin typeface="Swis721 Lt BT"/>
                  <a:ea typeface="Times New Roman"/>
                  <a:cs typeface="Times New Roman"/>
                </a:rPr>
                <a:t>restrictions). Maintain </a:t>
              </a:r>
              <a:r>
                <a:rPr lang="en-AU" sz="1000" dirty="0">
                  <a:solidFill>
                    <a:srgbClr val="215868"/>
                  </a:solidFill>
                  <a:effectLst/>
                  <a:latin typeface="Swis721 Lt BT"/>
                  <a:ea typeface="Times New Roman"/>
                  <a:cs typeface="Times New Roman"/>
                </a:rPr>
                <a:t>fluid balance chart.</a:t>
              </a:r>
              <a:endParaRPr lang="en-AU" sz="1200" dirty="0">
                <a:effectLst/>
                <a:latin typeface="Arial"/>
                <a:ea typeface="Times New Roman"/>
                <a:cs typeface="Times New Roman"/>
              </a:endParaRPr>
            </a:p>
            <a:p>
              <a:pPr algn="ctr">
                <a:spcAft>
                  <a:spcPts val="0"/>
                </a:spcAft>
              </a:pPr>
              <a:r>
                <a:rPr lang="en-AU" sz="800" dirty="0">
                  <a:solidFill>
                    <a:srgbClr val="215868"/>
                  </a:solidFill>
                  <a:effectLst/>
                  <a:latin typeface="Swis721 Lt BT"/>
                  <a:ea typeface="Times New Roman"/>
                  <a:cs typeface="Times New Roman"/>
                </a:rPr>
                <a:t> </a:t>
              </a:r>
              <a:endParaRPr lang="en-AU" sz="1200" dirty="0">
                <a:effectLst/>
                <a:latin typeface="Arial"/>
                <a:ea typeface="Times New Roman"/>
                <a:cs typeface="Times New Roman"/>
              </a:endParaRPr>
            </a:p>
          </p:txBody>
        </p:sp>
        <p:sp>
          <p:nvSpPr>
            <p:cNvPr id="61" name="Down Arrow 60"/>
            <p:cNvSpPr/>
            <p:nvPr/>
          </p:nvSpPr>
          <p:spPr>
            <a:xfrm>
              <a:off x="1124902" y="4158933"/>
              <a:ext cx="376555" cy="1701800"/>
            </a:xfrm>
            <a:prstGeom prst="downArrow">
              <a:avLst/>
            </a:prstGeom>
            <a:solidFill>
              <a:srgbClr val="2D586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1200">
                  <a:effectLst/>
                  <a:latin typeface="Arial"/>
                  <a:ea typeface="Times New Roman"/>
                  <a:cs typeface="Times New Roman"/>
                </a:rPr>
                <a:t> </a:t>
              </a:r>
            </a:p>
          </p:txBody>
        </p:sp>
        <p:sp>
          <p:nvSpPr>
            <p:cNvPr id="62" name="Rectangle 61"/>
            <p:cNvSpPr/>
            <p:nvPr/>
          </p:nvSpPr>
          <p:spPr>
            <a:xfrm>
              <a:off x="3417887" y="4824413"/>
              <a:ext cx="1088320" cy="741680"/>
            </a:xfrm>
            <a:prstGeom prst="rect">
              <a:avLst/>
            </a:prstGeom>
            <a:solidFill>
              <a:srgbClr val="215868">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 tIns="45720" rIns="0" bIns="45720" numCol="1" spcCol="0" rtlCol="0" fromWordArt="0" anchor="ctr" anchorCtr="0" forceAA="0" compatLnSpc="1">
              <a:prstTxWarp prst="textNoShape">
                <a:avLst/>
              </a:prstTxWarp>
              <a:noAutofit/>
            </a:bodyPr>
            <a:lstStyle/>
            <a:p>
              <a:pPr marL="87313" algn="ctr">
                <a:spcAft>
                  <a:spcPts val="0"/>
                </a:spcAft>
              </a:pPr>
              <a:r>
                <a:rPr lang="en-AU" sz="1000" dirty="0">
                  <a:solidFill>
                    <a:srgbClr val="215868"/>
                  </a:solidFill>
                  <a:effectLst/>
                  <a:latin typeface="Swis721 Lt BT"/>
                  <a:ea typeface="Times New Roman"/>
                  <a:cs typeface="Times New Roman"/>
                </a:rPr>
                <a:t>No or small urine volume recorded on scan**</a:t>
              </a:r>
              <a:endParaRPr lang="en-AU" sz="1200" dirty="0">
                <a:effectLst/>
                <a:latin typeface="Arial"/>
                <a:ea typeface="Times New Roman"/>
                <a:cs typeface="Times New Roman"/>
              </a:endParaRPr>
            </a:p>
          </p:txBody>
        </p:sp>
        <p:sp>
          <p:nvSpPr>
            <p:cNvPr id="63" name="Rectangle 62"/>
            <p:cNvSpPr/>
            <p:nvPr/>
          </p:nvSpPr>
          <p:spPr>
            <a:xfrm>
              <a:off x="4687252" y="4779963"/>
              <a:ext cx="1041400" cy="812165"/>
            </a:xfrm>
            <a:prstGeom prst="rect">
              <a:avLst/>
            </a:prstGeom>
            <a:solidFill>
              <a:srgbClr val="215868">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 tIns="45720" rIns="0" bIns="45720" numCol="1" spcCol="0" rtlCol="0" fromWordArt="0" anchor="ctr" anchorCtr="0" forceAA="0" compatLnSpc="1">
              <a:prstTxWarp prst="textNoShape">
                <a:avLst/>
              </a:prstTxWarp>
              <a:noAutofit/>
            </a:bodyPr>
            <a:lstStyle/>
            <a:p>
              <a:pPr marL="87313" algn="ctr">
                <a:spcAft>
                  <a:spcPts val="0"/>
                </a:spcAft>
              </a:pPr>
              <a:r>
                <a:rPr lang="en-AU" sz="1000" dirty="0">
                  <a:solidFill>
                    <a:srgbClr val="215868"/>
                  </a:solidFill>
                  <a:effectLst/>
                  <a:latin typeface="Swis721 Lt BT"/>
                  <a:ea typeface="Times New Roman"/>
                  <a:cs typeface="Times New Roman"/>
                </a:rPr>
                <a:t>Moderate or large urine volume recorded on scan**</a:t>
              </a:r>
              <a:endParaRPr lang="en-AU" sz="1200" dirty="0">
                <a:effectLst/>
                <a:latin typeface="Arial"/>
                <a:ea typeface="Times New Roman"/>
                <a:cs typeface="Times New Roman"/>
              </a:endParaRPr>
            </a:p>
          </p:txBody>
        </p:sp>
        <p:sp>
          <p:nvSpPr>
            <p:cNvPr id="64" name="Down Arrow 63"/>
            <p:cNvSpPr/>
            <p:nvPr/>
          </p:nvSpPr>
          <p:spPr>
            <a:xfrm>
              <a:off x="2124392" y="5130483"/>
              <a:ext cx="376555" cy="266700"/>
            </a:xfrm>
            <a:prstGeom prst="downArrow">
              <a:avLst/>
            </a:prstGeom>
            <a:solidFill>
              <a:srgbClr val="2D586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1200">
                  <a:effectLst/>
                  <a:latin typeface="Arial"/>
                  <a:ea typeface="Times New Roman"/>
                  <a:cs typeface="Times New Roman"/>
                </a:rPr>
                <a:t> </a:t>
              </a:r>
            </a:p>
          </p:txBody>
        </p:sp>
        <p:sp>
          <p:nvSpPr>
            <p:cNvPr id="65" name="Rectangle 64"/>
            <p:cNvSpPr/>
            <p:nvPr/>
          </p:nvSpPr>
          <p:spPr>
            <a:xfrm>
              <a:off x="5955982" y="2892743"/>
              <a:ext cx="1412875" cy="810260"/>
            </a:xfrm>
            <a:prstGeom prst="rect">
              <a:avLst/>
            </a:prstGeom>
            <a:noFill/>
            <a:ln w="1270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 tIns="45720" rIns="0" bIns="45720" numCol="1" spcCol="0" rtlCol="0" fromWordArt="0" anchor="ctr" anchorCtr="0" forceAA="0" compatLnSpc="1">
              <a:prstTxWarp prst="textNoShape">
                <a:avLst/>
              </a:prstTxWarp>
              <a:noAutofit/>
            </a:bodyPr>
            <a:lstStyle/>
            <a:p>
              <a:pPr marL="87313" algn="ctr">
                <a:spcAft>
                  <a:spcPts val="0"/>
                </a:spcAft>
              </a:pPr>
              <a:r>
                <a:rPr lang="en-AU" sz="1200" b="1" dirty="0">
                  <a:solidFill>
                    <a:srgbClr val="595959"/>
                  </a:solidFill>
                  <a:effectLst/>
                  <a:latin typeface="Swis721 Lt BT"/>
                  <a:ea typeface="Times New Roman"/>
                  <a:cs typeface="Times New Roman"/>
                </a:rPr>
                <a:t>C.</a:t>
              </a:r>
              <a:r>
                <a:rPr lang="en-AU" sz="1200" dirty="0">
                  <a:solidFill>
                    <a:srgbClr val="595959"/>
                  </a:solidFill>
                  <a:effectLst/>
                  <a:latin typeface="Swis721 Lt BT"/>
                  <a:ea typeface="Times New Roman"/>
                  <a:cs typeface="Times New Roman"/>
                </a:rPr>
                <a:t> </a:t>
              </a:r>
              <a:r>
                <a:rPr lang="en-AU" sz="1000" dirty="0">
                  <a:solidFill>
                    <a:srgbClr val="808080"/>
                  </a:solidFill>
                  <a:effectLst/>
                  <a:latin typeface="Swis721 Lt BT"/>
                  <a:ea typeface="Times New Roman"/>
                  <a:cs typeface="Times New Roman"/>
                </a:rPr>
                <a:t>Wait for patient to void as per documented MO/specialist</a:t>
              </a:r>
              <a:endParaRPr lang="en-AU" sz="1200" dirty="0">
                <a:effectLst/>
                <a:latin typeface="Arial"/>
                <a:ea typeface="Times New Roman"/>
                <a:cs typeface="Times New Roman"/>
              </a:endParaRPr>
            </a:p>
            <a:p>
              <a:pPr marL="87313" algn="ctr">
                <a:spcAft>
                  <a:spcPts val="0"/>
                </a:spcAft>
              </a:pPr>
              <a:r>
                <a:rPr lang="en-AU" sz="1000" dirty="0">
                  <a:solidFill>
                    <a:srgbClr val="808080"/>
                  </a:solidFill>
                  <a:effectLst/>
                  <a:latin typeface="Swis721 Lt BT"/>
                  <a:ea typeface="Times New Roman"/>
                  <a:cs typeface="Times New Roman"/>
                </a:rPr>
                <a:t> nurse instructions.</a:t>
              </a:r>
              <a:endParaRPr lang="en-AU" sz="1200" dirty="0">
                <a:effectLst/>
                <a:latin typeface="Arial"/>
                <a:ea typeface="Times New Roman"/>
                <a:cs typeface="Times New Roman"/>
              </a:endParaRPr>
            </a:p>
          </p:txBody>
        </p:sp>
        <p:sp>
          <p:nvSpPr>
            <p:cNvPr id="66" name="Rectangle 65"/>
            <p:cNvSpPr/>
            <p:nvPr/>
          </p:nvSpPr>
          <p:spPr>
            <a:xfrm>
              <a:off x="5922327" y="773456"/>
              <a:ext cx="2141855" cy="897546"/>
            </a:xfrm>
            <a:prstGeom prst="rect">
              <a:avLst/>
            </a:prstGeom>
            <a:noFill/>
            <a:ln w="1270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 tIns="45720" rIns="0" bIns="45720" numCol="1" spcCol="0" rtlCol="0" fromWordArt="0" anchor="ctr" anchorCtr="0" forceAA="0" compatLnSpc="1">
              <a:prstTxWarp prst="textNoShape">
                <a:avLst/>
              </a:prstTxWarp>
              <a:noAutofit/>
            </a:bodyPr>
            <a:lstStyle/>
            <a:p>
              <a:pPr marL="87313" algn="ctr">
                <a:spcAft>
                  <a:spcPts val="0"/>
                </a:spcAft>
              </a:pPr>
              <a:r>
                <a:rPr lang="en-AU" sz="1200" b="1" dirty="0">
                  <a:solidFill>
                    <a:srgbClr val="595959"/>
                  </a:solidFill>
                  <a:effectLst/>
                  <a:latin typeface="Swis721 Lt BT"/>
                  <a:ea typeface="Times New Roman"/>
                  <a:cs typeface="Times New Roman"/>
                </a:rPr>
                <a:t>A.</a:t>
              </a:r>
              <a:r>
                <a:rPr lang="en-AU" sz="1200" dirty="0">
                  <a:solidFill>
                    <a:srgbClr val="595959"/>
                  </a:solidFill>
                  <a:effectLst/>
                  <a:latin typeface="Swis721 Lt BT"/>
                  <a:ea typeface="Times New Roman"/>
                  <a:cs typeface="Times New Roman"/>
                </a:rPr>
                <a:t> </a:t>
              </a:r>
              <a:r>
                <a:rPr lang="en-AU" sz="1000" dirty="0" err="1">
                  <a:solidFill>
                    <a:srgbClr val="808080"/>
                  </a:solidFill>
                  <a:effectLst/>
                  <a:latin typeface="Swis721 Lt BT"/>
                  <a:ea typeface="Times New Roman"/>
                  <a:cs typeface="Times New Roman"/>
                </a:rPr>
                <a:t>Recatheterise</a:t>
              </a:r>
              <a:r>
                <a:rPr lang="en-AU" sz="1000" dirty="0">
                  <a:solidFill>
                    <a:srgbClr val="808080"/>
                  </a:solidFill>
                  <a:effectLst/>
                  <a:latin typeface="Swis721 Lt BT"/>
                  <a:ea typeface="Times New Roman"/>
                  <a:cs typeface="Times New Roman"/>
                </a:rPr>
                <a:t> with IUC.</a:t>
              </a:r>
              <a:endParaRPr lang="en-AU" sz="1200" dirty="0">
                <a:effectLst/>
                <a:latin typeface="Arial"/>
                <a:ea typeface="Times New Roman"/>
                <a:cs typeface="Times New Roman"/>
              </a:endParaRPr>
            </a:p>
            <a:p>
              <a:pPr marL="87313" algn="ctr">
                <a:spcAft>
                  <a:spcPts val="0"/>
                </a:spcAft>
              </a:pPr>
              <a:r>
                <a:rPr lang="en-AU" sz="1000" dirty="0">
                  <a:solidFill>
                    <a:srgbClr val="808080"/>
                  </a:solidFill>
                  <a:effectLst/>
                  <a:latin typeface="Swis721 Lt BT"/>
                  <a:ea typeface="Times New Roman"/>
                  <a:cs typeface="Times New Roman"/>
                </a:rPr>
                <a:t>Restart catheter removal protocol as per MO/Specialist nurse’s documented instructions</a:t>
              </a:r>
              <a:r>
                <a:rPr lang="en-AU" sz="1000" dirty="0" smtClean="0">
                  <a:solidFill>
                    <a:srgbClr val="808080"/>
                  </a:solidFill>
                  <a:effectLst/>
                  <a:latin typeface="Swis721 Lt BT"/>
                  <a:ea typeface="Times New Roman"/>
                  <a:cs typeface="Times New Roman"/>
                </a:rPr>
                <a:t>.</a:t>
              </a:r>
              <a:r>
                <a:rPr lang="en-AU" sz="1000" dirty="0">
                  <a:solidFill>
                    <a:srgbClr val="215868"/>
                  </a:solidFill>
                  <a:effectLst/>
                  <a:latin typeface="Swis721 Lt BT"/>
                  <a:ea typeface="Times New Roman"/>
                  <a:cs typeface="Times New Roman"/>
                </a:rPr>
                <a:t> </a:t>
              </a:r>
              <a:endParaRPr lang="en-AU" sz="1200" dirty="0">
                <a:effectLst/>
                <a:latin typeface="Arial"/>
                <a:ea typeface="Times New Roman"/>
                <a:cs typeface="Times New Roman"/>
              </a:endParaRPr>
            </a:p>
          </p:txBody>
        </p:sp>
        <p:sp>
          <p:nvSpPr>
            <p:cNvPr id="67" name="Rectangle 66"/>
            <p:cNvSpPr/>
            <p:nvPr/>
          </p:nvSpPr>
          <p:spPr>
            <a:xfrm>
              <a:off x="5955347" y="2072323"/>
              <a:ext cx="1906270" cy="525780"/>
            </a:xfrm>
            <a:prstGeom prst="rect">
              <a:avLst/>
            </a:prstGeom>
            <a:noFill/>
            <a:ln w="1270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 tIns="45720" rIns="0" bIns="45720" numCol="1" spcCol="0" rtlCol="0" fromWordArt="0" anchor="ctr" anchorCtr="0" forceAA="0" compatLnSpc="1">
              <a:prstTxWarp prst="textNoShape">
                <a:avLst/>
              </a:prstTxWarp>
              <a:noAutofit/>
            </a:bodyPr>
            <a:lstStyle/>
            <a:p>
              <a:pPr marL="87313" algn="ctr">
                <a:spcAft>
                  <a:spcPts val="0"/>
                </a:spcAft>
              </a:pPr>
              <a:r>
                <a:rPr lang="en-AU" sz="1100" b="1" dirty="0">
                  <a:solidFill>
                    <a:srgbClr val="595959"/>
                  </a:solidFill>
                  <a:effectLst/>
                  <a:latin typeface="Swis721 Lt BT"/>
                  <a:ea typeface="Times New Roman"/>
                  <a:cs typeface="Times New Roman"/>
                </a:rPr>
                <a:t>B</a:t>
              </a:r>
              <a:r>
                <a:rPr lang="en-AU" sz="1100" dirty="0">
                  <a:solidFill>
                    <a:srgbClr val="595959"/>
                  </a:solidFill>
                  <a:effectLst/>
                  <a:latin typeface="Swis721 Lt BT"/>
                  <a:ea typeface="Times New Roman"/>
                  <a:cs typeface="Times New Roman"/>
                </a:rPr>
                <a:t>. </a:t>
              </a:r>
              <a:r>
                <a:rPr lang="en-AU" sz="1000" dirty="0">
                  <a:solidFill>
                    <a:srgbClr val="808080"/>
                  </a:solidFill>
                  <a:effectLst/>
                  <a:latin typeface="Swis721 Lt BT"/>
                  <a:ea typeface="Times New Roman"/>
                  <a:cs typeface="Times New Roman"/>
                </a:rPr>
                <a:t>Catheterise with </a:t>
              </a:r>
              <a:endParaRPr lang="en-AU" sz="1200" dirty="0">
                <a:effectLst/>
                <a:latin typeface="Arial"/>
                <a:ea typeface="Times New Roman"/>
                <a:cs typeface="Times New Roman"/>
              </a:endParaRPr>
            </a:p>
            <a:p>
              <a:pPr marL="87313" algn="ctr">
                <a:spcAft>
                  <a:spcPts val="0"/>
                </a:spcAft>
              </a:pPr>
              <a:r>
                <a:rPr lang="en-AU" sz="1000" dirty="0">
                  <a:solidFill>
                    <a:srgbClr val="808080"/>
                  </a:solidFill>
                  <a:effectLst/>
                  <a:latin typeface="Swis721 Lt BT"/>
                  <a:ea typeface="Times New Roman"/>
                  <a:cs typeface="Times New Roman"/>
                </a:rPr>
                <a:t>Intermittent catheter</a:t>
              </a:r>
              <a:endParaRPr lang="en-AU" sz="1200" dirty="0">
                <a:effectLst/>
                <a:latin typeface="Arial"/>
                <a:ea typeface="Times New Roman"/>
                <a:cs typeface="Times New Roman"/>
              </a:endParaRPr>
            </a:p>
          </p:txBody>
        </p:sp>
        <p:cxnSp>
          <p:nvCxnSpPr>
            <p:cNvPr id="68" name="Straight Arrow Connector 67"/>
            <p:cNvCxnSpPr/>
            <p:nvPr/>
          </p:nvCxnSpPr>
          <p:spPr>
            <a:xfrm flipV="1">
              <a:off x="6645592" y="3694748"/>
              <a:ext cx="0" cy="1043305"/>
            </a:xfrm>
            <a:prstGeom prst="straightConnector1">
              <a:avLst/>
            </a:prstGeom>
            <a:ln w="12700">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H="1">
              <a:off x="5524182" y="3085148"/>
              <a:ext cx="439420" cy="0"/>
            </a:xfrm>
            <a:prstGeom prst="straightConnector1">
              <a:avLst/>
            </a:prstGeom>
            <a:ln w="12700">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H="1">
              <a:off x="5524182" y="2288858"/>
              <a:ext cx="427990" cy="0"/>
            </a:xfrm>
            <a:prstGeom prst="straightConnector1">
              <a:avLst/>
            </a:prstGeom>
            <a:ln w="12700">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1665922" y="2491423"/>
              <a:ext cx="586105" cy="307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800" b="1">
                  <a:effectLst/>
                  <a:latin typeface="Swis721 Lt BT"/>
                  <a:ea typeface="Times New Roman"/>
                  <a:cs typeface="Times New Roman"/>
                </a:rPr>
                <a:t>YES</a:t>
              </a:r>
              <a:endParaRPr lang="en-AU" sz="1200">
                <a:effectLst/>
                <a:latin typeface="Arial"/>
                <a:ea typeface="Times New Roman"/>
                <a:cs typeface="Times New Roman"/>
              </a:endParaRPr>
            </a:p>
          </p:txBody>
        </p:sp>
        <p:sp>
          <p:nvSpPr>
            <p:cNvPr id="72" name="Rectangle 71"/>
            <p:cNvSpPr/>
            <p:nvPr/>
          </p:nvSpPr>
          <p:spPr>
            <a:xfrm>
              <a:off x="1020762" y="4235133"/>
              <a:ext cx="586105" cy="219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800" dirty="0">
                  <a:effectLst/>
                  <a:latin typeface="Swis721 Lt BT"/>
                  <a:ea typeface="Times New Roman"/>
                  <a:cs typeface="Times New Roman"/>
                </a:rPr>
                <a:t>NO</a:t>
              </a:r>
              <a:endParaRPr lang="en-AU" sz="1200" dirty="0">
                <a:effectLst/>
                <a:latin typeface="Arial"/>
                <a:ea typeface="Times New Roman"/>
                <a:cs typeface="Times New Roman"/>
              </a:endParaRPr>
            </a:p>
          </p:txBody>
        </p:sp>
        <p:sp>
          <p:nvSpPr>
            <p:cNvPr id="73" name="Down Arrow 72"/>
            <p:cNvSpPr/>
            <p:nvPr/>
          </p:nvSpPr>
          <p:spPr>
            <a:xfrm>
              <a:off x="3764597" y="5566728"/>
              <a:ext cx="376555" cy="292735"/>
            </a:xfrm>
            <a:prstGeom prst="downArrow">
              <a:avLst/>
            </a:prstGeom>
            <a:solidFill>
              <a:srgbClr val="2D586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1200">
                  <a:effectLst/>
                  <a:latin typeface="Arial"/>
                  <a:ea typeface="Times New Roman"/>
                  <a:cs typeface="Times New Roman"/>
                </a:rPr>
                <a:t> </a:t>
              </a:r>
            </a:p>
          </p:txBody>
        </p:sp>
        <p:sp>
          <p:nvSpPr>
            <p:cNvPr id="74" name="Down Arrow 73"/>
            <p:cNvSpPr/>
            <p:nvPr/>
          </p:nvSpPr>
          <p:spPr>
            <a:xfrm rot="16200000">
              <a:off x="5676899" y="5182871"/>
              <a:ext cx="376555" cy="273050"/>
            </a:xfrm>
            <a:prstGeom prst="downArrow">
              <a:avLst/>
            </a:prstGeom>
            <a:solidFill>
              <a:srgbClr val="2D586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1200">
                  <a:effectLst/>
                  <a:latin typeface="Arial"/>
                  <a:ea typeface="Times New Roman"/>
                  <a:cs typeface="Times New Roman"/>
                </a:rPr>
                <a:t> </a:t>
              </a:r>
            </a:p>
          </p:txBody>
        </p:sp>
        <p:cxnSp>
          <p:nvCxnSpPr>
            <p:cNvPr id="75" name="Straight Arrow Connector 74"/>
            <p:cNvCxnSpPr/>
            <p:nvPr/>
          </p:nvCxnSpPr>
          <p:spPr>
            <a:xfrm flipV="1">
              <a:off x="7577772" y="2608263"/>
              <a:ext cx="0" cy="2130425"/>
            </a:xfrm>
            <a:prstGeom prst="straightConnector1">
              <a:avLst/>
            </a:prstGeom>
            <a:ln w="12700">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V="1">
              <a:off x="7965757" y="1667828"/>
              <a:ext cx="0" cy="3070860"/>
            </a:xfrm>
            <a:prstGeom prst="straightConnector1">
              <a:avLst/>
            </a:prstGeom>
            <a:ln w="12700">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7" name="Down Arrow 76"/>
            <p:cNvSpPr/>
            <p:nvPr/>
          </p:nvSpPr>
          <p:spPr>
            <a:xfrm>
              <a:off x="4342447" y="554673"/>
              <a:ext cx="376555" cy="379730"/>
            </a:xfrm>
            <a:prstGeom prst="downArrow">
              <a:avLst/>
            </a:prstGeom>
            <a:solidFill>
              <a:srgbClr val="2D586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1200">
                  <a:effectLst/>
                  <a:latin typeface="Arial"/>
                  <a:ea typeface="Times New Roman"/>
                  <a:cs typeface="Times New Roman"/>
                </a:rPr>
                <a:t> </a:t>
              </a:r>
            </a:p>
          </p:txBody>
        </p:sp>
        <p:sp>
          <p:nvSpPr>
            <p:cNvPr id="78" name="Down Arrow 77"/>
            <p:cNvSpPr/>
            <p:nvPr/>
          </p:nvSpPr>
          <p:spPr>
            <a:xfrm>
              <a:off x="1784032" y="1388428"/>
              <a:ext cx="343535" cy="180340"/>
            </a:xfrm>
            <a:prstGeom prst="downArrow">
              <a:avLst/>
            </a:prstGeom>
            <a:solidFill>
              <a:srgbClr val="2D586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1200">
                  <a:effectLst/>
                  <a:latin typeface="Arial"/>
                  <a:ea typeface="Times New Roman"/>
                  <a:cs typeface="Times New Roman"/>
                </a:rPr>
                <a:t> </a:t>
              </a:r>
            </a:p>
          </p:txBody>
        </p:sp>
        <p:sp>
          <p:nvSpPr>
            <p:cNvPr id="79" name="Rectangle 78"/>
            <p:cNvSpPr/>
            <p:nvPr/>
          </p:nvSpPr>
          <p:spPr>
            <a:xfrm>
              <a:off x="3019107" y="2939098"/>
              <a:ext cx="1062990" cy="219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800" b="1">
                  <a:effectLst/>
                  <a:latin typeface="Swis721 Lt BT"/>
                  <a:ea typeface="Times New Roman"/>
                  <a:cs typeface="Times New Roman"/>
                </a:rPr>
                <a:t>PATIENT VOIDED</a:t>
              </a:r>
              <a:endParaRPr lang="en-AU" sz="1200">
                <a:effectLst/>
                <a:latin typeface="Arial"/>
                <a:ea typeface="Times New Roman"/>
                <a:cs typeface="Times New Roman"/>
              </a:endParaRPr>
            </a:p>
          </p:txBody>
        </p:sp>
        <p:sp>
          <p:nvSpPr>
            <p:cNvPr id="80" name="Rectangle 79"/>
            <p:cNvSpPr/>
            <p:nvPr/>
          </p:nvSpPr>
          <p:spPr>
            <a:xfrm>
              <a:off x="3993197" y="2811463"/>
              <a:ext cx="1532890" cy="581025"/>
            </a:xfrm>
            <a:prstGeom prst="rect">
              <a:avLst/>
            </a:prstGeom>
            <a:solidFill>
              <a:schemeClr val="bg1"/>
            </a:solidFill>
            <a:ln w="12700">
              <a:solidFill>
                <a:srgbClr val="2D586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174625" lvl="0" indent="-174625">
                <a:spcAft>
                  <a:spcPts val="0"/>
                </a:spcAft>
                <a:buSzPts val="800"/>
                <a:buFont typeface="Symbol"/>
                <a:buChar char=""/>
              </a:pPr>
              <a:r>
                <a:rPr lang="en-AU" sz="1000" dirty="0">
                  <a:solidFill>
                    <a:srgbClr val="215868"/>
                  </a:solidFill>
                  <a:effectLst/>
                  <a:latin typeface="Swis721 Lt BT"/>
                  <a:ea typeface="Times New Roman"/>
                  <a:cs typeface="Times New Roman"/>
                </a:rPr>
                <a:t>Review fluid balance</a:t>
              </a:r>
              <a:endParaRPr lang="en-AU" sz="1200" dirty="0">
                <a:effectLst/>
                <a:latin typeface="Arial"/>
                <a:ea typeface="Times New Roman"/>
                <a:cs typeface="Times New Roman"/>
              </a:endParaRPr>
            </a:p>
            <a:p>
              <a:pPr marL="174625" lvl="0" indent="-174625">
                <a:spcAft>
                  <a:spcPts val="0"/>
                </a:spcAft>
                <a:buSzPts val="800"/>
                <a:buFont typeface="Symbol"/>
                <a:buChar char=""/>
              </a:pPr>
              <a:r>
                <a:rPr lang="en-AU" sz="1000" dirty="0">
                  <a:solidFill>
                    <a:srgbClr val="215868"/>
                  </a:solidFill>
                  <a:effectLst/>
                  <a:latin typeface="Swis721 Lt BT"/>
                  <a:ea typeface="Times New Roman"/>
                  <a:cs typeface="Times New Roman"/>
                </a:rPr>
                <a:t>Scan bladder</a:t>
              </a:r>
              <a:endParaRPr lang="en-AU" sz="1200" dirty="0">
                <a:effectLst/>
                <a:latin typeface="Arial"/>
                <a:ea typeface="Times New Roman"/>
                <a:cs typeface="Times New Roman"/>
              </a:endParaRPr>
            </a:p>
            <a:p>
              <a:pPr marL="174625" lvl="0" indent="-174625">
                <a:spcAft>
                  <a:spcPts val="0"/>
                </a:spcAft>
                <a:buSzPts val="800"/>
                <a:buFont typeface="Symbol"/>
                <a:buChar char=""/>
              </a:pPr>
              <a:r>
                <a:rPr lang="en-AU" sz="1000" dirty="0">
                  <a:solidFill>
                    <a:srgbClr val="215868"/>
                  </a:solidFill>
                  <a:effectLst/>
                  <a:latin typeface="Swis721 Lt BT"/>
                  <a:ea typeface="Times New Roman"/>
                  <a:cs typeface="Times New Roman"/>
                </a:rPr>
                <a:t>Prompt patient to void</a:t>
              </a:r>
              <a:endParaRPr lang="en-AU" sz="1200" dirty="0">
                <a:effectLst/>
                <a:latin typeface="Arial"/>
                <a:ea typeface="Times New Roman"/>
                <a:cs typeface="Times New Roman"/>
              </a:endParaRPr>
            </a:p>
          </p:txBody>
        </p:sp>
        <p:sp>
          <p:nvSpPr>
            <p:cNvPr id="81" name="Rectangle 80"/>
            <p:cNvSpPr/>
            <p:nvPr/>
          </p:nvSpPr>
          <p:spPr>
            <a:xfrm>
              <a:off x="1125537" y="2133283"/>
              <a:ext cx="4399280" cy="292735"/>
            </a:xfrm>
            <a:prstGeom prst="rect">
              <a:avLst/>
            </a:prstGeom>
            <a:solidFill>
              <a:srgbClr val="215868">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 tIns="45720" rIns="0" bIns="45720" numCol="1" spcCol="0" rtlCol="0" fromWordArt="0" anchor="ctr" anchorCtr="0" forceAA="0" compatLnSpc="1">
              <a:prstTxWarp prst="textNoShape">
                <a:avLst/>
              </a:prstTxWarp>
              <a:noAutofit/>
            </a:bodyPr>
            <a:lstStyle/>
            <a:p>
              <a:pPr marL="457200" algn="ctr">
                <a:spcAft>
                  <a:spcPts val="0"/>
                </a:spcAft>
              </a:pPr>
              <a:r>
                <a:rPr lang="en-AU" sz="1000">
                  <a:solidFill>
                    <a:srgbClr val="215868"/>
                  </a:solidFill>
                  <a:effectLst/>
                  <a:latin typeface="Swis721 Lt BT"/>
                  <a:ea typeface="Times New Roman"/>
                  <a:cs typeface="Times New Roman"/>
                </a:rPr>
                <a:t>Q4. Did the patient void within 6hr of catheter removal?</a:t>
              </a:r>
              <a:endParaRPr lang="en-AU" sz="1200">
                <a:effectLst/>
                <a:latin typeface="Arial"/>
                <a:ea typeface="Times New Roman"/>
                <a:cs typeface="Times New Roman"/>
              </a:endParaRPr>
            </a:p>
          </p:txBody>
        </p:sp>
        <p:sp>
          <p:nvSpPr>
            <p:cNvPr id="82" name="Rectangle 81"/>
            <p:cNvSpPr/>
            <p:nvPr/>
          </p:nvSpPr>
          <p:spPr>
            <a:xfrm rot="16200000">
              <a:off x="4011295" y="3769995"/>
              <a:ext cx="1060450" cy="219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800" b="1">
                  <a:effectLst/>
                  <a:latin typeface="Swis721 Lt BT"/>
                  <a:ea typeface="Times New Roman"/>
                  <a:cs typeface="Times New Roman"/>
                </a:rPr>
                <a:t>NO VOID</a:t>
              </a:r>
              <a:endParaRPr lang="en-AU" sz="1200">
                <a:effectLst/>
                <a:latin typeface="Arial"/>
                <a:ea typeface="Times New Roman"/>
                <a:cs typeface="Times New Roman"/>
              </a:endParaRPr>
            </a:p>
          </p:txBody>
        </p:sp>
        <p:sp>
          <p:nvSpPr>
            <p:cNvPr id="83" name="Down Arrow 82"/>
            <p:cNvSpPr/>
            <p:nvPr/>
          </p:nvSpPr>
          <p:spPr>
            <a:xfrm>
              <a:off x="1761172" y="3671253"/>
              <a:ext cx="376555" cy="224155"/>
            </a:xfrm>
            <a:prstGeom prst="downArrow">
              <a:avLst/>
            </a:prstGeom>
            <a:solidFill>
              <a:srgbClr val="2D586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1200">
                  <a:effectLst/>
                  <a:latin typeface="Arial"/>
                  <a:ea typeface="Times New Roman"/>
                  <a:cs typeface="Times New Roman"/>
                </a:rPr>
                <a:t> </a:t>
              </a:r>
            </a:p>
          </p:txBody>
        </p:sp>
        <p:sp>
          <p:nvSpPr>
            <p:cNvPr id="84" name="Rectangle 83"/>
            <p:cNvSpPr/>
            <p:nvPr/>
          </p:nvSpPr>
          <p:spPr>
            <a:xfrm>
              <a:off x="2035492" y="4170998"/>
              <a:ext cx="586105" cy="307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800" b="1">
                  <a:effectLst/>
                  <a:latin typeface="Swis721 Lt BT"/>
                  <a:ea typeface="Times New Roman"/>
                  <a:cs typeface="Times New Roman"/>
                </a:rPr>
                <a:t>YES</a:t>
              </a:r>
              <a:endParaRPr lang="en-AU" sz="1200">
                <a:effectLst/>
                <a:latin typeface="Arial"/>
                <a:ea typeface="Times New Roman"/>
                <a:cs typeface="Times New Roman"/>
              </a:endParaRPr>
            </a:p>
          </p:txBody>
        </p:sp>
        <p:sp>
          <p:nvSpPr>
            <p:cNvPr id="85" name="Rectangle 84"/>
            <p:cNvSpPr/>
            <p:nvPr/>
          </p:nvSpPr>
          <p:spPr>
            <a:xfrm>
              <a:off x="6016307" y="4739958"/>
              <a:ext cx="2106930" cy="1423035"/>
            </a:xfrm>
            <a:prstGeom prst="rect">
              <a:avLst/>
            </a:prstGeom>
            <a:solidFill>
              <a:schemeClr val="accent6">
                <a:alpha val="10000"/>
              </a:schemeClr>
            </a:solidFill>
            <a:ln cmpd="sng">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0" bIns="45720" numCol="1" spcCol="0" rtlCol="0" fromWordArt="0" anchor="ctr" anchorCtr="0" forceAA="0" compatLnSpc="1">
              <a:prstTxWarp prst="textNoShape">
                <a:avLst/>
              </a:prstTxWarp>
              <a:noAutofit/>
            </a:bodyPr>
            <a:lstStyle/>
            <a:p>
              <a:pPr indent="90170" algn="ctr">
                <a:spcAft>
                  <a:spcPts val="0"/>
                </a:spcAft>
              </a:pPr>
              <a:r>
                <a:rPr lang="en-AU" sz="1000">
                  <a:solidFill>
                    <a:srgbClr val="984806"/>
                  </a:solidFill>
                  <a:effectLst/>
                  <a:latin typeface="Swis721 Lt BT"/>
                  <a:ea typeface="Times New Roman"/>
                  <a:cs typeface="Times New Roman"/>
                </a:rPr>
                <a:t>Team leader/MO/specialist nurse to determine and document clinical pathway (A, B, C) based on assessment of: </a:t>
              </a:r>
              <a:endParaRPr lang="en-AU" sz="1200">
                <a:effectLst/>
                <a:latin typeface="Arial"/>
                <a:ea typeface="Times New Roman"/>
                <a:cs typeface="Times New Roman"/>
              </a:endParaRPr>
            </a:p>
            <a:p>
              <a:pPr marL="342900" lvl="0" indent="-342900">
                <a:spcAft>
                  <a:spcPts val="0"/>
                </a:spcAft>
                <a:buFont typeface="Symbol"/>
                <a:buChar char=""/>
              </a:pPr>
              <a:r>
                <a:rPr lang="en-AU" sz="1000">
                  <a:solidFill>
                    <a:srgbClr val="984806"/>
                  </a:solidFill>
                  <a:effectLst/>
                  <a:latin typeface="Swis721 Lt BT"/>
                  <a:ea typeface="Times New Roman"/>
                  <a:cs typeface="Times New Roman"/>
                </a:rPr>
                <a:t>Fluid balance</a:t>
              </a:r>
              <a:endParaRPr lang="en-AU" sz="1200">
                <a:effectLst/>
                <a:latin typeface="Arial"/>
                <a:ea typeface="Times New Roman"/>
                <a:cs typeface="Times New Roman"/>
              </a:endParaRPr>
            </a:p>
            <a:p>
              <a:pPr marL="342900" lvl="0" indent="-342900">
                <a:spcAft>
                  <a:spcPts val="0"/>
                </a:spcAft>
                <a:buFont typeface="Symbol"/>
                <a:buChar char=""/>
              </a:pPr>
              <a:r>
                <a:rPr lang="en-AU" sz="1000">
                  <a:solidFill>
                    <a:srgbClr val="984806"/>
                  </a:solidFill>
                  <a:effectLst/>
                  <a:latin typeface="Swis721 Lt BT"/>
                  <a:ea typeface="Times New Roman"/>
                  <a:cs typeface="Times New Roman"/>
                </a:rPr>
                <a:t>Total bladder volume***</a:t>
              </a:r>
              <a:endParaRPr lang="en-AU" sz="1200">
                <a:effectLst/>
                <a:latin typeface="Arial"/>
                <a:ea typeface="Times New Roman"/>
                <a:cs typeface="Times New Roman"/>
              </a:endParaRPr>
            </a:p>
            <a:p>
              <a:pPr marL="342900" lvl="0" indent="-342900">
                <a:spcAft>
                  <a:spcPts val="0"/>
                </a:spcAft>
                <a:buFont typeface="Symbol"/>
                <a:buChar char=""/>
              </a:pPr>
              <a:r>
                <a:rPr lang="en-AU" sz="1000">
                  <a:solidFill>
                    <a:srgbClr val="984806"/>
                  </a:solidFill>
                  <a:effectLst/>
                  <a:latin typeface="Swis721 Lt BT"/>
                  <a:ea typeface="Times New Roman"/>
                  <a:cs typeface="Times New Roman"/>
                </a:rPr>
                <a:t>Clinical picture/history</a:t>
              </a:r>
              <a:endParaRPr lang="en-AU" sz="1200">
                <a:effectLst/>
                <a:latin typeface="Arial"/>
                <a:ea typeface="Times New Roman"/>
                <a:cs typeface="Times New Roman"/>
              </a:endParaRPr>
            </a:p>
            <a:p>
              <a:pPr marL="342900" lvl="0" indent="-342900">
                <a:spcAft>
                  <a:spcPts val="0"/>
                </a:spcAft>
                <a:buFont typeface="Symbol"/>
                <a:buChar char=""/>
              </a:pPr>
              <a:r>
                <a:rPr lang="en-AU" sz="1000">
                  <a:solidFill>
                    <a:srgbClr val="984806"/>
                  </a:solidFill>
                  <a:effectLst/>
                  <a:latin typeface="Swis721 Lt BT"/>
                  <a:ea typeface="Times New Roman"/>
                  <a:cs typeface="Times New Roman"/>
                </a:rPr>
                <a:t>Pain or discomfort*</a:t>
              </a:r>
              <a:endParaRPr lang="en-AU" sz="1200">
                <a:effectLst/>
                <a:latin typeface="Arial"/>
                <a:ea typeface="Times New Roman"/>
                <a:cs typeface="Times New Roman"/>
              </a:endParaRPr>
            </a:p>
          </p:txBody>
        </p:sp>
        <p:sp>
          <p:nvSpPr>
            <p:cNvPr id="86" name="Rectangle 85"/>
            <p:cNvSpPr/>
            <p:nvPr/>
          </p:nvSpPr>
          <p:spPr>
            <a:xfrm>
              <a:off x="1103947" y="3896043"/>
              <a:ext cx="1950720" cy="265430"/>
            </a:xfrm>
            <a:prstGeom prst="rect">
              <a:avLst/>
            </a:prstGeom>
            <a:solidFill>
              <a:srgbClr val="215868">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 tIns="45720" rIns="0" bIns="45720" numCol="1" spcCol="0" rtlCol="0" fromWordArt="0" anchor="ctr" anchorCtr="0" forceAA="0" compatLnSpc="1">
              <a:prstTxWarp prst="textNoShape">
                <a:avLst/>
              </a:prstTxWarp>
              <a:noAutofit/>
            </a:bodyPr>
            <a:lstStyle/>
            <a:p>
              <a:pPr marL="457200" algn="ctr">
                <a:spcAft>
                  <a:spcPts val="0"/>
                </a:spcAft>
              </a:pPr>
              <a:r>
                <a:rPr lang="en-AU" sz="1000">
                  <a:solidFill>
                    <a:srgbClr val="215868"/>
                  </a:solidFill>
                  <a:effectLst/>
                  <a:latin typeface="Swis721 Lt BT"/>
                  <a:ea typeface="Times New Roman"/>
                  <a:cs typeface="Times New Roman"/>
                </a:rPr>
                <a:t>Q5. Was voiding pain free*?</a:t>
              </a:r>
              <a:endParaRPr lang="en-AU" sz="1200">
                <a:effectLst/>
                <a:latin typeface="Arial"/>
                <a:ea typeface="Times New Roman"/>
                <a:cs typeface="Times New Roman"/>
              </a:endParaRPr>
            </a:p>
          </p:txBody>
        </p:sp>
        <p:sp>
          <p:nvSpPr>
            <p:cNvPr id="87" name="Rectangle 86"/>
            <p:cNvSpPr/>
            <p:nvPr/>
          </p:nvSpPr>
          <p:spPr>
            <a:xfrm>
              <a:off x="3842067" y="4333558"/>
              <a:ext cx="1440180" cy="198120"/>
            </a:xfrm>
            <a:prstGeom prst="rect">
              <a:avLst/>
            </a:prstGeom>
            <a:solidFill>
              <a:srgbClr val="2D586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88" name="Down Arrow 87"/>
            <p:cNvSpPr/>
            <p:nvPr/>
          </p:nvSpPr>
          <p:spPr>
            <a:xfrm>
              <a:off x="3746817" y="4532948"/>
              <a:ext cx="376555" cy="292735"/>
            </a:xfrm>
            <a:prstGeom prst="downArrow">
              <a:avLst/>
            </a:prstGeom>
            <a:solidFill>
              <a:srgbClr val="2D586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1200">
                  <a:effectLst/>
                  <a:latin typeface="Arial"/>
                  <a:ea typeface="Times New Roman"/>
                  <a:cs typeface="Times New Roman"/>
                </a:rPr>
                <a:t> </a:t>
              </a:r>
            </a:p>
          </p:txBody>
        </p:sp>
        <p:sp>
          <p:nvSpPr>
            <p:cNvPr id="89" name="Down Arrow 88"/>
            <p:cNvSpPr/>
            <p:nvPr/>
          </p:nvSpPr>
          <p:spPr>
            <a:xfrm>
              <a:off x="4996497" y="4530408"/>
              <a:ext cx="376555" cy="292735"/>
            </a:xfrm>
            <a:prstGeom prst="downArrow">
              <a:avLst/>
            </a:prstGeom>
            <a:solidFill>
              <a:srgbClr val="2D586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1200">
                  <a:effectLst/>
                  <a:latin typeface="Arial"/>
                  <a:ea typeface="Times New Roman"/>
                  <a:cs typeface="Times New Roman"/>
                </a:rPr>
                <a:t> </a:t>
              </a:r>
            </a:p>
          </p:txBody>
        </p:sp>
      </p:grpSp>
      <p:sp>
        <p:nvSpPr>
          <p:cNvPr id="90" name="Down Arrow 89"/>
          <p:cNvSpPr/>
          <p:nvPr/>
        </p:nvSpPr>
        <p:spPr>
          <a:xfrm>
            <a:off x="1303918" y="2541540"/>
            <a:ext cx="431023" cy="291457"/>
          </a:xfrm>
          <a:prstGeom prst="downArrow">
            <a:avLst/>
          </a:prstGeom>
          <a:solidFill>
            <a:srgbClr val="2D586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1200">
                <a:effectLst/>
                <a:latin typeface="Arial"/>
                <a:ea typeface="Times New Roman"/>
                <a:cs typeface="Times New Roman"/>
              </a:rPr>
              <a:t> </a:t>
            </a:r>
          </a:p>
        </p:txBody>
      </p:sp>
      <p:sp>
        <p:nvSpPr>
          <p:cNvPr id="91" name="Down Arrow 90"/>
          <p:cNvSpPr/>
          <p:nvPr/>
        </p:nvSpPr>
        <p:spPr>
          <a:xfrm>
            <a:off x="4311871" y="2557389"/>
            <a:ext cx="431023" cy="291457"/>
          </a:xfrm>
          <a:prstGeom prst="downArrow">
            <a:avLst/>
          </a:prstGeom>
          <a:solidFill>
            <a:srgbClr val="2D586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1200">
                <a:effectLst/>
                <a:latin typeface="Arial"/>
                <a:ea typeface="Times New Roman"/>
                <a:cs typeface="Times New Roman"/>
              </a:rPr>
              <a:t> </a:t>
            </a:r>
          </a:p>
        </p:txBody>
      </p:sp>
      <p:sp>
        <p:nvSpPr>
          <p:cNvPr id="92" name="Rectangle 91"/>
          <p:cNvSpPr/>
          <p:nvPr/>
        </p:nvSpPr>
        <p:spPr>
          <a:xfrm>
            <a:off x="4179973" y="2636912"/>
            <a:ext cx="680059" cy="170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800" dirty="0">
                <a:effectLst/>
                <a:latin typeface="Swis721 Lt BT"/>
                <a:ea typeface="Times New Roman"/>
                <a:cs typeface="Times New Roman"/>
              </a:rPr>
              <a:t>NO</a:t>
            </a:r>
            <a:endParaRPr lang="en-AU" sz="1200" dirty="0">
              <a:effectLst/>
              <a:latin typeface="Arial"/>
              <a:ea typeface="Times New Roman"/>
              <a:cs typeface="Times New Roman"/>
            </a:endParaRPr>
          </a:p>
        </p:txBody>
      </p:sp>
      <p:sp>
        <p:nvSpPr>
          <p:cNvPr id="93" name="Rectangle 92"/>
          <p:cNvSpPr/>
          <p:nvPr/>
        </p:nvSpPr>
        <p:spPr>
          <a:xfrm>
            <a:off x="1187624" y="2636912"/>
            <a:ext cx="680059" cy="170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800" dirty="0" smtClean="0">
                <a:effectLst/>
                <a:latin typeface="Swis721 Lt BT"/>
                <a:ea typeface="Times New Roman"/>
                <a:cs typeface="Times New Roman"/>
              </a:rPr>
              <a:t>YES</a:t>
            </a:r>
            <a:endParaRPr lang="en-AU" sz="1200" dirty="0">
              <a:effectLst/>
              <a:latin typeface="Arial"/>
              <a:ea typeface="Times New Roman"/>
              <a:cs typeface="Times New Roman"/>
            </a:endParaRPr>
          </a:p>
        </p:txBody>
      </p:sp>
      <p:sp>
        <p:nvSpPr>
          <p:cNvPr id="94" name="Down Arrow 93"/>
          <p:cNvSpPr/>
          <p:nvPr/>
        </p:nvSpPr>
        <p:spPr>
          <a:xfrm rot="5400000">
            <a:off x="3175412" y="2522393"/>
            <a:ext cx="326390" cy="1098633"/>
          </a:xfrm>
          <a:prstGeom prst="downArrow">
            <a:avLst/>
          </a:prstGeom>
          <a:solidFill>
            <a:srgbClr val="2D586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1200">
                <a:effectLst/>
                <a:latin typeface="Arial"/>
                <a:ea typeface="Times New Roman"/>
                <a:cs typeface="Times New Roman"/>
              </a:rPr>
              <a:t> </a:t>
            </a:r>
          </a:p>
        </p:txBody>
      </p:sp>
      <p:sp>
        <p:nvSpPr>
          <p:cNvPr id="95" name="Rectangle 94"/>
          <p:cNvSpPr/>
          <p:nvPr/>
        </p:nvSpPr>
        <p:spPr>
          <a:xfrm>
            <a:off x="2812283" y="2959315"/>
            <a:ext cx="1062990" cy="219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800" dirty="0">
                <a:effectLst/>
                <a:latin typeface="Swis721 Lt BT"/>
                <a:ea typeface="Times New Roman"/>
                <a:cs typeface="Times New Roman"/>
              </a:rPr>
              <a:t>PATIENT VOIDED</a:t>
            </a:r>
            <a:endParaRPr lang="en-AU" sz="1200" dirty="0">
              <a:effectLst/>
              <a:latin typeface="Arial"/>
              <a:ea typeface="Times New Roman"/>
              <a:cs typeface="Times New Roman"/>
            </a:endParaRPr>
          </a:p>
        </p:txBody>
      </p:sp>
      <p:sp>
        <p:nvSpPr>
          <p:cNvPr id="97" name="Rectangle 96"/>
          <p:cNvSpPr/>
          <p:nvPr/>
        </p:nvSpPr>
        <p:spPr>
          <a:xfrm rot="16200000">
            <a:off x="4146290" y="3551078"/>
            <a:ext cx="810473" cy="178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800" b="1" dirty="0" smtClean="0">
                <a:effectLst/>
                <a:latin typeface="Swis721 Lt BT"/>
                <a:ea typeface="Times New Roman"/>
                <a:cs typeface="Times New Roman"/>
              </a:rPr>
              <a:t>No Void</a:t>
            </a:r>
            <a:endParaRPr lang="en-AU" sz="1200" dirty="0">
              <a:effectLst/>
              <a:latin typeface="Arial"/>
              <a:ea typeface="Times New Roman"/>
              <a:cs typeface="Times New Roman"/>
            </a:endParaRPr>
          </a:p>
        </p:txBody>
      </p:sp>
      <p:sp>
        <p:nvSpPr>
          <p:cNvPr id="99" name="Rectangle 98"/>
          <p:cNvSpPr/>
          <p:nvPr/>
        </p:nvSpPr>
        <p:spPr>
          <a:xfrm>
            <a:off x="4452125" y="3311413"/>
            <a:ext cx="173355" cy="748820"/>
          </a:xfrm>
          <a:prstGeom prst="rect">
            <a:avLst/>
          </a:prstGeom>
          <a:solidFill>
            <a:srgbClr val="2D586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01" name="Rectangle 100"/>
          <p:cNvSpPr/>
          <p:nvPr/>
        </p:nvSpPr>
        <p:spPr>
          <a:xfrm rot="16200000">
            <a:off x="4179202" y="3573886"/>
            <a:ext cx="710536" cy="219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900" dirty="0" smtClean="0">
                <a:effectLst/>
                <a:latin typeface="Swis721 Lt BT"/>
                <a:ea typeface="Times New Roman"/>
                <a:cs typeface="Times New Roman"/>
              </a:rPr>
              <a:t>NO VOID</a:t>
            </a:r>
            <a:endParaRPr lang="en-AU" sz="1400" dirty="0">
              <a:effectLst/>
              <a:latin typeface="Arial"/>
              <a:ea typeface="Times New Roman"/>
              <a:cs typeface="Times New Roman"/>
            </a:endParaRPr>
          </a:p>
        </p:txBody>
      </p:sp>
      <p:sp>
        <p:nvSpPr>
          <p:cNvPr id="102" name="Down Arrow 101"/>
          <p:cNvSpPr/>
          <p:nvPr/>
        </p:nvSpPr>
        <p:spPr>
          <a:xfrm>
            <a:off x="1734941" y="3909183"/>
            <a:ext cx="431023" cy="243322"/>
          </a:xfrm>
          <a:prstGeom prst="downArrow">
            <a:avLst/>
          </a:prstGeom>
          <a:solidFill>
            <a:srgbClr val="2D586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1200">
                <a:effectLst/>
                <a:latin typeface="Arial"/>
                <a:ea typeface="Times New Roman"/>
                <a:cs typeface="Times New Roman"/>
              </a:rPr>
              <a:t> </a:t>
            </a:r>
          </a:p>
        </p:txBody>
      </p:sp>
      <p:sp>
        <p:nvSpPr>
          <p:cNvPr id="103" name="Rectangle 102"/>
          <p:cNvSpPr/>
          <p:nvPr/>
        </p:nvSpPr>
        <p:spPr>
          <a:xfrm>
            <a:off x="1619672" y="3906473"/>
            <a:ext cx="680059" cy="170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800" dirty="0" smtClean="0">
                <a:effectLst/>
                <a:latin typeface="Swis721 Lt BT"/>
                <a:ea typeface="Times New Roman"/>
                <a:cs typeface="Times New Roman"/>
              </a:rPr>
              <a:t>YES</a:t>
            </a:r>
            <a:endParaRPr lang="en-AU" sz="1200" dirty="0">
              <a:effectLst/>
              <a:latin typeface="Arial"/>
              <a:ea typeface="Times New Roman"/>
              <a:cs typeface="Times New Roman"/>
            </a:endParaRPr>
          </a:p>
        </p:txBody>
      </p:sp>
      <p:sp>
        <p:nvSpPr>
          <p:cNvPr id="96" name="Title 1"/>
          <p:cNvSpPr txBox="1">
            <a:spLocks/>
          </p:cNvSpPr>
          <p:nvPr/>
        </p:nvSpPr>
        <p:spPr>
          <a:xfrm>
            <a:off x="42696" y="116632"/>
            <a:ext cx="9569864" cy="64807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n-AU" sz="3200" b="1" dirty="0" smtClean="0">
                <a:solidFill>
                  <a:srgbClr val="2D586D"/>
                </a:solidFill>
                <a:latin typeface="Arial" panose="020B0604020202020204" pitchFamily="34" charset="0"/>
                <a:cs typeface="Arial" panose="020B0604020202020204" pitchFamily="34" charset="0"/>
              </a:rPr>
              <a:t>Criteria-initiated catheter removal protocol</a:t>
            </a:r>
            <a:endParaRPr lang="en-AU" sz="2800" dirty="0">
              <a:solidFill>
                <a:srgbClr val="2D586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83843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CA80E15-78A4-492C-A1D5-E96D386E05C8}" type="slidenum">
              <a:rPr lang="en-AU" smtClean="0"/>
              <a:t>16</a:t>
            </a:fld>
            <a:endParaRPr lang="en-AU"/>
          </a:p>
        </p:txBody>
      </p:sp>
      <p:sp>
        <p:nvSpPr>
          <p:cNvPr id="10" name="Title 1"/>
          <p:cNvSpPr txBox="1">
            <a:spLocks/>
          </p:cNvSpPr>
          <p:nvPr/>
        </p:nvSpPr>
        <p:spPr>
          <a:xfrm>
            <a:off x="36933" y="1340768"/>
            <a:ext cx="9137816" cy="4032448"/>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n-AU" sz="2400" b="1" dirty="0" smtClean="0">
                <a:solidFill>
                  <a:srgbClr val="2D586D"/>
                </a:solidFill>
                <a:latin typeface="Arial" panose="020B0604020202020204" pitchFamily="34" charset="0"/>
                <a:cs typeface="Arial" panose="020B0604020202020204" pitchFamily="34" charset="0"/>
              </a:rPr>
              <a:t>Stage 2: Trial of void procedure</a:t>
            </a:r>
          </a:p>
          <a:p>
            <a:endParaRPr lang="en-AU" sz="1100" dirty="0">
              <a:solidFill>
                <a:srgbClr val="2D586D"/>
              </a:solidFill>
              <a:latin typeface="Arial" panose="020B0604020202020204" pitchFamily="34" charset="0"/>
              <a:cs typeface="Arial" panose="020B0604020202020204" pitchFamily="34" charset="0"/>
            </a:endParaRPr>
          </a:p>
          <a:p>
            <a:r>
              <a:rPr lang="en-AU" sz="2400" dirty="0" smtClean="0">
                <a:solidFill>
                  <a:srgbClr val="2D586D"/>
                </a:solidFill>
                <a:latin typeface="Arial" panose="020B0604020202020204" pitchFamily="34" charset="0"/>
                <a:cs typeface="Arial" panose="020B0604020202020204" pitchFamily="34" charset="0"/>
              </a:rPr>
              <a:t>Once the catheter is removed: </a:t>
            </a:r>
          </a:p>
          <a:p>
            <a:endParaRPr lang="en-AU" sz="2400" dirty="0" smtClean="0">
              <a:solidFill>
                <a:srgbClr val="2D586D"/>
              </a:solidFill>
              <a:latin typeface="Arial" panose="020B0604020202020204" pitchFamily="34" charset="0"/>
              <a:cs typeface="Arial" panose="020B0604020202020204" pitchFamily="34" charset="0"/>
            </a:endParaRPr>
          </a:p>
          <a:p>
            <a:pPr marL="457200" lvl="0" indent="-457200">
              <a:buFont typeface="Arial" panose="020B0604020202020204" pitchFamily="34" charset="0"/>
              <a:buChar char="•"/>
            </a:pPr>
            <a:r>
              <a:rPr lang="en-AU" sz="2400" dirty="0" smtClean="0">
                <a:solidFill>
                  <a:schemeClr val="accent5">
                    <a:lumMod val="50000"/>
                  </a:schemeClr>
                </a:solidFill>
                <a:latin typeface="Arial" panose="020B0604020202020204" pitchFamily="34" charset="0"/>
                <a:cs typeface="Arial" panose="020B0604020202020204" pitchFamily="34" charset="0"/>
              </a:rPr>
              <a:t>Encourage fluid intake, in line with any fluid restrictions, and maintain fluid balance chart </a:t>
            </a:r>
          </a:p>
          <a:p>
            <a:pPr lvl="0"/>
            <a:endParaRPr lang="en-AU" sz="2400" dirty="0">
              <a:solidFill>
                <a:schemeClr val="accent5">
                  <a:lumMod val="50000"/>
                </a:schemeClr>
              </a:solidFill>
              <a:latin typeface="Arial" panose="020B0604020202020204" pitchFamily="34" charset="0"/>
              <a:cs typeface="Arial" panose="020B0604020202020204" pitchFamily="34" charset="0"/>
            </a:endParaRPr>
          </a:p>
          <a:p>
            <a:pPr marL="457200" lvl="0" indent="-457200">
              <a:buFont typeface="Arial" panose="020B0604020202020204" pitchFamily="34" charset="0"/>
              <a:buChar char="•"/>
            </a:pPr>
            <a:r>
              <a:rPr lang="en-AU" sz="2400" dirty="0" smtClean="0">
                <a:solidFill>
                  <a:schemeClr val="accent5">
                    <a:lumMod val="50000"/>
                  </a:schemeClr>
                </a:solidFill>
                <a:latin typeface="Arial" panose="020B0604020202020204" pitchFamily="34" charset="0"/>
                <a:cs typeface="Arial" panose="020B0604020202020204" pitchFamily="34" charset="0"/>
              </a:rPr>
              <a:t>Ensure patient can easily access the bathroom facilities</a:t>
            </a:r>
          </a:p>
          <a:p>
            <a:pPr lvl="0"/>
            <a:r>
              <a:rPr lang="en-AU" sz="2400" dirty="0" smtClean="0">
                <a:solidFill>
                  <a:schemeClr val="accent5">
                    <a:lumMod val="50000"/>
                  </a:schemeClr>
                </a:solidFill>
                <a:latin typeface="Arial" panose="020B0604020202020204" pitchFamily="34" charset="0"/>
                <a:cs typeface="Arial" panose="020B0604020202020204" pitchFamily="34" charset="0"/>
                <a:sym typeface="Wingdings 3"/>
              </a:rPr>
              <a:t>             </a:t>
            </a:r>
            <a:r>
              <a:rPr lang="en-AU" sz="1800" dirty="0" smtClean="0">
                <a:solidFill>
                  <a:schemeClr val="accent5">
                    <a:lumMod val="50000"/>
                  </a:schemeClr>
                </a:solidFill>
                <a:latin typeface="Arial" panose="020B0604020202020204" pitchFamily="34" charset="0"/>
                <a:cs typeface="Arial" panose="020B0604020202020204" pitchFamily="34" charset="0"/>
                <a:sym typeface="Wingdings 3"/>
              </a:rPr>
              <a:t>  Consider potential for fall risk </a:t>
            </a:r>
          </a:p>
          <a:p>
            <a:pPr lvl="0"/>
            <a:r>
              <a:rPr lang="en-AU" sz="1800" dirty="0" smtClean="0">
                <a:solidFill>
                  <a:schemeClr val="accent5">
                    <a:lumMod val="50000"/>
                  </a:schemeClr>
                </a:solidFill>
                <a:latin typeface="Arial" panose="020B0604020202020204" pitchFamily="34" charset="0"/>
                <a:cs typeface="Arial" panose="020B0604020202020204" pitchFamily="34" charset="0"/>
                <a:sym typeface="Wingdings 3"/>
              </a:rPr>
              <a:t>                   Monitor and assist patient if they are confused</a:t>
            </a:r>
            <a:endParaRPr lang="en-AU" sz="1800" dirty="0">
              <a:solidFill>
                <a:schemeClr val="accent5">
                  <a:lumMod val="50000"/>
                </a:schemeClr>
              </a:solidFill>
              <a:latin typeface="Arial" panose="020B0604020202020204" pitchFamily="34" charset="0"/>
              <a:cs typeface="Arial" panose="020B0604020202020204" pitchFamily="34" charset="0"/>
              <a:sym typeface="Wingdings 3"/>
            </a:endParaRPr>
          </a:p>
          <a:p>
            <a:pPr lvl="0"/>
            <a:endParaRPr lang="en-AU" sz="2400" dirty="0">
              <a:solidFill>
                <a:schemeClr val="accent5">
                  <a:lumMod val="50000"/>
                </a:schemeClr>
              </a:solidFill>
              <a:latin typeface="Arial" panose="020B0604020202020204" pitchFamily="34" charset="0"/>
              <a:cs typeface="Arial" panose="020B0604020202020204" pitchFamily="34" charset="0"/>
            </a:endParaRPr>
          </a:p>
          <a:p>
            <a:pPr marL="457200" lvl="0" indent="-457200">
              <a:buFont typeface="Arial" panose="020B0604020202020204" pitchFamily="34" charset="0"/>
              <a:buChar char="•"/>
            </a:pPr>
            <a:r>
              <a:rPr lang="en-AU" sz="2400" dirty="0" smtClean="0">
                <a:solidFill>
                  <a:schemeClr val="accent5">
                    <a:lumMod val="50000"/>
                  </a:schemeClr>
                </a:solidFill>
                <a:latin typeface="Arial" panose="020B0604020202020204" pitchFamily="34" charset="0"/>
                <a:cs typeface="Arial" panose="020B0604020202020204" pitchFamily="34" charset="0"/>
              </a:rPr>
              <a:t>Observe if the patient voided in the six hrs after removal</a:t>
            </a:r>
          </a:p>
          <a:p>
            <a:pPr marL="457200" lvl="0" indent="-457200">
              <a:buFont typeface="Arial" panose="020B0604020202020204" pitchFamily="34" charset="0"/>
              <a:buChar char="•"/>
            </a:pPr>
            <a:endParaRPr lang="en-AU" sz="2400" dirty="0">
              <a:solidFill>
                <a:schemeClr val="accent5">
                  <a:lumMod val="50000"/>
                </a:schemeClr>
              </a:solidFill>
              <a:latin typeface="Arial" panose="020B0604020202020204" pitchFamily="34" charset="0"/>
              <a:cs typeface="Arial" panose="020B0604020202020204" pitchFamily="34" charset="0"/>
            </a:endParaRPr>
          </a:p>
          <a:p>
            <a:pPr marL="457200" lvl="0" indent="-457200">
              <a:buFont typeface="Arial" panose="020B0604020202020204" pitchFamily="34" charset="0"/>
              <a:buChar char="•"/>
            </a:pPr>
            <a:r>
              <a:rPr lang="en-AU" sz="2400" dirty="0" smtClean="0">
                <a:solidFill>
                  <a:schemeClr val="accent5">
                    <a:lumMod val="50000"/>
                  </a:schemeClr>
                </a:solidFill>
                <a:latin typeface="Arial" panose="020B0604020202020204" pitchFamily="34" charset="0"/>
                <a:cs typeface="Arial" panose="020B0604020202020204" pitchFamily="34" charset="0"/>
              </a:rPr>
              <a:t>Observe if the patient experienced any pain during voiding</a:t>
            </a:r>
          </a:p>
        </p:txBody>
      </p:sp>
      <p:sp>
        <p:nvSpPr>
          <p:cNvPr id="7" name="Title 1"/>
          <p:cNvSpPr>
            <a:spLocks noGrp="1"/>
          </p:cNvSpPr>
          <p:nvPr>
            <p:ph type="title"/>
          </p:nvPr>
        </p:nvSpPr>
        <p:spPr>
          <a:xfrm>
            <a:off x="42696" y="116632"/>
            <a:ext cx="9569864" cy="648072"/>
          </a:xfrm>
        </p:spPr>
        <p:txBody>
          <a:bodyPr/>
          <a:lstStyle/>
          <a:p>
            <a:r>
              <a:rPr lang="en-AU" sz="3200" b="1" dirty="0" smtClean="0">
                <a:solidFill>
                  <a:srgbClr val="2D586D"/>
                </a:solidFill>
                <a:latin typeface="Arial" panose="020B0604020202020204" pitchFamily="34" charset="0"/>
                <a:cs typeface="Arial" panose="020B0604020202020204" pitchFamily="34" charset="0"/>
              </a:rPr>
              <a:t>Criteria-initiated catheter removal protocol</a:t>
            </a:r>
            <a:endParaRPr lang="en-AU" sz="2800" noProof="0" dirty="0">
              <a:solidFill>
                <a:srgbClr val="2D586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4692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CA80E15-78A4-492C-A1D5-E96D386E05C8}" type="slidenum">
              <a:rPr lang="en-AU" smtClean="0"/>
              <a:t>17</a:t>
            </a:fld>
            <a:endParaRPr lang="en-AU"/>
          </a:p>
        </p:txBody>
      </p:sp>
      <p:sp>
        <p:nvSpPr>
          <p:cNvPr id="10" name="Title 1"/>
          <p:cNvSpPr txBox="1">
            <a:spLocks/>
          </p:cNvSpPr>
          <p:nvPr/>
        </p:nvSpPr>
        <p:spPr>
          <a:xfrm>
            <a:off x="141299" y="908720"/>
            <a:ext cx="8921792" cy="64807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n-AU" sz="2400" b="1" dirty="0" smtClean="0">
                <a:solidFill>
                  <a:srgbClr val="2D586D"/>
                </a:solidFill>
                <a:latin typeface="Arial" panose="020B0604020202020204" pitchFamily="34" charset="0"/>
                <a:cs typeface="Arial" panose="020B0604020202020204" pitchFamily="34" charset="0"/>
              </a:rPr>
              <a:t>Stage 2: Trial of void procedure</a:t>
            </a:r>
            <a:endParaRPr lang="en-AU" sz="2400" b="1" dirty="0">
              <a:solidFill>
                <a:srgbClr val="2D586D"/>
              </a:solidFill>
              <a:latin typeface="Arial" panose="020B0604020202020204" pitchFamily="34" charset="0"/>
              <a:cs typeface="Arial" panose="020B0604020202020204" pitchFamily="34" charset="0"/>
            </a:endParaRPr>
          </a:p>
        </p:txBody>
      </p:sp>
      <p:sp>
        <p:nvSpPr>
          <p:cNvPr id="15" name="Title 1"/>
          <p:cNvSpPr txBox="1">
            <a:spLocks/>
          </p:cNvSpPr>
          <p:nvPr/>
        </p:nvSpPr>
        <p:spPr>
          <a:xfrm>
            <a:off x="1870421" y="2276872"/>
            <a:ext cx="8622826" cy="1152128"/>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n-AU" sz="2000" b="1" dirty="0" smtClean="0">
                <a:solidFill>
                  <a:srgbClr val="239F29"/>
                </a:solidFill>
                <a:latin typeface="Arial" panose="020B0604020202020204" pitchFamily="34" charset="0"/>
                <a:cs typeface="Arial" panose="020B0604020202020204" pitchFamily="34" charset="0"/>
              </a:rPr>
              <a:t>If voiding was pain free:  	</a:t>
            </a:r>
          </a:p>
          <a:p>
            <a:r>
              <a:rPr lang="en-AU" sz="2000" b="1" dirty="0" smtClean="0">
                <a:solidFill>
                  <a:srgbClr val="239F29"/>
                </a:solidFill>
                <a:latin typeface="Arial" panose="020B0604020202020204" pitchFamily="34" charset="0"/>
                <a:cs typeface="Arial" panose="020B0604020202020204" pitchFamily="34" charset="0"/>
                <a:sym typeface="Wingdings"/>
              </a:rPr>
              <a:t>	</a:t>
            </a:r>
            <a:r>
              <a:rPr lang="en-AU" sz="2000" dirty="0" smtClean="0">
                <a:solidFill>
                  <a:srgbClr val="239F29"/>
                </a:solidFill>
                <a:latin typeface="Arial" panose="020B0604020202020204" pitchFamily="34" charset="0"/>
                <a:cs typeface="Arial" panose="020B0604020202020204" pitchFamily="34" charset="0"/>
                <a:sym typeface="Wingdings"/>
              </a:rPr>
              <a:t></a:t>
            </a:r>
            <a:r>
              <a:rPr lang="en-AU" sz="2000" dirty="0" smtClean="0">
                <a:solidFill>
                  <a:srgbClr val="239F29"/>
                </a:solidFill>
                <a:latin typeface="Arial" panose="020B0604020202020204" pitchFamily="34" charset="0"/>
                <a:cs typeface="Arial" panose="020B0604020202020204" pitchFamily="34" charset="0"/>
              </a:rPr>
              <a:t> scan bladder to confirm residual volume</a:t>
            </a:r>
          </a:p>
          <a:p>
            <a:r>
              <a:rPr lang="en-AU" sz="2000" dirty="0" smtClean="0">
                <a:solidFill>
                  <a:srgbClr val="239F29"/>
                </a:solidFill>
                <a:latin typeface="Arial" panose="020B0604020202020204" pitchFamily="34" charset="0"/>
                <a:cs typeface="Arial" panose="020B0604020202020204" pitchFamily="34" charset="0"/>
                <a:sym typeface="Wingdings"/>
              </a:rPr>
              <a:t>             </a:t>
            </a:r>
            <a:r>
              <a:rPr lang="en-AU" sz="2000" dirty="0" smtClean="0">
                <a:solidFill>
                  <a:srgbClr val="239F29"/>
                </a:solidFill>
                <a:latin typeface="Arial" panose="020B0604020202020204" pitchFamily="34" charset="0"/>
                <a:cs typeface="Arial" panose="020B0604020202020204" pitchFamily="34" charset="0"/>
              </a:rPr>
              <a:t> </a:t>
            </a:r>
            <a:r>
              <a:rPr lang="en-AU" sz="2000" dirty="0">
                <a:solidFill>
                  <a:srgbClr val="239F29"/>
                </a:solidFill>
                <a:latin typeface="Arial" panose="020B0604020202020204" pitchFamily="34" charset="0"/>
                <a:cs typeface="Arial" panose="020B0604020202020204" pitchFamily="34" charset="0"/>
              </a:rPr>
              <a:t>leave </a:t>
            </a:r>
            <a:r>
              <a:rPr lang="en-AU" sz="2000" dirty="0" smtClean="0">
                <a:solidFill>
                  <a:srgbClr val="239F29"/>
                </a:solidFill>
                <a:latin typeface="Arial" panose="020B0604020202020204" pitchFamily="34" charset="0"/>
                <a:cs typeface="Arial" panose="020B0604020202020204" pitchFamily="34" charset="0"/>
              </a:rPr>
              <a:t>catheter out</a:t>
            </a:r>
          </a:p>
          <a:p>
            <a:r>
              <a:rPr lang="en-AU" sz="2000" dirty="0">
                <a:solidFill>
                  <a:srgbClr val="239F29"/>
                </a:solidFill>
                <a:latin typeface="Arial" panose="020B0604020202020204" pitchFamily="34" charset="0"/>
                <a:cs typeface="Arial" panose="020B0604020202020204" pitchFamily="34" charset="0"/>
              </a:rPr>
              <a:t>	</a:t>
            </a:r>
            <a:r>
              <a:rPr lang="en-AU" sz="2000" dirty="0" smtClean="0">
                <a:solidFill>
                  <a:srgbClr val="239F29"/>
                </a:solidFill>
                <a:latin typeface="Arial" panose="020B0604020202020204" pitchFamily="34" charset="0"/>
                <a:cs typeface="Arial" panose="020B0604020202020204" pitchFamily="34" charset="0"/>
                <a:sym typeface="Wingdings"/>
              </a:rPr>
              <a:t> </a:t>
            </a:r>
            <a:r>
              <a:rPr lang="en-AU" sz="2000" dirty="0" smtClean="0">
                <a:solidFill>
                  <a:srgbClr val="239F29"/>
                </a:solidFill>
                <a:latin typeface="Arial" panose="020B0604020202020204" pitchFamily="34" charset="0"/>
                <a:cs typeface="Arial" panose="020B0604020202020204" pitchFamily="34" charset="0"/>
              </a:rPr>
              <a:t>monitor for signs of urinary retention</a:t>
            </a:r>
            <a:endParaRPr lang="en-AU" sz="2000" dirty="0" smtClean="0">
              <a:solidFill>
                <a:srgbClr val="2D586D"/>
              </a:solidFill>
              <a:latin typeface="Arial" panose="020B0604020202020204" pitchFamily="34" charset="0"/>
              <a:cs typeface="Arial" panose="020B0604020202020204" pitchFamily="34" charset="0"/>
            </a:endParaRPr>
          </a:p>
        </p:txBody>
      </p:sp>
      <p:grpSp>
        <p:nvGrpSpPr>
          <p:cNvPr id="9" name="Group 8"/>
          <p:cNvGrpSpPr/>
          <p:nvPr/>
        </p:nvGrpSpPr>
        <p:grpSpPr>
          <a:xfrm>
            <a:off x="213800" y="1988840"/>
            <a:ext cx="1569987" cy="1377610"/>
            <a:chOff x="147700" y="1507949"/>
            <a:chExt cx="1431776" cy="1215752"/>
          </a:xfrm>
        </p:grpSpPr>
        <p:sp>
          <p:nvSpPr>
            <p:cNvPr id="22" name="Hexagon 21"/>
            <p:cNvSpPr/>
            <p:nvPr/>
          </p:nvSpPr>
          <p:spPr>
            <a:xfrm>
              <a:off x="147700" y="1507949"/>
              <a:ext cx="1431776" cy="1215752"/>
            </a:xfrm>
            <a:prstGeom prst="hexagon">
              <a:avLst/>
            </a:prstGeom>
            <a:solidFill>
              <a:srgbClr val="239F2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Hexagon 20"/>
            <p:cNvSpPr/>
            <p:nvPr/>
          </p:nvSpPr>
          <p:spPr>
            <a:xfrm>
              <a:off x="251520" y="1594411"/>
              <a:ext cx="1224136" cy="1042501"/>
            </a:xfrm>
            <a:prstGeom prst="hexagon">
              <a:avLst/>
            </a:prstGeom>
            <a:solidFill>
              <a:srgbClr val="239F2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200" dirty="0" smtClean="0">
                  <a:latin typeface="Swis721 Hv BT" panose="020B0804020202020204" pitchFamily="34" charset="0"/>
                </a:rPr>
                <a:t>GO</a:t>
              </a:r>
              <a:endParaRPr lang="en-AU" sz="3200" dirty="0">
                <a:latin typeface="Swis721 Hv BT" panose="020B0804020202020204" pitchFamily="34" charset="0"/>
              </a:endParaRPr>
            </a:p>
          </p:txBody>
        </p:sp>
      </p:grpSp>
      <p:sp>
        <p:nvSpPr>
          <p:cNvPr id="25" name="Title 1"/>
          <p:cNvSpPr txBox="1">
            <a:spLocks/>
          </p:cNvSpPr>
          <p:nvPr/>
        </p:nvSpPr>
        <p:spPr>
          <a:xfrm>
            <a:off x="1870421" y="4132003"/>
            <a:ext cx="7094067" cy="105358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n-AU" sz="2000" b="1" dirty="0" smtClean="0">
                <a:solidFill>
                  <a:srgbClr val="FF0000"/>
                </a:solidFill>
                <a:latin typeface="Arial" panose="020B0604020202020204" pitchFamily="34" charset="0"/>
                <a:cs typeface="Arial" panose="020B0604020202020204" pitchFamily="34" charset="0"/>
              </a:rPr>
              <a:t>If </a:t>
            </a:r>
            <a:r>
              <a:rPr lang="en-AU" sz="2000" b="1" dirty="0">
                <a:solidFill>
                  <a:srgbClr val="FF0000"/>
                </a:solidFill>
                <a:latin typeface="Arial" panose="020B0604020202020204" pitchFamily="34" charset="0"/>
                <a:cs typeface="Arial" panose="020B0604020202020204" pitchFamily="34" charset="0"/>
              </a:rPr>
              <a:t>voiding was painful:	</a:t>
            </a:r>
            <a:r>
              <a:rPr lang="en-AU" sz="2000" dirty="0">
                <a:solidFill>
                  <a:srgbClr val="FF0000"/>
                </a:solidFill>
                <a:latin typeface="Arial" panose="020B0604020202020204" pitchFamily="34" charset="0"/>
                <a:cs typeface="Arial" panose="020B0604020202020204" pitchFamily="34" charset="0"/>
              </a:rPr>
              <a:t>	</a:t>
            </a:r>
          </a:p>
          <a:p>
            <a:r>
              <a:rPr lang="en-AU" sz="2000" dirty="0">
                <a:solidFill>
                  <a:srgbClr val="FF0000"/>
                </a:solidFill>
                <a:latin typeface="Arial" panose="020B0604020202020204" pitchFamily="34" charset="0"/>
                <a:cs typeface="Arial" panose="020B0604020202020204" pitchFamily="34" charset="0"/>
                <a:sym typeface="Wingdings"/>
              </a:rPr>
              <a:t>	 Team leader/MO/specialist nurse to </a:t>
            </a:r>
            <a:r>
              <a:rPr lang="en-AU" sz="2000" dirty="0" smtClean="0">
                <a:solidFill>
                  <a:srgbClr val="FF0000"/>
                </a:solidFill>
                <a:latin typeface="Arial" panose="020B0604020202020204" pitchFamily="34" charset="0"/>
                <a:cs typeface="Arial" panose="020B0604020202020204" pitchFamily="34" charset="0"/>
                <a:sym typeface="Wingdings"/>
              </a:rPr>
              <a:t>investigate</a:t>
            </a:r>
            <a:endParaRPr lang="en-AU" sz="2000" dirty="0" smtClean="0">
              <a:solidFill>
                <a:schemeClr val="accent6">
                  <a:lumMod val="75000"/>
                </a:schemeClr>
              </a:solidFill>
              <a:latin typeface="Arial" panose="020B0604020202020204" pitchFamily="34" charset="0"/>
              <a:cs typeface="Arial" panose="020B0604020202020204" pitchFamily="34" charset="0"/>
            </a:endParaRPr>
          </a:p>
        </p:txBody>
      </p:sp>
      <p:grpSp>
        <p:nvGrpSpPr>
          <p:cNvPr id="13" name="Group 12"/>
          <p:cNvGrpSpPr/>
          <p:nvPr/>
        </p:nvGrpSpPr>
        <p:grpSpPr>
          <a:xfrm>
            <a:off x="120522" y="3807967"/>
            <a:ext cx="1663266" cy="1463071"/>
            <a:chOff x="172430" y="4797152"/>
            <a:chExt cx="1663266" cy="1463071"/>
          </a:xfrm>
        </p:grpSpPr>
        <p:sp>
          <p:nvSpPr>
            <p:cNvPr id="26" name="Regular Pentagon 25"/>
            <p:cNvSpPr/>
            <p:nvPr/>
          </p:nvSpPr>
          <p:spPr>
            <a:xfrm>
              <a:off x="172430" y="4797152"/>
              <a:ext cx="1663266" cy="1463071"/>
            </a:xfrm>
            <a:prstGeom prst="pentagon">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gular Pentagon 6"/>
            <p:cNvSpPr/>
            <p:nvPr/>
          </p:nvSpPr>
          <p:spPr>
            <a:xfrm>
              <a:off x="345199" y="4950632"/>
              <a:ext cx="1346481" cy="1224136"/>
            </a:xfrm>
            <a:prstGeom prst="pentagon">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Swis721 Hv BT" panose="020B0804020202020204" pitchFamily="34" charset="0"/>
              </a:endParaRPr>
            </a:p>
          </p:txBody>
        </p:sp>
        <p:sp>
          <p:nvSpPr>
            <p:cNvPr id="12" name="Rectangle 11"/>
            <p:cNvSpPr/>
            <p:nvPr/>
          </p:nvSpPr>
          <p:spPr>
            <a:xfrm>
              <a:off x="323528" y="5373216"/>
              <a:ext cx="1416523"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200" dirty="0" smtClean="0">
                  <a:latin typeface="Swis721 Hv BT" panose="020B0804020202020204" pitchFamily="34" charset="0"/>
                </a:rPr>
                <a:t>STOP</a:t>
              </a:r>
              <a:endParaRPr lang="en-AU" sz="3200" dirty="0">
                <a:latin typeface="Swis721 Hv BT" panose="020B0804020202020204" pitchFamily="34" charset="0"/>
              </a:endParaRPr>
            </a:p>
          </p:txBody>
        </p:sp>
      </p:grpSp>
      <p:sp>
        <p:nvSpPr>
          <p:cNvPr id="16" name="Title 1"/>
          <p:cNvSpPr txBox="1">
            <a:spLocks/>
          </p:cNvSpPr>
          <p:nvPr/>
        </p:nvSpPr>
        <p:spPr>
          <a:xfrm>
            <a:off x="42696" y="116632"/>
            <a:ext cx="9569864" cy="64807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n-AU" sz="3200" b="1" dirty="0" smtClean="0">
                <a:solidFill>
                  <a:srgbClr val="2D586D"/>
                </a:solidFill>
                <a:latin typeface="Arial" panose="020B0604020202020204" pitchFamily="34" charset="0"/>
                <a:cs typeface="Arial" panose="020B0604020202020204" pitchFamily="34" charset="0"/>
              </a:rPr>
              <a:t>Criteria-initiated catheter removal protocol</a:t>
            </a:r>
            <a:endParaRPr lang="en-AU" sz="2800" dirty="0">
              <a:solidFill>
                <a:srgbClr val="2D586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0231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CA80E15-78A4-492C-A1D5-E96D386E05C8}" type="slidenum">
              <a:rPr lang="en-AU" smtClean="0"/>
              <a:t>18</a:t>
            </a:fld>
            <a:endParaRPr lang="en-AU"/>
          </a:p>
        </p:txBody>
      </p:sp>
      <p:sp>
        <p:nvSpPr>
          <p:cNvPr id="10" name="Title 1"/>
          <p:cNvSpPr txBox="1">
            <a:spLocks/>
          </p:cNvSpPr>
          <p:nvPr/>
        </p:nvSpPr>
        <p:spPr>
          <a:xfrm>
            <a:off x="141299" y="908720"/>
            <a:ext cx="8921792" cy="64807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n-AU" sz="2400" dirty="0" smtClean="0">
                <a:solidFill>
                  <a:srgbClr val="2D586D"/>
                </a:solidFill>
                <a:latin typeface="Arial" panose="020B0604020202020204" pitchFamily="34" charset="0"/>
                <a:cs typeface="Arial" panose="020B0604020202020204" pitchFamily="34" charset="0"/>
              </a:rPr>
              <a:t>Stage 2: Trial of void procedure</a:t>
            </a:r>
            <a:endParaRPr lang="en-AU" sz="2400" dirty="0">
              <a:solidFill>
                <a:srgbClr val="2D586D"/>
              </a:solidFill>
              <a:latin typeface="Arial" panose="020B0604020202020204" pitchFamily="34" charset="0"/>
              <a:cs typeface="Arial" panose="020B0604020202020204" pitchFamily="34" charset="0"/>
            </a:endParaRPr>
          </a:p>
        </p:txBody>
      </p:sp>
      <p:sp>
        <p:nvSpPr>
          <p:cNvPr id="14" name="Title 1"/>
          <p:cNvSpPr txBox="1">
            <a:spLocks/>
          </p:cNvSpPr>
          <p:nvPr/>
        </p:nvSpPr>
        <p:spPr>
          <a:xfrm>
            <a:off x="1547664" y="1829798"/>
            <a:ext cx="8786905" cy="123916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n-AU" sz="2000" b="1" dirty="0" smtClean="0">
                <a:solidFill>
                  <a:schemeClr val="accent6">
                    <a:lumMod val="75000"/>
                  </a:schemeClr>
                </a:solidFill>
                <a:latin typeface="Arial" panose="020B0604020202020204" pitchFamily="34" charset="0"/>
                <a:cs typeface="Arial" panose="020B0604020202020204" pitchFamily="34" charset="0"/>
                <a:sym typeface="Wingdings"/>
              </a:rPr>
              <a:t>If voiding did not occur within 6hrs of catheter removal:</a:t>
            </a:r>
          </a:p>
          <a:p>
            <a:r>
              <a:rPr lang="en-AU" sz="2000" dirty="0">
                <a:solidFill>
                  <a:schemeClr val="accent6">
                    <a:lumMod val="75000"/>
                  </a:schemeClr>
                </a:solidFill>
                <a:latin typeface="Arial" panose="020B0604020202020204" pitchFamily="34" charset="0"/>
                <a:cs typeface="Arial" panose="020B0604020202020204" pitchFamily="34" charset="0"/>
                <a:sym typeface="Wingdings"/>
              </a:rPr>
              <a:t>	</a:t>
            </a:r>
            <a:r>
              <a:rPr lang="en-AU" sz="2000" dirty="0" smtClean="0">
                <a:solidFill>
                  <a:schemeClr val="accent6">
                    <a:lumMod val="75000"/>
                  </a:schemeClr>
                </a:solidFill>
                <a:latin typeface="Arial" panose="020B0604020202020204" pitchFamily="34" charset="0"/>
                <a:cs typeface="Arial" panose="020B0604020202020204" pitchFamily="34" charset="0"/>
                <a:sym typeface="Wingdings"/>
              </a:rPr>
              <a:t> Review fluid balance</a:t>
            </a:r>
          </a:p>
          <a:p>
            <a:r>
              <a:rPr lang="en-AU" sz="2000" dirty="0" smtClean="0">
                <a:solidFill>
                  <a:schemeClr val="accent6">
                    <a:lumMod val="75000"/>
                  </a:schemeClr>
                </a:solidFill>
                <a:latin typeface="Arial" panose="020B0604020202020204" pitchFamily="34" charset="0"/>
                <a:cs typeface="Arial" panose="020B0604020202020204" pitchFamily="34" charset="0"/>
                <a:sym typeface="Wingdings"/>
              </a:rPr>
              <a:t>	 </a:t>
            </a:r>
            <a:r>
              <a:rPr lang="en-AU" sz="2000" dirty="0">
                <a:solidFill>
                  <a:schemeClr val="accent6">
                    <a:lumMod val="75000"/>
                  </a:schemeClr>
                </a:solidFill>
                <a:latin typeface="Arial" panose="020B0604020202020204" pitchFamily="34" charset="0"/>
                <a:cs typeface="Arial" panose="020B0604020202020204" pitchFamily="34" charset="0"/>
                <a:sym typeface="Wingdings"/>
              </a:rPr>
              <a:t>Scan </a:t>
            </a:r>
            <a:r>
              <a:rPr lang="en-AU" sz="2000" dirty="0" smtClean="0">
                <a:solidFill>
                  <a:schemeClr val="accent6">
                    <a:lumMod val="75000"/>
                  </a:schemeClr>
                </a:solidFill>
                <a:latin typeface="Arial" panose="020B0604020202020204" pitchFamily="34" charset="0"/>
                <a:cs typeface="Arial" panose="020B0604020202020204" pitchFamily="34" charset="0"/>
                <a:sym typeface="Wingdings"/>
              </a:rPr>
              <a:t>bladder</a:t>
            </a:r>
          </a:p>
          <a:p>
            <a:r>
              <a:rPr lang="en-AU" sz="2000" dirty="0" smtClean="0">
                <a:solidFill>
                  <a:schemeClr val="accent6">
                    <a:lumMod val="75000"/>
                  </a:schemeClr>
                </a:solidFill>
                <a:latin typeface="Arial" panose="020B0604020202020204" pitchFamily="34" charset="0"/>
                <a:cs typeface="Arial" panose="020B0604020202020204" pitchFamily="34" charset="0"/>
                <a:sym typeface="Wingdings"/>
              </a:rPr>
              <a:t>              </a:t>
            </a:r>
            <a:r>
              <a:rPr lang="en-AU" sz="2000" dirty="0">
                <a:solidFill>
                  <a:schemeClr val="accent6">
                    <a:lumMod val="75000"/>
                  </a:schemeClr>
                </a:solidFill>
                <a:latin typeface="Arial" panose="020B0604020202020204" pitchFamily="34" charset="0"/>
                <a:cs typeface="Arial" panose="020B0604020202020204" pitchFamily="34" charset="0"/>
                <a:sym typeface="Wingdings"/>
              </a:rPr>
              <a:t>Prompt </a:t>
            </a:r>
            <a:r>
              <a:rPr lang="en-AU" sz="2000" dirty="0" smtClean="0">
                <a:solidFill>
                  <a:schemeClr val="accent6">
                    <a:lumMod val="75000"/>
                  </a:schemeClr>
                </a:solidFill>
                <a:latin typeface="Arial" panose="020B0604020202020204" pitchFamily="34" charset="0"/>
                <a:cs typeface="Arial" panose="020B0604020202020204" pitchFamily="34" charset="0"/>
                <a:sym typeface="Wingdings"/>
              </a:rPr>
              <a:t>patient to void</a:t>
            </a:r>
          </a:p>
          <a:p>
            <a:r>
              <a:rPr lang="en-AU" sz="2000" dirty="0">
                <a:solidFill>
                  <a:schemeClr val="accent6">
                    <a:lumMod val="75000"/>
                  </a:schemeClr>
                </a:solidFill>
                <a:latin typeface="Arial" panose="020B0604020202020204" pitchFamily="34" charset="0"/>
                <a:cs typeface="Arial" panose="020B0604020202020204" pitchFamily="34" charset="0"/>
                <a:sym typeface="Wingdings"/>
              </a:rPr>
              <a:t>	</a:t>
            </a:r>
            <a:r>
              <a:rPr lang="en-AU" sz="2000" dirty="0" smtClean="0">
                <a:solidFill>
                  <a:schemeClr val="accent6">
                    <a:lumMod val="75000"/>
                  </a:schemeClr>
                </a:solidFill>
                <a:latin typeface="Arial" panose="020B0604020202020204" pitchFamily="34" charset="0"/>
                <a:cs typeface="Arial" panose="020B0604020202020204" pitchFamily="34" charset="0"/>
                <a:sym typeface="Wingdings"/>
              </a:rPr>
              <a:t> Inform patient </a:t>
            </a:r>
            <a:r>
              <a:rPr lang="en-AU" sz="2000" dirty="0" err="1" smtClean="0">
                <a:solidFill>
                  <a:schemeClr val="accent6">
                    <a:lumMod val="75000"/>
                  </a:schemeClr>
                </a:solidFill>
                <a:latin typeface="Arial" panose="020B0604020202020204" pitchFamily="34" charset="0"/>
                <a:cs typeface="Arial" panose="020B0604020202020204" pitchFamily="34" charset="0"/>
                <a:sym typeface="Wingdings"/>
              </a:rPr>
              <a:t>recatheterisation</a:t>
            </a:r>
            <a:r>
              <a:rPr lang="en-AU" sz="2000" dirty="0" smtClean="0">
                <a:solidFill>
                  <a:schemeClr val="accent6">
                    <a:lumMod val="75000"/>
                  </a:schemeClr>
                </a:solidFill>
                <a:latin typeface="Arial" panose="020B0604020202020204" pitchFamily="34" charset="0"/>
                <a:cs typeface="Arial" panose="020B0604020202020204" pitchFamily="34" charset="0"/>
                <a:sym typeface="Wingdings"/>
              </a:rPr>
              <a:t> may be required</a:t>
            </a:r>
            <a:endParaRPr lang="en-AU" sz="2000" dirty="0" smtClean="0">
              <a:solidFill>
                <a:srgbClr val="2D586D"/>
              </a:solidFill>
              <a:latin typeface="Arial" panose="020B0604020202020204" pitchFamily="34" charset="0"/>
              <a:cs typeface="Arial" panose="020B0604020202020204" pitchFamily="34" charset="0"/>
            </a:endParaRPr>
          </a:p>
        </p:txBody>
      </p:sp>
      <p:sp>
        <p:nvSpPr>
          <p:cNvPr id="11" name="Isosceles Triangle 10"/>
          <p:cNvSpPr/>
          <p:nvPr/>
        </p:nvSpPr>
        <p:spPr>
          <a:xfrm>
            <a:off x="251520" y="1829798"/>
            <a:ext cx="1523655" cy="1311170"/>
          </a:xfrm>
          <a:prstGeom prst="triangle">
            <a:avLst/>
          </a:prstGeom>
          <a:solidFill>
            <a:srgbClr val="FFCC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200" dirty="0" smtClean="0">
                <a:solidFill>
                  <a:schemeClr val="tx1"/>
                </a:solidFill>
                <a:latin typeface="Swis721 Hv BT" panose="020B0804020202020204" pitchFamily="34" charset="0"/>
              </a:rPr>
              <a:t>!</a:t>
            </a:r>
            <a:endParaRPr lang="en-AU" sz="3200" dirty="0">
              <a:solidFill>
                <a:schemeClr val="tx1"/>
              </a:solidFill>
              <a:latin typeface="Swis721 Hv BT" panose="020B0804020202020204" pitchFamily="34" charset="0"/>
            </a:endParaRPr>
          </a:p>
        </p:txBody>
      </p:sp>
      <p:sp>
        <p:nvSpPr>
          <p:cNvPr id="16" name="Title 1"/>
          <p:cNvSpPr txBox="1">
            <a:spLocks/>
          </p:cNvSpPr>
          <p:nvPr/>
        </p:nvSpPr>
        <p:spPr>
          <a:xfrm>
            <a:off x="1547664" y="3356992"/>
            <a:ext cx="7416824" cy="2304256"/>
          </a:xfrm>
          <a:prstGeom prst="rect">
            <a:avLst/>
          </a:prstGeom>
          <a:solidFill>
            <a:schemeClr val="accent6">
              <a:lumMod val="20000"/>
              <a:lumOff val="80000"/>
            </a:schemeClr>
          </a:solidFill>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n-AU" sz="2000" b="1" i="1" dirty="0" smtClean="0">
                <a:solidFill>
                  <a:schemeClr val="accent6">
                    <a:lumMod val="75000"/>
                  </a:schemeClr>
                </a:solidFill>
                <a:latin typeface="Arial" panose="020B0604020202020204" pitchFamily="34" charset="0"/>
                <a:cs typeface="Arial" panose="020B0604020202020204" pitchFamily="34" charset="0"/>
                <a:sym typeface="Wingdings"/>
              </a:rPr>
              <a:t>Then if voiding still does not occur:</a:t>
            </a:r>
          </a:p>
          <a:p>
            <a:r>
              <a:rPr lang="en-AU" sz="2000" dirty="0">
                <a:solidFill>
                  <a:schemeClr val="accent6">
                    <a:lumMod val="75000"/>
                  </a:schemeClr>
                </a:solidFill>
                <a:latin typeface="Arial" panose="020B0604020202020204" pitchFamily="34" charset="0"/>
                <a:cs typeface="Arial" panose="020B0604020202020204" pitchFamily="34" charset="0"/>
                <a:sym typeface="Wingdings"/>
              </a:rPr>
              <a:t>	</a:t>
            </a:r>
            <a:r>
              <a:rPr lang="en-AU" sz="2000" dirty="0" smtClean="0">
                <a:solidFill>
                  <a:schemeClr val="accent6">
                    <a:lumMod val="75000"/>
                  </a:schemeClr>
                </a:solidFill>
                <a:latin typeface="Arial" panose="020B0604020202020204" pitchFamily="34" charset="0"/>
                <a:cs typeface="Arial" panose="020B0604020202020204" pitchFamily="34" charset="0"/>
                <a:sym typeface="Wingdings"/>
              </a:rPr>
              <a:t> Seek advice from team leader/ MO/specialist nurse</a:t>
            </a:r>
          </a:p>
          <a:p>
            <a:r>
              <a:rPr lang="en-AU" sz="2000" dirty="0">
                <a:solidFill>
                  <a:schemeClr val="accent6">
                    <a:lumMod val="75000"/>
                  </a:schemeClr>
                </a:solidFill>
                <a:latin typeface="Arial" panose="020B0604020202020204" pitchFamily="34" charset="0"/>
                <a:cs typeface="Arial" panose="020B0604020202020204" pitchFamily="34" charset="0"/>
                <a:sym typeface="Wingdings"/>
              </a:rPr>
              <a:t> </a:t>
            </a:r>
            <a:r>
              <a:rPr lang="en-AU" sz="2000" dirty="0" smtClean="0">
                <a:solidFill>
                  <a:schemeClr val="accent6">
                    <a:lumMod val="75000"/>
                  </a:schemeClr>
                </a:solidFill>
                <a:latin typeface="Arial" panose="020B0604020202020204" pitchFamily="34" charset="0"/>
                <a:cs typeface="Arial" panose="020B0604020202020204" pitchFamily="34" charset="0"/>
                <a:sym typeface="Wingdings"/>
              </a:rPr>
              <a:t>                  to either:</a:t>
            </a:r>
          </a:p>
          <a:p>
            <a:r>
              <a:rPr lang="en-AU" sz="2000" dirty="0">
                <a:solidFill>
                  <a:schemeClr val="accent6">
                    <a:lumMod val="75000"/>
                  </a:schemeClr>
                </a:solidFill>
                <a:latin typeface="Arial" panose="020B0604020202020204" pitchFamily="34" charset="0"/>
                <a:cs typeface="Arial" panose="020B0604020202020204" pitchFamily="34" charset="0"/>
                <a:sym typeface="Wingdings"/>
              </a:rPr>
              <a:t>	</a:t>
            </a:r>
            <a:r>
              <a:rPr lang="en-AU" sz="2000" dirty="0" smtClean="0">
                <a:solidFill>
                  <a:schemeClr val="accent6">
                    <a:lumMod val="75000"/>
                  </a:schemeClr>
                </a:solidFill>
                <a:latin typeface="Arial" panose="020B0604020202020204" pitchFamily="34" charset="0"/>
                <a:cs typeface="Arial" panose="020B0604020202020204" pitchFamily="34" charset="0"/>
                <a:sym typeface="Wingdings"/>
              </a:rPr>
              <a:t>	A. </a:t>
            </a:r>
            <a:r>
              <a:rPr lang="en-AU" sz="2000" dirty="0">
                <a:solidFill>
                  <a:schemeClr val="accent6">
                    <a:lumMod val="75000"/>
                  </a:schemeClr>
                </a:solidFill>
                <a:latin typeface="Arial" panose="020B0604020202020204" pitchFamily="34" charset="0"/>
                <a:cs typeface="Arial" panose="020B0604020202020204" pitchFamily="34" charset="0"/>
                <a:sym typeface="Wingdings"/>
              </a:rPr>
              <a:t>C</a:t>
            </a:r>
            <a:r>
              <a:rPr lang="en-AU" sz="2000" dirty="0" smtClean="0">
                <a:solidFill>
                  <a:schemeClr val="accent6">
                    <a:lumMod val="75000"/>
                  </a:schemeClr>
                </a:solidFill>
                <a:latin typeface="Arial" panose="020B0604020202020204" pitchFamily="34" charset="0"/>
                <a:cs typeface="Arial" panose="020B0604020202020204" pitchFamily="34" charset="0"/>
                <a:sym typeface="Wingdings"/>
              </a:rPr>
              <a:t>atheterise with in/out catheter</a:t>
            </a:r>
          </a:p>
          <a:p>
            <a:r>
              <a:rPr lang="en-AU" sz="2000" dirty="0">
                <a:solidFill>
                  <a:schemeClr val="accent6">
                    <a:lumMod val="75000"/>
                  </a:schemeClr>
                </a:solidFill>
                <a:latin typeface="Arial" panose="020B0604020202020204" pitchFamily="34" charset="0"/>
                <a:cs typeface="Arial" panose="020B0604020202020204" pitchFamily="34" charset="0"/>
                <a:sym typeface="Wingdings"/>
              </a:rPr>
              <a:t>	</a:t>
            </a:r>
            <a:r>
              <a:rPr lang="en-AU" sz="2000" dirty="0" smtClean="0">
                <a:solidFill>
                  <a:schemeClr val="accent6">
                    <a:lumMod val="75000"/>
                  </a:schemeClr>
                </a:solidFill>
                <a:latin typeface="Arial" panose="020B0604020202020204" pitchFamily="34" charset="0"/>
                <a:cs typeface="Arial" panose="020B0604020202020204" pitchFamily="34" charset="0"/>
                <a:sym typeface="Wingdings"/>
              </a:rPr>
              <a:t>	B. Wait longer for patient to void</a:t>
            </a:r>
          </a:p>
          <a:p>
            <a:r>
              <a:rPr lang="en-AU" sz="2000" dirty="0">
                <a:solidFill>
                  <a:schemeClr val="accent6">
                    <a:lumMod val="75000"/>
                  </a:schemeClr>
                </a:solidFill>
                <a:latin typeface="Arial" panose="020B0604020202020204" pitchFamily="34" charset="0"/>
                <a:cs typeface="Arial" panose="020B0604020202020204" pitchFamily="34" charset="0"/>
                <a:sym typeface="Wingdings"/>
              </a:rPr>
              <a:t>	</a:t>
            </a:r>
            <a:r>
              <a:rPr lang="en-AU" sz="2000" dirty="0" smtClean="0">
                <a:solidFill>
                  <a:schemeClr val="accent6">
                    <a:lumMod val="75000"/>
                  </a:schemeClr>
                </a:solidFill>
                <a:latin typeface="Arial" panose="020B0604020202020204" pitchFamily="34" charset="0"/>
                <a:cs typeface="Arial" panose="020B0604020202020204" pitchFamily="34" charset="0"/>
                <a:sym typeface="Wingdings"/>
              </a:rPr>
              <a:t>	C. </a:t>
            </a:r>
            <a:r>
              <a:rPr lang="en-AU" sz="2000" dirty="0" err="1" smtClean="0">
                <a:solidFill>
                  <a:schemeClr val="accent6">
                    <a:lumMod val="75000"/>
                  </a:schemeClr>
                </a:solidFill>
                <a:latin typeface="Arial" panose="020B0604020202020204" pitchFamily="34" charset="0"/>
                <a:cs typeface="Arial" panose="020B0604020202020204" pitchFamily="34" charset="0"/>
                <a:sym typeface="Wingdings"/>
              </a:rPr>
              <a:t>Recatheterise</a:t>
            </a:r>
            <a:r>
              <a:rPr lang="en-AU" sz="2000" dirty="0" smtClean="0">
                <a:solidFill>
                  <a:schemeClr val="accent6">
                    <a:lumMod val="75000"/>
                  </a:schemeClr>
                </a:solidFill>
                <a:latin typeface="Arial" panose="020B0604020202020204" pitchFamily="34" charset="0"/>
                <a:cs typeface="Arial" panose="020B0604020202020204" pitchFamily="34" charset="0"/>
                <a:sym typeface="Wingdings"/>
              </a:rPr>
              <a:t> with indwelling catheter </a:t>
            </a:r>
            <a:endParaRPr lang="en-AU" sz="2000" dirty="0" smtClean="0">
              <a:solidFill>
                <a:srgbClr val="2D586D"/>
              </a:solidFill>
              <a:latin typeface="Arial" panose="020B0604020202020204" pitchFamily="34" charset="0"/>
              <a:cs typeface="Arial" panose="020B0604020202020204" pitchFamily="34" charset="0"/>
            </a:endParaRPr>
          </a:p>
        </p:txBody>
      </p:sp>
      <p:sp>
        <p:nvSpPr>
          <p:cNvPr id="9" name="Title 1"/>
          <p:cNvSpPr txBox="1">
            <a:spLocks/>
          </p:cNvSpPr>
          <p:nvPr/>
        </p:nvSpPr>
        <p:spPr>
          <a:xfrm>
            <a:off x="42696" y="116632"/>
            <a:ext cx="9569864" cy="64807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n-AU" sz="3200" b="1" dirty="0" smtClean="0">
                <a:solidFill>
                  <a:srgbClr val="2D586D"/>
                </a:solidFill>
                <a:latin typeface="Arial" panose="020B0604020202020204" pitchFamily="34" charset="0"/>
                <a:cs typeface="Arial" panose="020B0604020202020204" pitchFamily="34" charset="0"/>
              </a:rPr>
              <a:t>Criteria-initiated catheter removal protocol</a:t>
            </a:r>
            <a:endParaRPr lang="en-AU" sz="2800" dirty="0">
              <a:solidFill>
                <a:srgbClr val="2D586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98940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CA80E15-78A4-492C-A1D5-E96D386E05C8}" type="slidenum">
              <a:rPr lang="en-AU" smtClean="0"/>
              <a:t>19</a:t>
            </a:fld>
            <a:endParaRPr lang="en-AU" dirty="0"/>
          </a:p>
        </p:txBody>
      </p:sp>
      <p:sp>
        <p:nvSpPr>
          <p:cNvPr id="2" name="Rectangle 1"/>
          <p:cNvSpPr/>
          <p:nvPr/>
        </p:nvSpPr>
        <p:spPr>
          <a:xfrm>
            <a:off x="98210" y="279529"/>
            <a:ext cx="5481902" cy="658642"/>
          </a:xfrm>
          <a:prstGeom prst="rect">
            <a:avLst/>
          </a:prstGeom>
        </p:spPr>
        <p:txBody>
          <a:bodyPr wrap="square">
            <a:spAutoFit/>
          </a:bodyPr>
          <a:lstStyle/>
          <a:p>
            <a:pPr>
              <a:lnSpc>
                <a:spcPct val="115000"/>
              </a:lnSpc>
              <a:spcAft>
                <a:spcPts val="0"/>
              </a:spcAft>
            </a:pPr>
            <a:r>
              <a:rPr lang="en-AU" sz="3200" b="1" dirty="0" smtClean="0">
                <a:solidFill>
                  <a:srgbClr val="2D586D"/>
                </a:solidFill>
                <a:latin typeface="Arial" panose="020B0604020202020204" pitchFamily="34" charset="0"/>
                <a:ea typeface="Times New Roman"/>
                <a:cs typeface="Arial" panose="020B0604020202020204" pitchFamily="34" charset="0"/>
              </a:rPr>
              <a:t>Documentation for removal</a:t>
            </a:r>
            <a:endParaRPr lang="en-AU" sz="4400" dirty="0">
              <a:latin typeface="Arial" panose="020B0604020202020204" pitchFamily="34" charset="0"/>
              <a:ea typeface="Times New Roman"/>
              <a:cs typeface="Arial" panose="020B0604020202020204" pitchFamily="34" charset="0"/>
            </a:endParaRPr>
          </a:p>
        </p:txBody>
      </p:sp>
      <p:sp>
        <p:nvSpPr>
          <p:cNvPr id="9" name="TextBox 8"/>
          <p:cNvSpPr txBox="1"/>
          <p:nvPr/>
        </p:nvSpPr>
        <p:spPr>
          <a:xfrm>
            <a:off x="3275856" y="1268760"/>
            <a:ext cx="6094250" cy="4093428"/>
          </a:xfrm>
          <a:prstGeom prst="rect">
            <a:avLst/>
          </a:prstGeom>
          <a:noFill/>
        </p:spPr>
        <p:txBody>
          <a:bodyPr wrap="square" rtlCol="0">
            <a:spAutoFit/>
          </a:bodyPr>
          <a:lstStyle/>
          <a:p>
            <a:pPr marL="342900" indent="-342900">
              <a:buFont typeface="Arial" panose="020B0604020202020204" pitchFamily="34" charset="0"/>
              <a:buChar char="•"/>
            </a:pPr>
            <a:r>
              <a:rPr lang="en-AU" sz="2000" dirty="0" smtClean="0">
                <a:solidFill>
                  <a:srgbClr val="2D586D"/>
                </a:solidFill>
                <a:latin typeface="Arial" panose="020B0604020202020204" pitchFamily="34" charset="0"/>
                <a:cs typeface="Arial" panose="020B0604020202020204" pitchFamily="34" charset="0"/>
              </a:rPr>
              <a:t>Date and time of removal</a:t>
            </a:r>
          </a:p>
          <a:p>
            <a:pPr marL="342900" indent="-342900">
              <a:buFont typeface="Arial" panose="020B0604020202020204" pitchFamily="34" charset="0"/>
              <a:buChar char="•"/>
            </a:pPr>
            <a:endParaRPr lang="en-AU" sz="2000" dirty="0" smtClean="0">
              <a:solidFill>
                <a:srgbClr val="2D586D"/>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AU" sz="2000" dirty="0" smtClean="0">
                <a:solidFill>
                  <a:srgbClr val="2D586D"/>
                </a:solidFill>
                <a:latin typeface="Arial" panose="020B0604020202020204" pitchFamily="34" charset="0"/>
                <a:cs typeface="Arial" panose="020B0604020202020204" pitchFamily="34" charset="0"/>
              </a:rPr>
              <a:t>Trial of void outcome and clinical plan </a:t>
            </a:r>
          </a:p>
          <a:p>
            <a:pPr marL="342900" indent="-342900">
              <a:buFont typeface="Arial" panose="020B0604020202020204" pitchFamily="34" charset="0"/>
              <a:buChar char="•"/>
            </a:pPr>
            <a:endParaRPr lang="en-AU" sz="2000" dirty="0">
              <a:solidFill>
                <a:srgbClr val="2D586D"/>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AU" sz="2000" dirty="0" smtClean="0">
                <a:solidFill>
                  <a:srgbClr val="2D586D"/>
                </a:solidFill>
                <a:latin typeface="Arial" panose="020B0604020202020204" pitchFamily="34" charset="0"/>
                <a:cs typeface="Arial" panose="020B0604020202020204" pitchFamily="34" charset="0"/>
              </a:rPr>
              <a:t>Amount voided after removal</a:t>
            </a:r>
          </a:p>
          <a:p>
            <a:pPr marL="342900" indent="-342900">
              <a:buFont typeface="Arial" panose="020B0604020202020204" pitchFamily="34" charset="0"/>
              <a:buChar char="•"/>
            </a:pPr>
            <a:endParaRPr lang="en-AU" sz="2000" dirty="0" smtClean="0">
              <a:solidFill>
                <a:srgbClr val="2D586D"/>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AU" sz="2000" dirty="0" smtClean="0">
                <a:solidFill>
                  <a:srgbClr val="2D586D"/>
                </a:solidFill>
                <a:latin typeface="Arial" panose="020B0604020202020204" pitchFamily="34" charset="0"/>
                <a:cs typeface="Arial" panose="020B0604020202020204" pitchFamily="34" charset="0"/>
              </a:rPr>
              <a:t>Pain (+/-)</a:t>
            </a:r>
          </a:p>
          <a:p>
            <a:pPr marL="342900" indent="-342900">
              <a:buFont typeface="Arial" panose="020B0604020202020204" pitchFamily="34" charset="0"/>
              <a:buChar char="•"/>
            </a:pPr>
            <a:endParaRPr lang="en-AU" sz="2000" dirty="0">
              <a:solidFill>
                <a:srgbClr val="2D586D"/>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AU" sz="2000" dirty="0" smtClean="0">
                <a:solidFill>
                  <a:srgbClr val="2D586D"/>
                </a:solidFill>
                <a:latin typeface="Arial" panose="020B0604020202020204" pitchFamily="34" charset="0"/>
                <a:cs typeface="Arial" panose="020B0604020202020204" pitchFamily="34" charset="0"/>
              </a:rPr>
              <a:t>Any bladder scan results from the TOV</a:t>
            </a:r>
          </a:p>
          <a:p>
            <a:pPr marL="342900" indent="-342900">
              <a:buFont typeface="Arial" panose="020B0604020202020204" pitchFamily="34" charset="0"/>
              <a:buChar char="•"/>
            </a:pPr>
            <a:endParaRPr lang="en-AU" sz="2000" dirty="0" smtClean="0">
              <a:solidFill>
                <a:srgbClr val="2D586D"/>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AU" sz="2000" dirty="0" smtClean="0">
                <a:solidFill>
                  <a:srgbClr val="2D586D"/>
                </a:solidFill>
                <a:latin typeface="Arial" panose="020B0604020202020204" pitchFamily="34" charset="0"/>
                <a:cs typeface="Arial" panose="020B0604020202020204" pitchFamily="34" charset="0"/>
              </a:rPr>
              <a:t>Clinical misadventures during removal </a:t>
            </a:r>
          </a:p>
          <a:p>
            <a:pPr marL="342900" indent="-342900">
              <a:buFont typeface="Arial" panose="020B0604020202020204" pitchFamily="34" charset="0"/>
              <a:buChar char="•"/>
            </a:pPr>
            <a:endParaRPr lang="en-AU" sz="2000" dirty="0">
              <a:solidFill>
                <a:srgbClr val="2D586D"/>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AU" sz="2000" dirty="0" smtClean="0">
                <a:solidFill>
                  <a:srgbClr val="2D586D"/>
                </a:solidFill>
                <a:latin typeface="Arial" panose="020B0604020202020204" pitchFamily="34" charset="0"/>
                <a:cs typeface="Arial" panose="020B0604020202020204" pitchFamily="34" charset="0"/>
              </a:rPr>
              <a:t>Abnormalities observed during removal</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9465" r="2" b="15631"/>
          <a:stretch/>
        </p:blipFill>
        <p:spPr>
          <a:xfrm flipH="1">
            <a:off x="107501" y="1052736"/>
            <a:ext cx="3168354" cy="5338061"/>
          </a:xfrm>
          <a:prstGeom prst="rect">
            <a:avLst/>
          </a:prstGeom>
        </p:spPr>
      </p:pic>
    </p:spTree>
    <p:extLst>
      <p:ext uri="{BB962C8B-B14F-4D97-AF65-F5344CB8AC3E}">
        <p14:creationId xmlns:p14="http://schemas.microsoft.com/office/powerpoint/2010/main" val="28686995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792088"/>
          </a:xfrm>
        </p:spPr>
        <p:txBody>
          <a:bodyPr/>
          <a:lstStyle/>
          <a:p>
            <a:r>
              <a:rPr lang="en-AU" sz="4000" dirty="0" smtClean="0">
                <a:solidFill>
                  <a:srgbClr val="2D586D"/>
                </a:solidFill>
                <a:latin typeface="Arial" panose="020B0604020202020204" pitchFamily="34" charset="0"/>
                <a:cs typeface="Arial" panose="020B0604020202020204" pitchFamily="34" charset="0"/>
              </a:rPr>
              <a:t>What’s a CAUTI?</a:t>
            </a:r>
            <a:endParaRPr lang="en-AU" sz="4000" noProof="0" dirty="0">
              <a:solidFill>
                <a:srgbClr val="2D586D"/>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FCA80E15-78A4-492C-A1D5-E96D386E05C8}" type="slidenum">
              <a:rPr lang="en-AU" smtClean="0"/>
              <a:t>2</a:t>
            </a:fld>
            <a:endParaRPr lang="en-AU"/>
          </a:p>
        </p:txBody>
      </p:sp>
      <p:sp>
        <p:nvSpPr>
          <p:cNvPr id="6" name="TextBox 5"/>
          <p:cNvSpPr txBox="1"/>
          <p:nvPr/>
        </p:nvSpPr>
        <p:spPr>
          <a:xfrm>
            <a:off x="193835" y="1628800"/>
            <a:ext cx="8639531" cy="3416320"/>
          </a:xfrm>
          <a:prstGeom prst="rect">
            <a:avLst/>
          </a:prstGeom>
          <a:noFill/>
        </p:spPr>
        <p:txBody>
          <a:bodyPr wrap="square" rtlCol="0">
            <a:spAutoFit/>
          </a:bodyPr>
          <a:lstStyle/>
          <a:p>
            <a:pPr marL="342900" indent="-342900">
              <a:buFont typeface="Arial" panose="020B0604020202020204" pitchFamily="34" charset="0"/>
              <a:buChar char="•"/>
            </a:pPr>
            <a:r>
              <a:rPr lang="en-AU" sz="2400" u="sng" dirty="0" smtClean="0">
                <a:solidFill>
                  <a:srgbClr val="2D586D"/>
                </a:solidFill>
                <a:latin typeface="Arial" panose="020B0604020202020204" pitchFamily="34" charset="0"/>
                <a:cs typeface="Arial" panose="020B0604020202020204" pitchFamily="34" charset="0"/>
              </a:rPr>
              <a:t>C</a:t>
            </a:r>
            <a:r>
              <a:rPr lang="en-AU" sz="2400" dirty="0" smtClean="0">
                <a:solidFill>
                  <a:srgbClr val="2D586D"/>
                </a:solidFill>
                <a:latin typeface="Arial" panose="020B0604020202020204" pitchFamily="34" charset="0"/>
                <a:cs typeface="Arial" panose="020B0604020202020204" pitchFamily="34" charset="0"/>
              </a:rPr>
              <a:t>atheter </a:t>
            </a:r>
            <a:r>
              <a:rPr lang="en-AU" sz="2400" u="sng" dirty="0" smtClean="0">
                <a:solidFill>
                  <a:srgbClr val="2D586D"/>
                </a:solidFill>
                <a:latin typeface="Arial" panose="020B0604020202020204" pitchFamily="34" charset="0"/>
                <a:cs typeface="Arial" panose="020B0604020202020204" pitchFamily="34" charset="0"/>
              </a:rPr>
              <a:t>A</a:t>
            </a:r>
            <a:r>
              <a:rPr lang="en-AU" sz="2400" dirty="0" smtClean="0">
                <a:solidFill>
                  <a:srgbClr val="2D586D"/>
                </a:solidFill>
                <a:latin typeface="Arial" panose="020B0604020202020204" pitchFamily="34" charset="0"/>
                <a:cs typeface="Arial" panose="020B0604020202020204" pitchFamily="34" charset="0"/>
              </a:rPr>
              <a:t>ssociated </a:t>
            </a:r>
            <a:r>
              <a:rPr lang="en-AU" sz="2400" u="sng" dirty="0" smtClean="0">
                <a:solidFill>
                  <a:srgbClr val="2D586D"/>
                </a:solidFill>
                <a:latin typeface="Arial" panose="020B0604020202020204" pitchFamily="34" charset="0"/>
                <a:cs typeface="Arial" panose="020B0604020202020204" pitchFamily="34" charset="0"/>
              </a:rPr>
              <a:t>U</a:t>
            </a:r>
            <a:r>
              <a:rPr lang="en-AU" sz="2400" dirty="0" smtClean="0">
                <a:solidFill>
                  <a:srgbClr val="2D586D"/>
                </a:solidFill>
                <a:latin typeface="Arial" panose="020B0604020202020204" pitchFamily="34" charset="0"/>
                <a:cs typeface="Arial" panose="020B0604020202020204" pitchFamily="34" charset="0"/>
              </a:rPr>
              <a:t>rinary </a:t>
            </a:r>
            <a:r>
              <a:rPr lang="en-AU" sz="2400" u="sng" dirty="0" smtClean="0">
                <a:solidFill>
                  <a:srgbClr val="2D586D"/>
                </a:solidFill>
                <a:latin typeface="Arial" panose="020B0604020202020204" pitchFamily="34" charset="0"/>
                <a:cs typeface="Arial" panose="020B0604020202020204" pitchFamily="34" charset="0"/>
              </a:rPr>
              <a:t>T</a:t>
            </a:r>
            <a:r>
              <a:rPr lang="en-AU" sz="2400" dirty="0" smtClean="0">
                <a:solidFill>
                  <a:srgbClr val="2D586D"/>
                </a:solidFill>
                <a:latin typeface="Arial" panose="020B0604020202020204" pitchFamily="34" charset="0"/>
                <a:cs typeface="Arial" panose="020B0604020202020204" pitchFamily="34" charset="0"/>
              </a:rPr>
              <a:t>ract </a:t>
            </a:r>
            <a:r>
              <a:rPr lang="en-AU" sz="2400" u="sng" dirty="0" smtClean="0">
                <a:solidFill>
                  <a:srgbClr val="2D586D"/>
                </a:solidFill>
                <a:latin typeface="Arial" panose="020B0604020202020204" pitchFamily="34" charset="0"/>
                <a:cs typeface="Arial" panose="020B0604020202020204" pitchFamily="34" charset="0"/>
              </a:rPr>
              <a:t>I</a:t>
            </a:r>
            <a:r>
              <a:rPr lang="en-AU" sz="2400" dirty="0" smtClean="0">
                <a:solidFill>
                  <a:srgbClr val="2D586D"/>
                </a:solidFill>
                <a:latin typeface="Arial" panose="020B0604020202020204" pitchFamily="34" charset="0"/>
                <a:cs typeface="Arial" panose="020B0604020202020204" pitchFamily="34" charset="0"/>
              </a:rPr>
              <a:t>nfection (CAUTI)</a:t>
            </a:r>
          </a:p>
          <a:p>
            <a:pPr marL="342900" indent="-342900">
              <a:buFont typeface="Arial" panose="020B0604020202020204" pitchFamily="34" charset="0"/>
              <a:buChar char="•"/>
            </a:pPr>
            <a:endParaRPr lang="en-AU" sz="2400" dirty="0" smtClean="0">
              <a:solidFill>
                <a:srgbClr val="2D586D"/>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AU" sz="2400" dirty="0">
              <a:solidFill>
                <a:srgbClr val="2D586D"/>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AU" sz="2400" dirty="0" smtClean="0">
                <a:solidFill>
                  <a:srgbClr val="2D586D"/>
                </a:solidFill>
                <a:latin typeface="Arial" panose="020B0604020202020204" pitchFamily="34" charset="0"/>
                <a:cs typeface="Arial" panose="020B0604020202020204" pitchFamily="34" charset="0"/>
              </a:rPr>
              <a:t>Most common healthcare associated infection (HAI)</a:t>
            </a:r>
          </a:p>
          <a:p>
            <a:pPr marL="342900" indent="-342900">
              <a:buFont typeface="Arial" panose="020B0604020202020204" pitchFamily="34" charset="0"/>
              <a:buChar char="•"/>
            </a:pPr>
            <a:endParaRPr lang="en-AU" sz="2400" dirty="0" smtClean="0">
              <a:solidFill>
                <a:srgbClr val="2D586D"/>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AU" sz="2400" dirty="0">
              <a:solidFill>
                <a:srgbClr val="2D586D"/>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AU" sz="2400" dirty="0" smtClean="0">
                <a:solidFill>
                  <a:srgbClr val="2D586D"/>
                </a:solidFill>
                <a:latin typeface="Arial" panose="020B0604020202020204" pitchFamily="34" charset="0"/>
                <a:cs typeface="Arial" panose="020B0604020202020204" pitchFamily="34" charset="0"/>
              </a:rPr>
              <a:t>80% patients have a urinary tract infection (UTI) during a hospital admission</a:t>
            </a:r>
            <a:r>
              <a:rPr lang="en-AU" sz="2400" baseline="30000" dirty="0" smtClean="0">
                <a:solidFill>
                  <a:srgbClr val="2D586D"/>
                </a:solidFill>
                <a:latin typeface="Arial" panose="020B0604020202020204" pitchFamily="34" charset="0"/>
                <a:cs typeface="Arial" panose="020B0604020202020204" pitchFamily="34" charset="0"/>
              </a:rPr>
              <a:t>*</a:t>
            </a:r>
          </a:p>
          <a:p>
            <a:r>
              <a:rPr lang="en-AU" sz="2400" dirty="0" smtClean="0">
                <a:solidFill>
                  <a:srgbClr val="2D586D"/>
                </a:solidFill>
                <a:latin typeface="Arial" panose="020B0604020202020204" pitchFamily="34" charset="0"/>
                <a:cs typeface="Arial" panose="020B0604020202020204" pitchFamily="34" charset="0"/>
                <a:sym typeface="Wingdings 3"/>
              </a:rPr>
              <a:t>		</a:t>
            </a:r>
          </a:p>
        </p:txBody>
      </p:sp>
      <p:sp>
        <p:nvSpPr>
          <p:cNvPr id="10" name="TextBox 9"/>
          <p:cNvSpPr txBox="1"/>
          <p:nvPr/>
        </p:nvSpPr>
        <p:spPr>
          <a:xfrm>
            <a:off x="179512" y="5949280"/>
            <a:ext cx="7056784" cy="430887"/>
          </a:xfrm>
          <a:prstGeom prst="rect">
            <a:avLst/>
          </a:prstGeom>
          <a:noFill/>
        </p:spPr>
        <p:txBody>
          <a:bodyPr wrap="square" rtlCol="0">
            <a:spAutoFit/>
          </a:bodyPr>
          <a:lstStyle/>
          <a:p>
            <a:r>
              <a:rPr lang="en-AU" sz="1050" dirty="0" smtClean="0">
                <a:solidFill>
                  <a:srgbClr val="2D586D"/>
                </a:solidFill>
                <a:latin typeface="Arial" panose="020B0604020202020204" pitchFamily="34" charset="0"/>
                <a:cs typeface="Arial" panose="020B0604020202020204" pitchFamily="34" charset="0"/>
              </a:rPr>
              <a:t>*</a:t>
            </a:r>
            <a:r>
              <a:rPr lang="en-AU" sz="1050" dirty="0">
                <a:solidFill>
                  <a:srgbClr val="2D586D"/>
                </a:solidFill>
                <a:latin typeface="Arial" panose="020B0604020202020204" pitchFamily="34" charset="0"/>
                <a:cs typeface="Arial" panose="020B0604020202020204" pitchFamily="34" charset="0"/>
              </a:rPr>
              <a:t>Lo, E., L. Nicolle, S. Coffin, et al. (2014). "Strategies to Prevent Catheter-Associated Urinary Tract Infections in Acute Care Hospitals: 2014 Update." </a:t>
            </a:r>
            <a:r>
              <a:rPr lang="en-AU" sz="1050" u="sng" dirty="0">
                <a:solidFill>
                  <a:srgbClr val="2D586D"/>
                </a:solidFill>
                <a:latin typeface="Arial" panose="020B0604020202020204" pitchFamily="34" charset="0"/>
                <a:cs typeface="Arial" panose="020B0604020202020204" pitchFamily="34" charset="0"/>
              </a:rPr>
              <a:t>Infection Control and Hospital Epidemiology </a:t>
            </a:r>
            <a:r>
              <a:rPr lang="en-AU" sz="1050" b="1" u="sng" dirty="0">
                <a:solidFill>
                  <a:srgbClr val="2D586D"/>
                </a:solidFill>
                <a:latin typeface="Arial" panose="020B0604020202020204" pitchFamily="34" charset="0"/>
                <a:cs typeface="Arial" panose="020B0604020202020204" pitchFamily="34" charset="0"/>
              </a:rPr>
              <a:t>35</a:t>
            </a:r>
            <a:r>
              <a:rPr lang="en-AU" sz="1050" u="sng" dirty="0">
                <a:solidFill>
                  <a:srgbClr val="2D586D"/>
                </a:solidFill>
                <a:latin typeface="Arial" panose="020B0604020202020204" pitchFamily="34" charset="0"/>
                <a:cs typeface="Arial" panose="020B0604020202020204" pitchFamily="34" charset="0"/>
              </a:rPr>
              <a:t>(5): 464-479</a:t>
            </a:r>
            <a:r>
              <a:rPr lang="en-AU" sz="1050" u="sng" dirty="0" smtClean="0">
                <a:solidFill>
                  <a:srgbClr val="2D586D"/>
                </a:solidFill>
                <a:latin typeface="Arial" panose="020B0604020202020204" pitchFamily="34" charset="0"/>
                <a:cs typeface="Arial" panose="020B0604020202020204" pitchFamily="34" charset="0"/>
              </a:rPr>
              <a:t>.</a:t>
            </a:r>
            <a:endParaRPr lang="en-AU" sz="1050" u="sng" dirty="0">
              <a:solidFill>
                <a:srgbClr val="2D586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97130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229200"/>
          </a:xfrm>
          <a:prstGeom prst="rect">
            <a:avLst/>
          </a:prstGeom>
          <a:solidFill>
            <a:srgbClr val="2D5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p:nvPr>
        </p:nvSpPr>
        <p:spPr>
          <a:xfrm>
            <a:off x="611560" y="260648"/>
            <a:ext cx="7772400" cy="2592288"/>
          </a:xfrm>
        </p:spPr>
        <p:txBody>
          <a:bodyPr>
            <a:normAutofit/>
          </a:bodyPr>
          <a:lstStyle/>
          <a:p>
            <a:r>
              <a:rPr lang="en-AU" sz="5400" noProof="0" dirty="0" smtClean="0">
                <a:solidFill>
                  <a:schemeClr val="bg1"/>
                </a:solidFill>
                <a:latin typeface="Swis721 Lt BT" panose="020B0403020202020204" pitchFamily="34" charset="0"/>
              </a:rPr>
              <a:t>Thank you</a:t>
            </a:r>
            <a:r>
              <a:rPr lang="en-AU" noProof="0" dirty="0" smtClean="0">
                <a:solidFill>
                  <a:schemeClr val="bg1"/>
                </a:solidFill>
                <a:latin typeface="Swis721 Lt BT" panose="020B0403020202020204" pitchFamily="34" charset="0"/>
              </a:rPr>
              <a:t/>
            </a:r>
            <a:br>
              <a:rPr lang="en-AU" noProof="0" dirty="0" smtClean="0">
                <a:solidFill>
                  <a:schemeClr val="bg1"/>
                </a:solidFill>
                <a:latin typeface="Swis721 Lt BT" panose="020B0403020202020204" pitchFamily="34" charset="0"/>
              </a:rPr>
            </a:br>
            <a:r>
              <a:rPr lang="en-AU" noProof="0" dirty="0" smtClean="0">
                <a:solidFill>
                  <a:schemeClr val="bg1"/>
                </a:solidFill>
                <a:latin typeface="Swis721 Lt BT" panose="020B0403020202020204" pitchFamily="34" charset="0"/>
              </a:rPr>
              <a:t/>
            </a:r>
            <a:br>
              <a:rPr lang="en-AU" noProof="0" dirty="0" smtClean="0">
                <a:solidFill>
                  <a:schemeClr val="bg1"/>
                </a:solidFill>
                <a:latin typeface="Swis721 Lt BT" panose="020B0403020202020204" pitchFamily="34" charset="0"/>
              </a:rPr>
            </a:br>
            <a:endParaRPr lang="en-AU" noProof="0" dirty="0">
              <a:solidFill>
                <a:schemeClr val="bg1"/>
              </a:solidFill>
              <a:latin typeface="Swis721 Lt BT" panose="020B0403020202020204" pitchFamily="34" charset="0"/>
            </a:endParaRPr>
          </a:p>
        </p:txBody>
      </p:sp>
      <p:sp>
        <p:nvSpPr>
          <p:cNvPr id="4" name="Slide Number Placeholder 3"/>
          <p:cNvSpPr>
            <a:spLocks noGrp="1"/>
          </p:cNvSpPr>
          <p:nvPr>
            <p:ph type="sldNum" sz="quarter" idx="12"/>
          </p:nvPr>
        </p:nvSpPr>
        <p:spPr/>
        <p:txBody>
          <a:bodyPr/>
          <a:lstStyle/>
          <a:p>
            <a:fld id="{FCA80E15-78A4-492C-A1D5-E96D386E05C8}" type="slidenum">
              <a:rPr lang="en-AU" smtClean="0"/>
              <a:t>20</a:t>
            </a:fld>
            <a:endParaRPr lang="en-AU"/>
          </a:p>
        </p:txBody>
      </p:sp>
      <p:sp>
        <p:nvSpPr>
          <p:cNvPr id="5" name="Content Placeholder 4"/>
          <p:cNvSpPr>
            <a:spLocks noGrp="1"/>
          </p:cNvSpPr>
          <p:nvPr>
            <p:ph idx="1"/>
          </p:nvPr>
        </p:nvSpPr>
        <p:spPr>
          <a:xfrm>
            <a:off x="1115616" y="3429000"/>
            <a:ext cx="7776864" cy="1656185"/>
          </a:xfrm>
        </p:spPr>
        <p:txBody>
          <a:bodyPr/>
          <a:lstStyle/>
          <a:p>
            <a:pPr algn="r"/>
            <a:r>
              <a:rPr lang="en-AU" sz="2000" noProof="0" dirty="0" smtClean="0">
                <a:solidFill>
                  <a:schemeClr val="bg1"/>
                </a:solidFill>
                <a:latin typeface="Swis721 Lt BT" panose="020B0403020202020204" pitchFamily="34" charset="0"/>
              </a:rPr>
              <a:t>For further information:</a:t>
            </a:r>
          </a:p>
          <a:p>
            <a:pPr algn="r"/>
            <a:r>
              <a:rPr lang="en-AU" sz="1100" noProof="0" dirty="0" smtClean="0">
                <a:solidFill>
                  <a:schemeClr val="bg1"/>
                </a:solidFill>
                <a:latin typeface="Swis721 Lt BT" panose="020B0403020202020204" pitchFamily="34" charset="0"/>
              </a:rPr>
              <a:t> </a:t>
            </a:r>
          </a:p>
          <a:p>
            <a:pPr algn="r"/>
            <a:r>
              <a:rPr lang="en-AU" sz="2000" u="sng" dirty="0" err="1" smtClean="0">
                <a:solidFill>
                  <a:srgbClr val="BDF0E8"/>
                </a:solidFill>
                <a:latin typeface="Swis721 Lt BT" panose="020B0403020202020204" pitchFamily="34" charset="0"/>
              </a:rPr>
              <a:t>hai</a:t>
            </a:r>
            <a:r>
              <a:rPr lang="en-AU" sz="2000" u="sng" noProof="0" dirty="0" smtClean="0">
                <a:solidFill>
                  <a:srgbClr val="BDF0E8"/>
                </a:solidFill>
                <a:latin typeface="Swis721 Lt BT" panose="020B0403020202020204" pitchFamily="34" charset="0"/>
              </a:rPr>
              <a:t>@</a:t>
            </a:r>
            <a:r>
              <a:rPr lang="en-AU" sz="2000" u="sng" noProof="0" dirty="0" err="1" smtClean="0">
                <a:solidFill>
                  <a:srgbClr val="BDF0E8"/>
                </a:solidFill>
                <a:latin typeface="Swis721 Lt BT" panose="020B0403020202020204" pitchFamily="34" charset="0"/>
              </a:rPr>
              <a:t>cec.heal</a:t>
            </a:r>
            <a:r>
              <a:rPr lang="en-AU" sz="2000" u="sng" dirty="0" smtClean="0">
                <a:solidFill>
                  <a:srgbClr val="BDF0E8"/>
                </a:solidFill>
                <a:latin typeface="Swis721 Lt BT" panose="020B0403020202020204" pitchFamily="34" charset="0"/>
              </a:rPr>
              <a:t>th.nsw.gov.au</a:t>
            </a:r>
            <a:endParaRPr lang="en-AU" sz="2000" u="sng" noProof="0" dirty="0" smtClean="0">
              <a:solidFill>
                <a:srgbClr val="BDF0E8"/>
              </a:solidFill>
              <a:latin typeface="Swis721 Lt BT" panose="020B0403020202020204" pitchFamily="34" charset="0"/>
            </a:endParaRPr>
          </a:p>
          <a:p>
            <a:pPr algn="r"/>
            <a:r>
              <a:rPr lang="en-AU" sz="2000" u="sng" noProof="0" dirty="0" smtClean="0">
                <a:solidFill>
                  <a:srgbClr val="BDF0E8"/>
                </a:solidFill>
                <a:latin typeface="Swis721 Lt BT" panose="020B0403020202020204" pitchFamily="34" charset="0"/>
              </a:rPr>
              <a:t>www.cec.health.nsw.gov.au</a:t>
            </a:r>
          </a:p>
        </p:txBody>
      </p:sp>
    </p:spTree>
    <p:extLst>
      <p:ext uri="{BB962C8B-B14F-4D97-AF65-F5344CB8AC3E}">
        <p14:creationId xmlns:p14="http://schemas.microsoft.com/office/powerpoint/2010/main" val="41434799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graltonj\AppData\Local\Microsoft\Windows\Temporary Internet Files\Content.Outlook\36BRP3DD\bigstock-Macro-shot-of-a-clock-face-sho-48754406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006053" y="1050711"/>
            <a:ext cx="6516186" cy="4721118"/>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FCA80E15-78A4-492C-A1D5-E96D386E05C8}" type="slidenum">
              <a:rPr lang="en-AU" smtClean="0"/>
              <a:t>3</a:t>
            </a:fld>
            <a:endParaRPr lang="en-AU"/>
          </a:p>
        </p:txBody>
      </p:sp>
      <p:sp>
        <p:nvSpPr>
          <p:cNvPr id="7" name="Rectangle 6"/>
          <p:cNvSpPr/>
          <p:nvPr/>
        </p:nvSpPr>
        <p:spPr>
          <a:xfrm rot="16200000">
            <a:off x="-2250486" y="-801200"/>
            <a:ext cx="6516191" cy="8424937"/>
          </a:xfrm>
          <a:prstGeom prst="rect">
            <a:avLst/>
          </a:prstGeom>
          <a:gradFill>
            <a:gsLst>
              <a:gs pos="53000">
                <a:schemeClr val="bg1">
                  <a:alpha val="0"/>
                </a:schemeClr>
              </a:gs>
              <a:gs pos="68000">
                <a:schemeClr val="bg1">
                  <a:alpha val="9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2843808" y="475732"/>
            <a:ext cx="4896544" cy="793028"/>
          </a:xfrm>
        </p:spPr>
        <p:txBody>
          <a:bodyPr/>
          <a:lstStyle/>
          <a:p>
            <a:r>
              <a:rPr lang="en-AU" sz="3600" dirty="0" smtClean="0">
                <a:solidFill>
                  <a:srgbClr val="2D586D"/>
                </a:solidFill>
                <a:latin typeface="Arial" panose="020B0604020202020204" pitchFamily="34" charset="0"/>
                <a:cs typeface="Arial" panose="020B0604020202020204" pitchFamily="34" charset="0"/>
              </a:rPr>
              <a:t> Preventing CAUTIs</a:t>
            </a:r>
            <a:endParaRPr lang="en-AU" sz="3600" noProof="0" dirty="0">
              <a:solidFill>
                <a:srgbClr val="2D586D"/>
              </a:solidFill>
              <a:latin typeface="Arial" panose="020B0604020202020204" pitchFamily="34" charset="0"/>
              <a:cs typeface="Arial" panose="020B0604020202020204" pitchFamily="34" charset="0"/>
            </a:endParaRPr>
          </a:p>
        </p:txBody>
      </p:sp>
      <p:sp>
        <p:nvSpPr>
          <p:cNvPr id="6" name="TextBox 5"/>
          <p:cNvSpPr txBox="1"/>
          <p:nvPr/>
        </p:nvSpPr>
        <p:spPr>
          <a:xfrm>
            <a:off x="1982194" y="1844824"/>
            <a:ext cx="7272808" cy="3293209"/>
          </a:xfrm>
          <a:prstGeom prst="rect">
            <a:avLst/>
          </a:prstGeom>
          <a:noFill/>
        </p:spPr>
        <p:txBody>
          <a:bodyPr wrap="square" rtlCol="0">
            <a:spAutoFit/>
          </a:bodyPr>
          <a:lstStyle/>
          <a:p>
            <a:pPr marL="342900" indent="-342900">
              <a:buFont typeface="Arial" panose="020B0604020202020204" pitchFamily="34" charset="0"/>
              <a:buChar char="•"/>
            </a:pPr>
            <a:r>
              <a:rPr lang="en-AU" sz="2400" dirty="0" smtClean="0">
                <a:solidFill>
                  <a:srgbClr val="2D586D"/>
                </a:solidFill>
                <a:latin typeface="Arial" panose="020B0604020202020204" pitchFamily="34" charset="0"/>
                <a:cs typeface="Arial" panose="020B0604020202020204" pitchFamily="34" charset="0"/>
              </a:rPr>
              <a:t>Only catheterise a patient if clinically indicated</a:t>
            </a:r>
          </a:p>
          <a:p>
            <a:pPr marL="342900" indent="-342900">
              <a:buFont typeface="Arial" panose="020B0604020202020204" pitchFamily="34" charset="0"/>
              <a:buChar char="•"/>
            </a:pPr>
            <a:endParaRPr lang="en-AU" sz="2400" dirty="0">
              <a:solidFill>
                <a:srgbClr val="2D586D"/>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AU" sz="2400" dirty="0" smtClean="0">
                <a:solidFill>
                  <a:srgbClr val="2D586D"/>
                </a:solidFill>
                <a:latin typeface="Arial" panose="020B0604020202020204" pitchFamily="34" charset="0"/>
                <a:cs typeface="Arial" panose="020B0604020202020204" pitchFamily="34" charset="0"/>
              </a:rPr>
              <a:t>Maintain asepsis when handling catheter and drainage device</a:t>
            </a:r>
          </a:p>
          <a:p>
            <a:pPr marL="2781300" indent="-2781300"/>
            <a:r>
              <a:rPr lang="en-AU" sz="2000" baseline="30000" dirty="0">
                <a:solidFill>
                  <a:srgbClr val="2D586D"/>
                </a:solidFill>
                <a:latin typeface="Arial" panose="020B0604020202020204" pitchFamily="34" charset="0"/>
                <a:cs typeface="Arial" panose="020B0604020202020204" pitchFamily="34" charset="0"/>
                <a:sym typeface="Wingdings 3"/>
              </a:rPr>
              <a:t>	</a:t>
            </a:r>
            <a:r>
              <a:rPr lang="en-AU" sz="2800" baseline="30000" dirty="0" smtClean="0">
                <a:solidFill>
                  <a:srgbClr val="2D586D"/>
                </a:solidFill>
                <a:latin typeface="Arial" panose="020B0604020202020204" pitchFamily="34" charset="0"/>
                <a:cs typeface="Arial" panose="020B0604020202020204" pitchFamily="34" charset="0"/>
                <a:sym typeface="Wingdings 3"/>
              </a:rPr>
              <a:t> Use effective hand hygiene practices</a:t>
            </a:r>
            <a:endParaRPr lang="en-AU" sz="2400" dirty="0">
              <a:solidFill>
                <a:srgbClr val="2D586D"/>
              </a:solidFill>
              <a:latin typeface="Arial" panose="020B0604020202020204" pitchFamily="34" charset="0"/>
              <a:cs typeface="Arial" panose="020B0604020202020204" pitchFamily="34" charset="0"/>
              <a:sym typeface="Wingdings 3"/>
            </a:endParaRPr>
          </a:p>
          <a:p>
            <a:r>
              <a:rPr lang="en-AU" sz="2800" baseline="30000" dirty="0" smtClean="0">
                <a:solidFill>
                  <a:srgbClr val="2D586D"/>
                </a:solidFill>
                <a:latin typeface="Arial" panose="020B0604020202020204" pitchFamily="34" charset="0"/>
                <a:cs typeface="Arial" panose="020B0604020202020204" pitchFamily="34" charset="0"/>
                <a:sym typeface="Wingdings 3"/>
              </a:rPr>
              <a:t>			 Use</a:t>
            </a:r>
            <a:r>
              <a:rPr lang="en-AU" sz="2800" dirty="0" smtClean="0">
                <a:solidFill>
                  <a:srgbClr val="2D586D"/>
                </a:solidFill>
                <a:latin typeface="Arial" panose="020B0604020202020204" pitchFamily="34" charset="0"/>
                <a:cs typeface="Arial" panose="020B0604020202020204" pitchFamily="34" charset="0"/>
                <a:sym typeface="Wingdings 3"/>
              </a:rPr>
              <a:t> </a:t>
            </a:r>
            <a:r>
              <a:rPr lang="en-AU" sz="2800" baseline="30000" dirty="0" smtClean="0">
                <a:solidFill>
                  <a:srgbClr val="2D586D"/>
                </a:solidFill>
                <a:latin typeface="Arial" panose="020B0604020202020204" pitchFamily="34" charset="0"/>
                <a:cs typeface="Arial" panose="020B0604020202020204" pitchFamily="34" charset="0"/>
                <a:sym typeface="Wingdings 3"/>
              </a:rPr>
              <a:t>aseptic technique</a:t>
            </a:r>
          </a:p>
          <a:p>
            <a:pPr marL="360363" indent="-360363">
              <a:buFont typeface="Arial" panose="020B0604020202020204" pitchFamily="34" charset="0"/>
              <a:buChar char="•"/>
            </a:pPr>
            <a:r>
              <a:rPr lang="en-AU" sz="2800" b="1" dirty="0" smtClean="0">
                <a:solidFill>
                  <a:srgbClr val="2D586D"/>
                </a:solidFill>
                <a:latin typeface="Arial" panose="020B0604020202020204" pitchFamily="34" charset="0"/>
                <a:cs typeface="Arial" panose="020B0604020202020204" pitchFamily="34" charset="0"/>
              </a:rPr>
              <a:t>Reduce </a:t>
            </a:r>
            <a:r>
              <a:rPr lang="en-AU" sz="2800" b="1" dirty="0">
                <a:solidFill>
                  <a:srgbClr val="2D586D"/>
                </a:solidFill>
                <a:latin typeface="Arial" panose="020B0604020202020204" pitchFamily="34" charset="0"/>
                <a:cs typeface="Arial" panose="020B0604020202020204" pitchFamily="34" charset="0"/>
              </a:rPr>
              <a:t>the dwell time of </a:t>
            </a:r>
            <a:r>
              <a:rPr lang="en-AU" sz="2800" b="1" dirty="0" smtClean="0">
                <a:solidFill>
                  <a:srgbClr val="2D586D"/>
                </a:solidFill>
                <a:latin typeface="Arial" panose="020B0604020202020204" pitchFamily="34" charset="0"/>
                <a:cs typeface="Arial" panose="020B0604020202020204" pitchFamily="34" charset="0"/>
              </a:rPr>
              <a:t>catheterisation</a:t>
            </a:r>
            <a:endParaRPr lang="en-AU" sz="2800" b="1" dirty="0">
              <a:solidFill>
                <a:srgbClr val="2D586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824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graltonj\AppData\Local\Microsoft\Windows\Temporary Internet Files\Content.Outlook\36BRP3DD\bigstock-Urine-bag-attached-to-bed-with-53068090.jpg"/>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1000"/>
                    </a14:imgEffect>
                    <a14:imgEffect>
                      <a14:colorTemperature colorTemp="10250"/>
                    </a14:imgEffect>
                    <a14:imgEffect>
                      <a14:saturation sat="66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flipH="1">
            <a:off x="0" y="94470"/>
            <a:ext cx="9144000" cy="555764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FCA80E15-78A4-492C-A1D5-E96D386E05C8}" type="slidenum">
              <a:rPr lang="en-AU" smtClean="0"/>
              <a:t>4</a:t>
            </a:fld>
            <a:endParaRPr lang="en-AU"/>
          </a:p>
        </p:txBody>
      </p:sp>
      <p:sp>
        <p:nvSpPr>
          <p:cNvPr id="4" name="Rectangle 3"/>
          <p:cNvSpPr/>
          <p:nvPr/>
        </p:nvSpPr>
        <p:spPr>
          <a:xfrm>
            <a:off x="35496" y="5860017"/>
            <a:ext cx="6480720" cy="737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200" b="1" dirty="0">
                <a:solidFill>
                  <a:srgbClr val="2D586D"/>
                </a:solidFill>
                <a:latin typeface="Arial" panose="020B0604020202020204" pitchFamily="34" charset="0"/>
                <a:cs typeface="Arial" panose="020B0604020202020204" pitchFamily="34" charset="0"/>
              </a:rPr>
              <a:t>A case </a:t>
            </a:r>
            <a:r>
              <a:rPr lang="en-AU" sz="3200" b="1" dirty="0" smtClean="0">
                <a:solidFill>
                  <a:srgbClr val="2D586D"/>
                </a:solidFill>
                <a:latin typeface="Arial" panose="020B0604020202020204" pitchFamily="34" charset="0"/>
                <a:cs typeface="Arial" panose="020B0604020202020204" pitchFamily="34" charset="0"/>
              </a:rPr>
              <a:t>study - Lionel’s story </a:t>
            </a:r>
            <a:endParaRPr lang="en-AU" sz="3200" b="1" dirty="0">
              <a:solidFill>
                <a:srgbClr val="2D586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58159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roup 68"/>
          <p:cNvGrpSpPr/>
          <p:nvPr/>
        </p:nvGrpSpPr>
        <p:grpSpPr>
          <a:xfrm>
            <a:off x="5796136" y="2412336"/>
            <a:ext cx="3334080" cy="3301518"/>
            <a:chOff x="5796136" y="2412336"/>
            <a:chExt cx="3334080" cy="3301518"/>
          </a:xfrm>
          <a:solidFill>
            <a:schemeClr val="accent5">
              <a:lumMod val="50000"/>
            </a:schemeClr>
          </a:solidFill>
        </p:grpSpPr>
        <p:grpSp>
          <p:nvGrpSpPr>
            <p:cNvPr id="30" name="Group 29"/>
            <p:cNvGrpSpPr/>
            <p:nvPr/>
          </p:nvGrpSpPr>
          <p:grpSpPr>
            <a:xfrm>
              <a:off x="5940152" y="2564904"/>
              <a:ext cx="3135218" cy="2980979"/>
              <a:chOff x="381558" y="822734"/>
              <a:chExt cx="3844381" cy="3916388"/>
            </a:xfrm>
            <a:grpFill/>
          </p:grpSpPr>
          <p:sp>
            <p:nvSpPr>
              <p:cNvPr id="31" name="Oval 30"/>
              <p:cNvSpPr/>
              <p:nvPr/>
            </p:nvSpPr>
            <p:spPr>
              <a:xfrm>
                <a:off x="911267" y="1343066"/>
                <a:ext cx="2808312" cy="28864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Trapezoid 31"/>
              <p:cNvSpPr/>
              <p:nvPr/>
            </p:nvSpPr>
            <p:spPr>
              <a:xfrm>
                <a:off x="1907704" y="822734"/>
                <a:ext cx="600393" cy="590042"/>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Trapezoid 32"/>
              <p:cNvSpPr/>
              <p:nvPr/>
            </p:nvSpPr>
            <p:spPr>
              <a:xfrm rot="10800000">
                <a:off x="2051720" y="4149080"/>
                <a:ext cx="576064" cy="590042"/>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Trapezoid 33"/>
              <p:cNvSpPr/>
              <p:nvPr/>
            </p:nvSpPr>
            <p:spPr>
              <a:xfrm rot="5400000">
                <a:off x="3657475" y="2471318"/>
                <a:ext cx="546885" cy="590042"/>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Trapezoid 34"/>
              <p:cNvSpPr/>
              <p:nvPr/>
            </p:nvSpPr>
            <p:spPr>
              <a:xfrm rot="16200000">
                <a:off x="397796" y="2404650"/>
                <a:ext cx="557566" cy="590042"/>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Trapezoid 35"/>
              <p:cNvSpPr/>
              <p:nvPr/>
            </p:nvSpPr>
            <p:spPr>
              <a:xfrm rot="2723447">
                <a:off x="3174209" y="1273514"/>
                <a:ext cx="598729" cy="590042"/>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Trapezoid 36"/>
              <p:cNvSpPr/>
              <p:nvPr/>
            </p:nvSpPr>
            <p:spPr>
              <a:xfrm rot="8007281">
                <a:off x="3260261" y="3628386"/>
                <a:ext cx="549227" cy="590042"/>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Trapezoid 37"/>
              <p:cNvSpPr/>
              <p:nvPr/>
            </p:nvSpPr>
            <p:spPr>
              <a:xfrm rot="13630180">
                <a:off x="766358" y="3537781"/>
                <a:ext cx="554257" cy="590042"/>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Trapezoid 38"/>
              <p:cNvSpPr/>
              <p:nvPr/>
            </p:nvSpPr>
            <p:spPr>
              <a:xfrm rot="18818456">
                <a:off x="880851" y="1284163"/>
                <a:ext cx="569454" cy="590042"/>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61" name="Oval 60"/>
            <p:cNvSpPr/>
            <p:nvPr/>
          </p:nvSpPr>
          <p:spPr>
            <a:xfrm>
              <a:off x="7236296" y="2412336"/>
              <a:ext cx="372191" cy="1966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2" name="Oval 61"/>
            <p:cNvSpPr/>
            <p:nvPr/>
          </p:nvSpPr>
          <p:spPr>
            <a:xfrm rot="8053824">
              <a:off x="8558523" y="5033111"/>
              <a:ext cx="326716" cy="2491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3" name="Oval 62"/>
            <p:cNvSpPr/>
            <p:nvPr/>
          </p:nvSpPr>
          <p:spPr>
            <a:xfrm rot="5209738">
              <a:off x="8835235" y="3919656"/>
              <a:ext cx="347137" cy="2428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4" name="Oval 63"/>
            <p:cNvSpPr/>
            <p:nvPr/>
          </p:nvSpPr>
          <p:spPr>
            <a:xfrm rot="2030921">
              <a:off x="8507339" y="2808992"/>
              <a:ext cx="300608" cy="2175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5" name="Oval 64"/>
            <p:cNvSpPr/>
            <p:nvPr/>
          </p:nvSpPr>
          <p:spPr>
            <a:xfrm rot="19009137">
              <a:off x="6261170" y="2874663"/>
              <a:ext cx="303988" cy="1877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6" name="Oval 65"/>
            <p:cNvSpPr/>
            <p:nvPr/>
          </p:nvSpPr>
          <p:spPr>
            <a:xfrm>
              <a:off x="5796136" y="3861048"/>
              <a:ext cx="216024" cy="2686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7" name="Oval 66"/>
            <p:cNvSpPr/>
            <p:nvPr/>
          </p:nvSpPr>
          <p:spPr>
            <a:xfrm rot="2770298">
              <a:off x="6148538" y="4936284"/>
              <a:ext cx="265493" cy="18629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8" name="Oval 67"/>
            <p:cNvSpPr/>
            <p:nvPr/>
          </p:nvSpPr>
          <p:spPr>
            <a:xfrm>
              <a:off x="7380312" y="5517232"/>
              <a:ext cx="348499" cy="1966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8" name="Group 17"/>
          <p:cNvGrpSpPr/>
          <p:nvPr/>
        </p:nvGrpSpPr>
        <p:grpSpPr>
          <a:xfrm>
            <a:off x="155671" y="803332"/>
            <a:ext cx="3844381" cy="3916388"/>
            <a:chOff x="381558" y="822734"/>
            <a:chExt cx="3844381" cy="3916388"/>
          </a:xfrm>
          <a:solidFill>
            <a:schemeClr val="accent5">
              <a:lumMod val="50000"/>
            </a:schemeClr>
          </a:solidFill>
        </p:grpSpPr>
        <p:sp>
          <p:nvSpPr>
            <p:cNvPr id="7" name="Oval 6"/>
            <p:cNvSpPr/>
            <p:nvPr/>
          </p:nvSpPr>
          <p:spPr>
            <a:xfrm>
              <a:off x="911267" y="1343066"/>
              <a:ext cx="2808312" cy="28864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rapezoid 8"/>
            <p:cNvSpPr/>
            <p:nvPr/>
          </p:nvSpPr>
          <p:spPr>
            <a:xfrm>
              <a:off x="1907704" y="822734"/>
              <a:ext cx="600393" cy="590042"/>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rapezoid 10"/>
            <p:cNvSpPr/>
            <p:nvPr/>
          </p:nvSpPr>
          <p:spPr>
            <a:xfrm rot="10800000">
              <a:off x="2051720" y="4149080"/>
              <a:ext cx="576064" cy="590042"/>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rapezoid 11"/>
            <p:cNvSpPr/>
            <p:nvPr/>
          </p:nvSpPr>
          <p:spPr>
            <a:xfrm rot="5400000">
              <a:off x="3657475" y="2471318"/>
              <a:ext cx="546885" cy="590042"/>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rapezoid 12"/>
            <p:cNvSpPr/>
            <p:nvPr/>
          </p:nvSpPr>
          <p:spPr>
            <a:xfrm rot="16200000">
              <a:off x="397796" y="2404650"/>
              <a:ext cx="557566" cy="590042"/>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rapezoid 13"/>
            <p:cNvSpPr/>
            <p:nvPr/>
          </p:nvSpPr>
          <p:spPr>
            <a:xfrm rot="2723447">
              <a:off x="3174209" y="1273514"/>
              <a:ext cx="598729" cy="590042"/>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Trapezoid 14"/>
            <p:cNvSpPr/>
            <p:nvPr/>
          </p:nvSpPr>
          <p:spPr>
            <a:xfrm rot="8007281">
              <a:off x="3260261" y="3628386"/>
              <a:ext cx="549227" cy="590042"/>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rapezoid 15"/>
            <p:cNvSpPr/>
            <p:nvPr/>
          </p:nvSpPr>
          <p:spPr>
            <a:xfrm rot="13630180">
              <a:off x="766358" y="3537781"/>
              <a:ext cx="554257" cy="590042"/>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Trapezoid 16"/>
            <p:cNvSpPr/>
            <p:nvPr/>
          </p:nvSpPr>
          <p:spPr>
            <a:xfrm rot="18818456">
              <a:off x="880851" y="1284163"/>
              <a:ext cx="569454" cy="590042"/>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5" name="Slide Number Placeholder 4"/>
          <p:cNvSpPr>
            <a:spLocks noGrp="1"/>
          </p:cNvSpPr>
          <p:nvPr>
            <p:ph type="sldNum" sz="quarter" idx="12"/>
          </p:nvPr>
        </p:nvSpPr>
        <p:spPr/>
        <p:txBody>
          <a:bodyPr/>
          <a:lstStyle/>
          <a:p>
            <a:fld id="{FCA80E15-78A4-492C-A1D5-E96D386E05C8}" type="slidenum">
              <a:rPr lang="en-AU" smtClean="0"/>
              <a:t>5</a:t>
            </a:fld>
            <a:endParaRPr lang="en-AU"/>
          </a:p>
        </p:txBody>
      </p:sp>
      <p:sp>
        <p:nvSpPr>
          <p:cNvPr id="6" name="Oval 5"/>
          <p:cNvSpPr/>
          <p:nvPr/>
        </p:nvSpPr>
        <p:spPr>
          <a:xfrm>
            <a:off x="961736" y="1629525"/>
            <a:ext cx="2255599" cy="23103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9" name="Group 18"/>
          <p:cNvGrpSpPr/>
          <p:nvPr/>
        </p:nvGrpSpPr>
        <p:grpSpPr>
          <a:xfrm>
            <a:off x="3541191" y="764704"/>
            <a:ext cx="3191049" cy="3051586"/>
            <a:chOff x="381558" y="822734"/>
            <a:chExt cx="3844381" cy="3916388"/>
          </a:xfrm>
          <a:solidFill>
            <a:schemeClr val="accent5">
              <a:lumMod val="50000"/>
            </a:schemeClr>
          </a:solidFill>
        </p:grpSpPr>
        <p:sp>
          <p:nvSpPr>
            <p:cNvPr id="20" name="Oval 19"/>
            <p:cNvSpPr/>
            <p:nvPr/>
          </p:nvSpPr>
          <p:spPr>
            <a:xfrm>
              <a:off x="911267" y="1343066"/>
              <a:ext cx="2808312" cy="28864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Trapezoid 20"/>
            <p:cNvSpPr/>
            <p:nvPr/>
          </p:nvSpPr>
          <p:spPr>
            <a:xfrm>
              <a:off x="1907704" y="822734"/>
              <a:ext cx="600393" cy="590042"/>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Trapezoid 21"/>
            <p:cNvSpPr/>
            <p:nvPr/>
          </p:nvSpPr>
          <p:spPr>
            <a:xfrm rot="10800000">
              <a:off x="2051720" y="4149080"/>
              <a:ext cx="576064" cy="590042"/>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Trapezoid 22"/>
            <p:cNvSpPr/>
            <p:nvPr/>
          </p:nvSpPr>
          <p:spPr>
            <a:xfrm rot="5400000">
              <a:off x="3657475" y="2471318"/>
              <a:ext cx="546885" cy="590042"/>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Trapezoid 23"/>
            <p:cNvSpPr/>
            <p:nvPr/>
          </p:nvSpPr>
          <p:spPr>
            <a:xfrm rot="16200000">
              <a:off x="397796" y="2404650"/>
              <a:ext cx="557566" cy="590042"/>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Trapezoid 24"/>
            <p:cNvSpPr/>
            <p:nvPr/>
          </p:nvSpPr>
          <p:spPr>
            <a:xfrm rot="2723447">
              <a:off x="3174209" y="1273514"/>
              <a:ext cx="598729" cy="590042"/>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Trapezoid 25"/>
            <p:cNvSpPr/>
            <p:nvPr/>
          </p:nvSpPr>
          <p:spPr>
            <a:xfrm rot="8007281">
              <a:off x="3260261" y="3628386"/>
              <a:ext cx="549227" cy="590042"/>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Trapezoid 26"/>
            <p:cNvSpPr/>
            <p:nvPr/>
          </p:nvSpPr>
          <p:spPr>
            <a:xfrm rot="13630180">
              <a:off x="766358" y="3537781"/>
              <a:ext cx="554257" cy="590042"/>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Trapezoid 27"/>
            <p:cNvSpPr/>
            <p:nvPr/>
          </p:nvSpPr>
          <p:spPr>
            <a:xfrm rot="18818456">
              <a:off x="880851" y="1284163"/>
              <a:ext cx="569454" cy="590042"/>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9" name="Oval 28"/>
          <p:cNvSpPr/>
          <p:nvPr/>
        </p:nvSpPr>
        <p:spPr>
          <a:xfrm>
            <a:off x="4211960" y="1397269"/>
            <a:ext cx="1872208" cy="17436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b="1" dirty="0" smtClean="0">
                <a:solidFill>
                  <a:schemeClr val="accent6">
                    <a:lumMod val="75000"/>
                  </a:schemeClr>
                </a:solidFill>
                <a:latin typeface="Arial" panose="020B0604020202020204" pitchFamily="34" charset="0"/>
                <a:cs typeface="Arial" panose="020B0604020202020204" pitchFamily="34" charset="0"/>
              </a:rPr>
              <a:t>2</a:t>
            </a:r>
            <a:endParaRPr lang="en-AU" sz="3600" b="1" dirty="0">
              <a:solidFill>
                <a:schemeClr val="accent6">
                  <a:lumMod val="75000"/>
                </a:schemeClr>
              </a:solidFill>
              <a:latin typeface="Arial" panose="020B0604020202020204" pitchFamily="34" charset="0"/>
              <a:cs typeface="Arial" panose="020B0604020202020204" pitchFamily="34" charset="0"/>
            </a:endParaRPr>
          </a:p>
          <a:p>
            <a:pPr algn="ctr"/>
            <a:r>
              <a:rPr lang="en-AU" sz="1400" b="1" dirty="0" smtClean="0">
                <a:solidFill>
                  <a:schemeClr val="accent6">
                    <a:lumMod val="75000"/>
                  </a:schemeClr>
                </a:solidFill>
                <a:latin typeface="Arial" panose="020B0604020202020204" pitchFamily="34" charset="0"/>
                <a:cs typeface="Arial" panose="020B0604020202020204" pitchFamily="34" charset="0"/>
              </a:rPr>
              <a:t>MO </a:t>
            </a:r>
            <a:r>
              <a:rPr lang="en-AU" sz="1400" b="1" dirty="0">
                <a:solidFill>
                  <a:schemeClr val="accent6">
                    <a:lumMod val="75000"/>
                  </a:schemeClr>
                </a:solidFill>
                <a:latin typeface="Arial" panose="020B0604020202020204" pitchFamily="34" charset="0"/>
                <a:cs typeface="Arial" panose="020B0604020202020204" pitchFamily="34" charset="0"/>
              </a:rPr>
              <a:t>recognises that catheter is no longer needed</a:t>
            </a:r>
            <a:r>
              <a:rPr lang="en-AU" sz="1400" b="1" dirty="0" smtClean="0">
                <a:solidFill>
                  <a:schemeClr val="accent6">
                    <a:lumMod val="75000"/>
                  </a:schemeClr>
                </a:solidFill>
                <a:latin typeface="Arial" panose="020B0604020202020204" pitchFamily="34" charset="0"/>
                <a:cs typeface="Arial" panose="020B0604020202020204" pitchFamily="34" charset="0"/>
              </a:rPr>
              <a:t>.</a:t>
            </a:r>
            <a:endParaRPr lang="en-AU" sz="1400" b="1" dirty="0">
              <a:solidFill>
                <a:schemeClr val="accent6">
                  <a:lumMod val="75000"/>
                </a:schemeClr>
              </a:solidFill>
              <a:latin typeface="Arial" panose="020B0604020202020204" pitchFamily="34" charset="0"/>
              <a:cs typeface="Arial" panose="020B0604020202020204" pitchFamily="34" charset="0"/>
            </a:endParaRPr>
          </a:p>
        </p:txBody>
      </p:sp>
      <p:grpSp>
        <p:nvGrpSpPr>
          <p:cNvPr id="40" name="Group 39"/>
          <p:cNvGrpSpPr/>
          <p:nvPr/>
        </p:nvGrpSpPr>
        <p:grpSpPr>
          <a:xfrm>
            <a:off x="4113325" y="4159956"/>
            <a:ext cx="2435786" cy="2451995"/>
            <a:chOff x="381558" y="822734"/>
            <a:chExt cx="3844381" cy="3916388"/>
          </a:xfrm>
          <a:solidFill>
            <a:schemeClr val="accent5">
              <a:lumMod val="50000"/>
            </a:schemeClr>
          </a:solidFill>
        </p:grpSpPr>
        <p:sp>
          <p:nvSpPr>
            <p:cNvPr id="41" name="Oval 40"/>
            <p:cNvSpPr/>
            <p:nvPr/>
          </p:nvSpPr>
          <p:spPr>
            <a:xfrm>
              <a:off x="911267" y="1343066"/>
              <a:ext cx="2808312" cy="28864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 name="Trapezoid 41"/>
            <p:cNvSpPr/>
            <p:nvPr/>
          </p:nvSpPr>
          <p:spPr>
            <a:xfrm>
              <a:off x="1907704" y="822734"/>
              <a:ext cx="600393" cy="590042"/>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 name="Trapezoid 42"/>
            <p:cNvSpPr/>
            <p:nvPr/>
          </p:nvSpPr>
          <p:spPr>
            <a:xfrm rot="10800000">
              <a:off x="2051720" y="4149080"/>
              <a:ext cx="576064" cy="590042"/>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 name="Trapezoid 43"/>
            <p:cNvSpPr/>
            <p:nvPr/>
          </p:nvSpPr>
          <p:spPr>
            <a:xfrm rot="5400000">
              <a:off x="3657475" y="2471318"/>
              <a:ext cx="546885" cy="590042"/>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 name="Trapezoid 44"/>
            <p:cNvSpPr/>
            <p:nvPr/>
          </p:nvSpPr>
          <p:spPr>
            <a:xfrm rot="16200000">
              <a:off x="397796" y="2404650"/>
              <a:ext cx="557566" cy="590042"/>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6" name="Trapezoid 45"/>
            <p:cNvSpPr/>
            <p:nvPr/>
          </p:nvSpPr>
          <p:spPr>
            <a:xfrm rot="2723447">
              <a:off x="3174209" y="1273514"/>
              <a:ext cx="598729" cy="590042"/>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7" name="Trapezoid 46"/>
            <p:cNvSpPr/>
            <p:nvPr/>
          </p:nvSpPr>
          <p:spPr>
            <a:xfrm rot="8007281">
              <a:off x="3260261" y="3628386"/>
              <a:ext cx="549227" cy="590042"/>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8" name="Trapezoid 47"/>
            <p:cNvSpPr/>
            <p:nvPr/>
          </p:nvSpPr>
          <p:spPr>
            <a:xfrm rot="13630180">
              <a:off x="766358" y="3537781"/>
              <a:ext cx="554257" cy="590042"/>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9" name="Trapezoid 48"/>
            <p:cNvSpPr/>
            <p:nvPr/>
          </p:nvSpPr>
          <p:spPr>
            <a:xfrm rot="18818456">
              <a:off x="880851" y="1284163"/>
              <a:ext cx="569454" cy="590042"/>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50" name="Oval 49"/>
          <p:cNvSpPr/>
          <p:nvPr/>
        </p:nvSpPr>
        <p:spPr>
          <a:xfrm>
            <a:off x="6649652" y="3212976"/>
            <a:ext cx="1738772" cy="161993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b="1" dirty="0">
                <a:solidFill>
                  <a:schemeClr val="accent6">
                    <a:lumMod val="75000"/>
                  </a:schemeClr>
                </a:solidFill>
                <a:latin typeface="Arial" panose="020B0604020202020204" pitchFamily="34" charset="0"/>
                <a:cs typeface="Arial" panose="020B0604020202020204" pitchFamily="34" charset="0"/>
              </a:rPr>
              <a:t>3</a:t>
            </a:r>
          </a:p>
          <a:p>
            <a:pPr algn="ctr"/>
            <a:r>
              <a:rPr lang="en-AU" sz="1400" b="1" dirty="0" smtClean="0">
                <a:solidFill>
                  <a:schemeClr val="accent6">
                    <a:lumMod val="75000"/>
                  </a:schemeClr>
                </a:solidFill>
                <a:latin typeface="Arial" panose="020B0604020202020204" pitchFamily="34" charset="0"/>
                <a:cs typeface="Arial" panose="020B0604020202020204" pitchFamily="34" charset="0"/>
              </a:rPr>
              <a:t>MO </a:t>
            </a:r>
            <a:r>
              <a:rPr lang="en-AU" sz="1400" b="1" dirty="0">
                <a:solidFill>
                  <a:schemeClr val="accent6">
                    <a:lumMod val="75000"/>
                  </a:schemeClr>
                </a:solidFill>
                <a:latin typeface="Arial" panose="020B0604020202020204" pitchFamily="34" charset="0"/>
                <a:cs typeface="Arial" panose="020B0604020202020204" pitchFamily="34" charset="0"/>
              </a:rPr>
              <a:t>writes order to remove catheter</a:t>
            </a:r>
            <a:r>
              <a:rPr lang="en-AU" sz="1400" b="1" dirty="0" smtClean="0">
                <a:solidFill>
                  <a:schemeClr val="accent6">
                    <a:lumMod val="75000"/>
                  </a:schemeClr>
                </a:solidFill>
                <a:latin typeface="Arial" panose="020B0604020202020204" pitchFamily="34" charset="0"/>
                <a:cs typeface="Arial" panose="020B0604020202020204" pitchFamily="34" charset="0"/>
              </a:rPr>
              <a:t>.</a:t>
            </a:r>
            <a:endParaRPr lang="en-AU" sz="1400" b="1" dirty="0">
              <a:solidFill>
                <a:schemeClr val="accent6">
                  <a:lumMod val="75000"/>
                </a:schemeClr>
              </a:solidFill>
              <a:latin typeface="Arial" panose="020B0604020202020204" pitchFamily="34" charset="0"/>
              <a:cs typeface="Arial" panose="020B0604020202020204" pitchFamily="34" charset="0"/>
            </a:endParaRPr>
          </a:p>
        </p:txBody>
      </p:sp>
      <p:sp>
        <p:nvSpPr>
          <p:cNvPr id="51" name="Oval 50"/>
          <p:cNvSpPr/>
          <p:nvPr/>
        </p:nvSpPr>
        <p:spPr>
          <a:xfrm>
            <a:off x="4687551" y="4725144"/>
            <a:ext cx="1324609" cy="1332396"/>
          </a:xfrm>
          <a:prstGeom prst="ellipse">
            <a:avLst/>
          </a:prstGeom>
          <a:solidFill>
            <a:schemeClr val="bg1"/>
          </a:solidFill>
          <a:ln w="381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b="1" dirty="0" smtClean="0">
                <a:solidFill>
                  <a:schemeClr val="accent6">
                    <a:lumMod val="75000"/>
                  </a:schemeClr>
                </a:solidFill>
                <a:latin typeface="Arial" panose="020B0604020202020204" pitchFamily="34" charset="0"/>
                <a:cs typeface="Arial" panose="020B0604020202020204" pitchFamily="34" charset="0"/>
              </a:rPr>
              <a:t>4</a:t>
            </a:r>
            <a:endParaRPr lang="en-AU" sz="3600" b="1" dirty="0">
              <a:solidFill>
                <a:schemeClr val="accent6">
                  <a:lumMod val="75000"/>
                </a:schemeClr>
              </a:solidFill>
              <a:latin typeface="Arial" panose="020B0604020202020204" pitchFamily="34" charset="0"/>
              <a:cs typeface="Arial" panose="020B0604020202020204" pitchFamily="34" charset="0"/>
            </a:endParaRPr>
          </a:p>
          <a:p>
            <a:pPr algn="ctr"/>
            <a:r>
              <a:rPr lang="en-AU" sz="1400" b="1" dirty="0">
                <a:solidFill>
                  <a:schemeClr val="accent6">
                    <a:lumMod val="75000"/>
                  </a:schemeClr>
                </a:solidFill>
                <a:latin typeface="Arial" panose="020B0604020202020204" pitchFamily="34" charset="0"/>
                <a:cs typeface="Arial" panose="020B0604020202020204" pitchFamily="34" charset="0"/>
              </a:rPr>
              <a:t>Nurse removes </a:t>
            </a:r>
            <a:r>
              <a:rPr lang="en-AU" sz="1400" b="1" dirty="0" smtClean="0">
                <a:solidFill>
                  <a:schemeClr val="accent6">
                    <a:lumMod val="75000"/>
                  </a:schemeClr>
                </a:solidFill>
                <a:latin typeface="Arial" panose="020B0604020202020204" pitchFamily="34" charset="0"/>
                <a:cs typeface="Arial" panose="020B0604020202020204" pitchFamily="34" charset="0"/>
              </a:rPr>
              <a:t>catheter</a:t>
            </a:r>
            <a:endParaRPr lang="en-AU" sz="1400" b="1" dirty="0">
              <a:solidFill>
                <a:schemeClr val="accent6">
                  <a:lumMod val="75000"/>
                </a:schemeClr>
              </a:solidFill>
              <a:latin typeface="Arial" panose="020B0604020202020204" pitchFamily="34" charset="0"/>
              <a:cs typeface="Arial" panose="020B0604020202020204" pitchFamily="34" charset="0"/>
            </a:endParaRPr>
          </a:p>
        </p:txBody>
      </p:sp>
      <p:sp>
        <p:nvSpPr>
          <p:cNvPr id="58" name="Rectangle 57"/>
          <p:cNvSpPr/>
          <p:nvPr/>
        </p:nvSpPr>
        <p:spPr>
          <a:xfrm>
            <a:off x="949952" y="2023680"/>
            <a:ext cx="2297734" cy="1477328"/>
          </a:xfrm>
          <a:prstGeom prst="rect">
            <a:avLst/>
          </a:prstGeom>
        </p:spPr>
        <p:txBody>
          <a:bodyPr wrap="square">
            <a:spAutoFit/>
          </a:bodyPr>
          <a:lstStyle/>
          <a:p>
            <a:pPr algn="ctr"/>
            <a:r>
              <a:rPr lang="en-AU" sz="3600" b="1" dirty="0">
                <a:solidFill>
                  <a:schemeClr val="accent6">
                    <a:lumMod val="75000"/>
                  </a:schemeClr>
                </a:solidFill>
                <a:latin typeface="Arial" panose="020B0604020202020204" pitchFamily="34" charset="0"/>
                <a:cs typeface="Arial" panose="020B0604020202020204" pitchFamily="34" charset="0"/>
              </a:rPr>
              <a:t>1</a:t>
            </a:r>
          </a:p>
          <a:p>
            <a:pPr algn="ctr"/>
            <a:r>
              <a:rPr lang="en-AU" b="1" dirty="0" smtClean="0">
                <a:solidFill>
                  <a:schemeClr val="accent6">
                    <a:lumMod val="75000"/>
                  </a:schemeClr>
                </a:solidFill>
                <a:latin typeface="Arial" panose="020B0604020202020204" pitchFamily="34" charset="0"/>
                <a:cs typeface="Arial" panose="020B0604020202020204" pitchFamily="34" charset="0"/>
              </a:rPr>
              <a:t>MO recognises </a:t>
            </a:r>
            <a:r>
              <a:rPr lang="en-AU" b="1" dirty="0">
                <a:solidFill>
                  <a:schemeClr val="accent6">
                    <a:lumMod val="75000"/>
                  </a:schemeClr>
                </a:solidFill>
                <a:latin typeface="Arial" panose="020B0604020202020204" pitchFamily="34" charset="0"/>
                <a:cs typeface="Arial" panose="020B0604020202020204" pitchFamily="34" charset="0"/>
              </a:rPr>
              <a:t>that </a:t>
            </a:r>
            <a:r>
              <a:rPr lang="en-AU" b="1" dirty="0" smtClean="0">
                <a:solidFill>
                  <a:schemeClr val="accent6">
                    <a:lumMod val="75000"/>
                  </a:schemeClr>
                </a:solidFill>
                <a:latin typeface="Arial" panose="020B0604020202020204" pitchFamily="34" charset="0"/>
                <a:cs typeface="Arial" panose="020B0604020202020204" pitchFamily="34" charset="0"/>
              </a:rPr>
              <a:t>a catheter </a:t>
            </a:r>
            <a:r>
              <a:rPr lang="en-AU" b="1" dirty="0">
                <a:solidFill>
                  <a:schemeClr val="accent6">
                    <a:lumMod val="75000"/>
                  </a:schemeClr>
                </a:solidFill>
                <a:latin typeface="Arial" panose="020B0604020202020204" pitchFamily="34" charset="0"/>
                <a:cs typeface="Arial" panose="020B0604020202020204" pitchFamily="34" charset="0"/>
              </a:rPr>
              <a:t>is in place.</a:t>
            </a:r>
          </a:p>
        </p:txBody>
      </p:sp>
      <p:sp>
        <p:nvSpPr>
          <p:cNvPr id="70" name="Rectangle 69"/>
          <p:cNvSpPr/>
          <p:nvPr/>
        </p:nvSpPr>
        <p:spPr>
          <a:xfrm>
            <a:off x="155671" y="6044517"/>
            <a:ext cx="4108307" cy="553998"/>
          </a:xfrm>
          <a:prstGeom prst="rect">
            <a:avLst/>
          </a:prstGeom>
        </p:spPr>
        <p:txBody>
          <a:bodyPr wrap="square">
            <a:spAutoFit/>
          </a:bodyPr>
          <a:lstStyle/>
          <a:p>
            <a:pPr>
              <a:defRPr/>
            </a:pPr>
            <a:r>
              <a:rPr lang="en-AU" sz="1000" dirty="0" err="1">
                <a:solidFill>
                  <a:srgbClr val="2D586D"/>
                </a:solidFill>
                <a:latin typeface="Arial" panose="020B0604020202020204" pitchFamily="34" charset="0"/>
                <a:cs typeface="Arial" panose="020B0604020202020204" pitchFamily="34" charset="0"/>
              </a:rPr>
              <a:t>Meddings</a:t>
            </a:r>
            <a:r>
              <a:rPr lang="en-AU" sz="1000" dirty="0">
                <a:solidFill>
                  <a:srgbClr val="2D586D"/>
                </a:solidFill>
                <a:latin typeface="Arial" panose="020B0604020202020204" pitchFamily="34" charset="0"/>
                <a:cs typeface="Arial" panose="020B0604020202020204" pitchFamily="34" charset="0"/>
              </a:rPr>
              <a:t>, J., et al., </a:t>
            </a:r>
            <a:r>
              <a:rPr lang="en-AU" sz="1000" i="1" dirty="0">
                <a:solidFill>
                  <a:srgbClr val="2D586D"/>
                </a:solidFill>
                <a:latin typeface="Arial" panose="020B0604020202020204" pitchFamily="34" charset="0"/>
                <a:cs typeface="Arial" panose="020B0604020202020204" pitchFamily="34" charset="0"/>
              </a:rPr>
              <a:t>Reducing unnecessary urinary catheter use and other strategies to prevent catheter-associated urinary tract infections: an integrative review.</a:t>
            </a:r>
            <a:r>
              <a:rPr lang="en-AU" sz="1000" dirty="0">
                <a:solidFill>
                  <a:srgbClr val="2D586D"/>
                </a:solidFill>
                <a:latin typeface="Arial" panose="020B0604020202020204" pitchFamily="34" charset="0"/>
                <a:cs typeface="Arial" panose="020B0604020202020204" pitchFamily="34" charset="0"/>
              </a:rPr>
              <a:t> </a:t>
            </a:r>
            <a:r>
              <a:rPr lang="en-AU" sz="1000" u="sng" dirty="0">
                <a:solidFill>
                  <a:srgbClr val="2D586D"/>
                </a:solidFill>
                <a:latin typeface="Arial" panose="020B0604020202020204" pitchFamily="34" charset="0"/>
                <a:cs typeface="Arial" panose="020B0604020202020204" pitchFamily="34" charset="0"/>
              </a:rPr>
              <a:t>BMJ Quality &amp; Safety</a:t>
            </a:r>
            <a:r>
              <a:rPr lang="en-AU" sz="1000" dirty="0">
                <a:solidFill>
                  <a:srgbClr val="2D586D"/>
                </a:solidFill>
                <a:latin typeface="Arial" panose="020B0604020202020204" pitchFamily="34" charset="0"/>
                <a:cs typeface="Arial" panose="020B0604020202020204" pitchFamily="34" charset="0"/>
              </a:rPr>
              <a:t>, 2013. </a:t>
            </a:r>
            <a:r>
              <a:rPr lang="en-AU" sz="1000" b="1" dirty="0">
                <a:solidFill>
                  <a:srgbClr val="2D586D"/>
                </a:solidFill>
                <a:latin typeface="Arial" panose="020B0604020202020204" pitchFamily="34" charset="0"/>
                <a:cs typeface="Arial" panose="020B0604020202020204" pitchFamily="34" charset="0"/>
              </a:rPr>
              <a:t>0</a:t>
            </a:r>
            <a:r>
              <a:rPr lang="en-AU" sz="1000" dirty="0">
                <a:solidFill>
                  <a:srgbClr val="2D586D"/>
                </a:solidFill>
                <a:latin typeface="Arial" panose="020B0604020202020204" pitchFamily="34" charset="0"/>
                <a:cs typeface="Arial" panose="020B0604020202020204" pitchFamily="34" charset="0"/>
              </a:rPr>
              <a:t>: p. 1-13.</a:t>
            </a:r>
            <a:endParaRPr lang="en-AU" sz="1000" b="1" u="sng" dirty="0">
              <a:solidFill>
                <a:srgbClr val="2D586D"/>
              </a:solidFill>
              <a:latin typeface="Arial" panose="020B0604020202020204" pitchFamily="34" charset="0"/>
              <a:cs typeface="Arial" panose="020B0604020202020204" pitchFamily="34" charset="0"/>
            </a:endParaRPr>
          </a:p>
        </p:txBody>
      </p:sp>
      <p:sp>
        <p:nvSpPr>
          <p:cNvPr id="71" name="Title 1"/>
          <p:cNvSpPr>
            <a:spLocks noGrp="1"/>
          </p:cNvSpPr>
          <p:nvPr>
            <p:ph type="title"/>
          </p:nvPr>
        </p:nvSpPr>
        <p:spPr>
          <a:xfrm>
            <a:off x="107503" y="116632"/>
            <a:ext cx="8614377" cy="792088"/>
          </a:xfrm>
        </p:spPr>
        <p:txBody>
          <a:bodyPr/>
          <a:lstStyle/>
          <a:p>
            <a:r>
              <a:rPr lang="en-AU" sz="3600" dirty="0">
                <a:solidFill>
                  <a:srgbClr val="2D586D"/>
                </a:solidFill>
                <a:latin typeface="Arial" panose="020B0604020202020204" pitchFamily="34" charset="0"/>
                <a:cs typeface="Arial" panose="020B0604020202020204" pitchFamily="34" charset="0"/>
              </a:rPr>
              <a:t>O</a:t>
            </a:r>
            <a:r>
              <a:rPr lang="en-AU" sz="3600" dirty="0" smtClean="0">
                <a:solidFill>
                  <a:srgbClr val="2D586D"/>
                </a:solidFill>
                <a:latin typeface="Arial" panose="020B0604020202020204" pitchFamily="34" charset="0"/>
                <a:cs typeface="Arial" panose="020B0604020202020204" pitchFamily="34" charset="0"/>
              </a:rPr>
              <a:t>rdered catheter removal</a:t>
            </a:r>
            <a:endParaRPr lang="en-AU" sz="3600" noProof="0" dirty="0">
              <a:solidFill>
                <a:srgbClr val="2D586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81283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55671" y="836712"/>
            <a:ext cx="3844381" cy="3916388"/>
            <a:chOff x="381558" y="822734"/>
            <a:chExt cx="3844381" cy="3916388"/>
          </a:xfrm>
          <a:solidFill>
            <a:schemeClr val="accent5">
              <a:lumMod val="50000"/>
            </a:schemeClr>
          </a:solidFill>
        </p:grpSpPr>
        <p:sp>
          <p:nvSpPr>
            <p:cNvPr id="7" name="Oval 6"/>
            <p:cNvSpPr/>
            <p:nvPr/>
          </p:nvSpPr>
          <p:spPr>
            <a:xfrm>
              <a:off x="911267" y="1343066"/>
              <a:ext cx="2808312" cy="28864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rapezoid 8"/>
            <p:cNvSpPr/>
            <p:nvPr/>
          </p:nvSpPr>
          <p:spPr>
            <a:xfrm>
              <a:off x="1907704" y="822734"/>
              <a:ext cx="600393" cy="590042"/>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rapezoid 10"/>
            <p:cNvSpPr/>
            <p:nvPr/>
          </p:nvSpPr>
          <p:spPr>
            <a:xfrm rot="10800000">
              <a:off x="2051720" y="4149080"/>
              <a:ext cx="576064" cy="590042"/>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rapezoid 11"/>
            <p:cNvSpPr/>
            <p:nvPr/>
          </p:nvSpPr>
          <p:spPr>
            <a:xfrm rot="5400000">
              <a:off x="3657475" y="2471318"/>
              <a:ext cx="546885" cy="590042"/>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rapezoid 12"/>
            <p:cNvSpPr/>
            <p:nvPr/>
          </p:nvSpPr>
          <p:spPr>
            <a:xfrm rot="16200000">
              <a:off x="397796" y="2404650"/>
              <a:ext cx="557566" cy="590042"/>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rapezoid 13"/>
            <p:cNvSpPr/>
            <p:nvPr/>
          </p:nvSpPr>
          <p:spPr>
            <a:xfrm rot="2723447">
              <a:off x="3174209" y="1273514"/>
              <a:ext cx="598729" cy="590042"/>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Trapezoid 14"/>
            <p:cNvSpPr/>
            <p:nvPr/>
          </p:nvSpPr>
          <p:spPr>
            <a:xfrm rot="8007281">
              <a:off x="3260261" y="3628386"/>
              <a:ext cx="549227" cy="590042"/>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rapezoid 15"/>
            <p:cNvSpPr/>
            <p:nvPr/>
          </p:nvSpPr>
          <p:spPr>
            <a:xfrm rot="13630180">
              <a:off x="766358" y="3537781"/>
              <a:ext cx="554257" cy="590042"/>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Trapezoid 16"/>
            <p:cNvSpPr/>
            <p:nvPr/>
          </p:nvSpPr>
          <p:spPr>
            <a:xfrm rot="18818456">
              <a:off x="880851" y="1284163"/>
              <a:ext cx="569454" cy="590042"/>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5" name="Slide Number Placeholder 4"/>
          <p:cNvSpPr>
            <a:spLocks noGrp="1"/>
          </p:cNvSpPr>
          <p:nvPr>
            <p:ph type="sldNum" sz="quarter" idx="12"/>
          </p:nvPr>
        </p:nvSpPr>
        <p:spPr/>
        <p:txBody>
          <a:bodyPr/>
          <a:lstStyle/>
          <a:p>
            <a:fld id="{FCA80E15-78A4-492C-A1D5-E96D386E05C8}" type="slidenum">
              <a:rPr lang="en-AU" smtClean="0"/>
              <a:t>6</a:t>
            </a:fld>
            <a:endParaRPr lang="en-AU"/>
          </a:p>
        </p:txBody>
      </p:sp>
      <p:sp>
        <p:nvSpPr>
          <p:cNvPr id="6" name="Oval 5"/>
          <p:cNvSpPr/>
          <p:nvPr/>
        </p:nvSpPr>
        <p:spPr>
          <a:xfrm>
            <a:off x="961736" y="1629525"/>
            <a:ext cx="2255599" cy="23103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8" name="Rectangle 57"/>
          <p:cNvSpPr/>
          <p:nvPr/>
        </p:nvSpPr>
        <p:spPr>
          <a:xfrm>
            <a:off x="949952" y="2057060"/>
            <a:ext cx="2297734" cy="1477328"/>
          </a:xfrm>
          <a:prstGeom prst="rect">
            <a:avLst/>
          </a:prstGeom>
        </p:spPr>
        <p:txBody>
          <a:bodyPr wrap="square">
            <a:spAutoFit/>
          </a:bodyPr>
          <a:lstStyle/>
          <a:p>
            <a:pPr algn="ctr"/>
            <a:r>
              <a:rPr lang="en-AU" sz="3600" b="1" dirty="0">
                <a:solidFill>
                  <a:schemeClr val="tx2">
                    <a:lumMod val="75000"/>
                  </a:schemeClr>
                </a:solidFill>
                <a:latin typeface="Arial" panose="020B0604020202020204" pitchFamily="34" charset="0"/>
                <a:cs typeface="Arial" panose="020B0604020202020204" pitchFamily="34" charset="0"/>
              </a:rPr>
              <a:t>1</a:t>
            </a:r>
          </a:p>
          <a:p>
            <a:pPr algn="ctr"/>
            <a:r>
              <a:rPr lang="en-AU" b="1" dirty="0" smtClean="0">
                <a:solidFill>
                  <a:schemeClr val="tx2">
                    <a:lumMod val="75000"/>
                  </a:schemeClr>
                </a:solidFill>
                <a:latin typeface="Arial" panose="020B0604020202020204" pitchFamily="34" charset="0"/>
                <a:cs typeface="Arial" panose="020B0604020202020204" pitchFamily="34" charset="0"/>
              </a:rPr>
              <a:t>MO </a:t>
            </a:r>
            <a:r>
              <a:rPr lang="en-AU" b="1" dirty="0">
                <a:solidFill>
                  <a:schemeClr val="tx2">
                    <a:lumMod val="75000"/>
                  </a:schemeClr>
                </a:solidFill>
                <a:latin typeface="Arial" panose="020B0604020202020204" pitchFamily="34" charset="0"/>
                <a:cs typeface="Arial" panose="020B0604020202020204" pitchFamily="34" charset="0"/>
              </a:rPr>
              <a:t>recognises that catheter is in place.</a:t>
            </a:r>
          </a:p>
        </p:txBody>
      </p:sp>
      <p:sp>
        <p:nvSpPr>
          <p:cNvPr id="2" name="Rectangle 1"/>
          <p:cNvSpPr/>
          <p:nvPr/>
        </p:nvSpPr>
        <p:spPr>
          <a:xfrm>
            <a:off x="3978610" y="2992432"/>
            <a:ext cx="5108452" cy="24762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800" dirty="0" smtClean="0">
                <a:solidFill>
                  <a:srgbClr val="FF0000"/>
                </a:solidFill>
                <a:latin typeface="Arial" panose="020B0604020202020204" pitchFamily="34" charset="0"/>
                <a:cs typeface="Arial" panose="020B0604020202020204" pitchFamily="34" charset="0"/>
              </a:rPr>
              <a:t>What if there is no medical officer present?</a:t>
            </a:r>
          </a:p>
          <a:p>
            <a:pPr algn="ctr"/>
            <a:endParaRPr lang="en-AU" sz="2800" dirty="0">
              <a:solidFill>
                <a:srgbClr val="FF0000"/>
              </a:solidFill>
              <a:latin typeface="Arial" panose="020B0604020202020204" pitchFamily="34" charset="0"/>
              <a:cs typeface="Arial" panose="020B0604020202020204" pitchFamily="34" charset="0"/>
            </a:endParaRPr>
          </a:p>
          <a:p>
            <a:pPr algn="ctr"/>
            <a:r>
              <a:rPr lang="en-AU" sz="2800" dirty="0" smtClean="0">
                <a:solidFill>
                  <a:srgbClr val="FF0000"/>
                </a:solidFill>
                <a:latin typeface="Arial" panose="020B0604020202020204" pitchFamily="34" charset="0"/>
                <a:cs typeface="Arial" panose="020B0604020202020204" pitchFamily="34" charset="0"/>
              </a:rPr>
              <a:t>What if the medical officer isn’t aware that a catheter is in place?</a:t>
            </a:r>
            <a:endParaRPr lang="en-AU" sz="2800" dirty="0">
              <a:solidFill>
                <a:srgbClr val="FF0000"/>
              </a:solidFill>
              <a:latin typeface="Arial" panose="020B0604020202020204" pitchFamily="34" charset="0"/>
              <a:cs typeface="Arial" panose="020B0604020202020204" pitchFamily="34" charset="0"/>
            </a:endParaRPr>
          </a:p>
        </p:txBody>
      </p:sp>
      <p:sp>
        <p:nvSpPr>
          <p:cNvPr id="72" name="Rectangle 71"/>
          <p:cNvSpPr/>
          <p:nvPr/>
        </p:nvSpPr>
        <p:spPr>
          <a:xfrm>
            <a:off x="6005264" y="1844824"/>
            <a:ext cx="1008112" cy="5462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9900" dirty="0" smtClean="0">
                <a:solidFill>
                  <a:srgbClr val="FF0000"/>
                </a:solidFill>
              </a:rPr>
              <a:t>?</a:t>
            </a:r>
            <a:endParaRPr lang="en-AU" sz="19900" dirty="0">
              <a:solidFill>
                <a:srgbClr val="FF0000"/>
              </a:solidFill>
            </a:endParaRPr>
          </a:p>
        </p:txBody>
      </p:sp>
      <p:sp>
        <p:nvSpPr>
          <p:cNvPr id="19" name="Title 1"/>
          <p:cNvSpPr txBox="1">
            <a:spLocks/>
          </p:cNvSpPr>
          <p:nvPr/>
        </p:nvSpPr>
        <p:spPr>
          <a:xfrm>
            <a:off x="107503" y="116632"/>
            <a:ext cx="8614377" cy="792088"/>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n-AU" sz="3600" dirty="0">
                <a:solidFill>
                  <a:srgbClr val="2D586D"/>
                </a:solidFill>
                <a:latin typeface="Arial" panose="020B0604020202020204" pitchFamily="34" charset="0"/>
                <a:cs typeface="Arial" panose="020B0604020202020204" pitchFamily="34" charset="0"/>
              </a:rPr>
              <a:t>O</a:t>
            </a:r>
            <a:r>
              <a:rPr lang="en-AU" sz="3600" dirty="0" smtClean="0">
                <a:solidFill>
                  <a:srgbClr val="2D586D"/>
                </a:solidFill>
                <a:latin typeface="Arial" panose="020B0604020202020204" pitchFamily="34" charset="0"/>
                <a:cs typeface="Arial" panose="020B0604020202020204" pitchFamily="34" charset="0"/>
              </a:rPr>
              <a:t>rdered catheter removal</a:t>
            </a:r>
            <a:endParaRPr lang="en-AU" sz="3600" dirty="0">
              <a:solidFill>
                <a:srgbClr val="2D586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15524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CA80E15-78A4-492C-A1D5-E96D386E05C8}" type="slidenum">
              <a:rPr lang="en-AU" smtClean="0"/>
              <a:t>7</a:t>
            </a:fld>
            <a:endParaRPr lang="en-AU"/>
          </a:p>
        </p:txBody>
      </p:sp>
      <p:grpSp>
        <p:nvGrpSpPr>
          <p:cNvPr id="19" name="Group 18"/>
          <p:cNvGrpSpPr/>
          <p:nvPr/>
        </p:nvGrpSpPr>
        <p:grpSpPr>
          <a:xfrm>
            <a:off x="683558" y="2432787"/>
            <a:ext cx="3191049" cy="3051586"/>
            <a:chOff x="381558" y="822734"/>
            <a:chExt cx="3844381" cy="3916388"/>
          </a:xfrm>
          <a:solidFill>
            <a:schemeClr val="accent5">
              <a:lumMod val="50000"/>
            </a:schemeClr>
          </a:solidFill>
        </p:grpSpPr>
        <p:sp>
          <p:nvSpPr>
            <p:cNvPr id="20" name="Oval 19"/>
            <p:cNvSpPr/>
            <p:nvPr/>
          </p:nvSpPr>
          <p:spPr>
            <a:xfrm>
              <a:off x="911267" y="1343066"/>
              <a:ext cx="2808312" cy="2886405"/>
            </a:xfrm>
            <a:prstGeom prst="ellipse">
              <a:avLst/>
            </a:prstGeom>
            <a:grp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Trapezoid 20"/>
            <p:cNvSpPr/>
            <p:nvPr/>
          </p:nvSpPr>
          <p:spPr>
            <a:xfrm>
              <a:off x="1907704" y="822734"/>
              <a:ext cx="600393" cy="590042"/>
            </a:xfrm>
            <a:prstGeom prst="trapezoid">
              <a:avLst/>
            </a:prstGeom>
            <a:grp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Trapezoid 21"/>
            <p:cNvSpPr/>
            <p:nvPr/>
          </p:nvSpPr>
          <p:spPr>
            <a:xfrm rot="10800000">
              <a:off x="2051720" y="4149080"/>
              <a:ext cx="576064" cy="590042"/>
            </a:xfrm>
            <a:prstGeom prst="trapezoid">
              <a:avLst/>
            </a:prstGeom>
            <a:grp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Trapezoid 22"/>
            <p:cNvSpPr/>
            <p:nvPr/>
          </p:nvSpPr>
          <p:spPr>
            <a:xfrm rot="5400000">
              <a:off x="3657475" y="2471318"/>
              <a:ext cx="546885" cy="590042"/>
            </a:xfrm>
            <a:prstGeom prst="trapezoid">
              <a:avLst/>
            </a:prstGeom>
            <a:grp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Trapezoid 23"/>
            <p:cNvSpPr/>
            <p:nvPr/>
          </p:nvSpPr>
          <p:spPr>
            <a:xfrm rot="16200000">
              <a:off x="397796" y="2404650"/>
              <a:ext cx="557566" cy="590042"/>
            </a:xfrm>
            <a:prstGeom prst="trapezoid">
              <a:avLst/>
            </a:prstGeom>
            <a:grp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Trapezoid 24"/>
            <p:cNvSpPr/>
            <p:nvPr/>
          </p:nvSpPr>
          <p:spPr>
            <a:xfrm rot="2723447">
              <a:off x="3174209" y="1273514"/>
              <a:ext cx="598729" cy="590042"/>
            </a:xfrm>
            <a:prstGeom prst="trapezoid">
              <a:avLst/>
            </a:prstGeom>
            <a:grp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Trapezoid 25"/>
            <p:cNvSpPr/>
            <p:nvPr/>
          </p:nvSpPr>
          <p:spPr>
            <a:xfrm rot="8007281">
              <a:off x="3260261" y="3628386"/>
              <a:ext cx="549227" cy="590042"/>
            </a:xfrm>
            <a:prstGeom prst="trapezoid">
              <a:avLst/>
            </a:prstGeom>
            <a:grp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Trapezoid 26"/>
            <p:cNvSpPr/>
            <p:nvPr/>
          </p:nvSpPr>
          <p:spPr>
            <a:xfrm rot="13630180">
              <a:off x="766358" y="3537781"/>
              <a:ext cx="554257" cy="590042"/>
            </a:xfrm>
            <a:prstGeom prst="trapezoid">
              <a:avLst/>
            </a:prstGeom>
            <a:grp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Trapezoid 27"/>
            <p:cNvSpPr/>
            <p:nvPr/>
          </p:nvSpPr>
          <p:spPr>
            <a:xfrm rot="18818456">
              <a:off x="880851" y="1284163"/>
              <a:ext cx="569454" cy="590042"/>
            </a:xfrm>
            <a:prstGeom prst="trapezoid">
              <a:avLst/>
            </a:prstGeom>
            <a:grp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9" name="Oval 28"/>
          <p:cNvSpPr/>
          <p:nvPr/>
        </p:nvSpPr>
        <p:spPr>
          <a:xfrm>
            <a:off x="1236606" y="2983495"/>
            <a:ext cx="2061937" cy="1924814"/>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b="1" dirty="0" smtClean="0">
                <a:solidFill>
                  <a:schemeClr val="tx2">
                    <a:lumMod val="75000"/>
                  </a:schemeClr>
                </a:solidFill>
                <a:latin typeface="Arial" panose="020B0604020202020204" pitchFamily="34" charset="0"/>
                <a:cs typeface="Arial" panose="020B0604020202020204" pitchFamily="34" charset="0"/>
              </a:rPr>
              <a:t>2</a:t>
            </a:r>
            <a:endParaRPr lang="en-AU" sz="3600" b="1" dirty="0">
              <a:solidFill>
                <a:schemeClr val="tx2">
                  <a:lumMod val="75000"/>
                </a:schemeClr>
              </a:solidFill>
              <a:latin typeface="Arial" panose="020B0604020202020204" pitchFamily="34" charset="0"/>
              <a:cs typeface="Arial" panose="020B0604020202020204" pitchFamily="34" charset="0"/>
            </a:endParaRPr>
          </a:p>
          <a:p>
            <a:pPr algn="ctr"/>
            <a:r>
              <a:rPr lang="en-AU" sz="1400" b="1" dirty="0">
                <a:solidFill>
                  <a:schemeClr val="tx2">
                    <a:lumMod val="75000"/>
                  </a:schemeClr>
                </a:solidFill>
                <a:latin typeface="Arial" panose="020B0604020202020204" pitchFamily="34" charset="0"/>
                <a:cs typeface="Arial" panose="020B0604020202020204" pitchFamily="34" charset="0"/>
              </a:rPr>
              <a:t>Physician recognises that catheter is no longer needed</a:t>
            </a:r>
            <a:r>
              <a:rPr lang="en-AU" sz="1400" b="1" dirty="0" smtClean="0">
                <a:solidFill>
                  <a:schemeClr val="tx2">
                    <a:lumMod val="75000"/>
                  </a:schemeClr>
                </a:solidFill>
                <a:latin typeface="Arial" panose="020B0604020202020204" pitchFamily="34" charset="0"/>
                <a:cs typeface="Arial" panose="020B0604020202020204" pitchFamily="34" charset="0"/>
              </a:rPr>
              <a:t>.</a:t>
            </a:r>
            <a:endParaRPr lang="en-AU" sz="1400" b="1" dirty="0">
              <a:solidFill>
                <a:schemeClr val="tx2">
                  <a:lumMod val="75000"/>
                </a:schemeClr>
              </a:solidFill>
              <a:latin typeface="Arial" panose="020B0604020202020204" pitchFamily="34" charset="0"/>
              <a:cs typeface="Arial" panose="020B0604020202020204" pitchFamily="34" charset="0"/>
            </a:endParaRPr>
          </a:p>
        </p:txBody>
      </p:sp>
      <p:sp>
        <p:nvSpPr>
          <p:cNvPr id="60" name="Rectangle 59"/>
          <p:cNvSpPr/>
          <p:nvPr/>
        </p:nvSpPr>
        <p:spPr>
          <a:xfrm>
            <a:off x="3996946" y="3232110"/>
            <a:ext cx="5188819" cy="1751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800" dirty="0" smtClean="0">
                <a:solidFill>
                  <a:srgbClr val="FF0000"/>
                </a:solidFill>
                <a:latin typeface="Arial" panose="020B0604020202020204" pitchFamily="34" charset="0"/>
                <a:cs typeface="Arial" panose="020B0604020202020204" pitchFamily="34" charset="0"/>
              </a:rPr>
              <a:t>What if the medical officer doesn’t know the initial indication for catheterisation?</a:t>
            </a:r>
          </a:p>
          <a:p>
            <a:pPr algn="ctr"/>
            <a:endParaRPr lang="en-AU" sz="2800" dirty="0">
              <a:solidFill>
                <a:srgbClr val="FF0000"/>
              </a:solidFill>
              <a:latin typeface="Arial" panose="020B0604020202020204" pitchFamily="34" charset="0"/>
              <a:cs typeface="Arial" panose="020B0604020202020204" pitchFamily="34" charset="0"/>
            </a:endParaRPr>
          </a:p>
          <a:p>
            <a:pPr algn="ctr"/>
            <a:r>
              <a:rPr lang="en-AU" sz="2800" dirty="0" smtClean="0">
                <a:solidFill>
                  <a:srgbClr val="FF0000"/>
                </a:solidFill>
                <a:latin typeface="Arial" panose="020B0604020202020204" pitchFamily="34" charset="0"/>
                <a:cs typeface="Arial" panose="020B0604020202020204" pitchFamily="34" charset="0"/>
              </a:rPr>
              <a:t>What if the medical officer </a:t>
            </a:r>
            <a:r>
              <a:rPr lang="en-AU" sz="2800" dirty="0">
                <a:solidFill>
                  <a:srgbClr val="FF0000"/>
                </a:solidFill>
                <a:latin typeface="Arial" panose="020B0604020202020204" pitchFamily="34" charset="0"/>
                <a:cs typeface="Arial" panose="020B0604020202020204" pitchFamily="34" charset="0"/>
              </a:rPr>
              <a:t> </a:t>
            </a:r>
            <a:r>
              <a:rPr lang="en-AU" sz="2800" dirty="0" smtClean="0">
                <a:solidFill>
                  <a:srgbClr val="FF0000"/>
                </a:solidFill>
                <a:latin typeface="Arial" panose="020B0604020202020204" pitchFamily="34" charset="0"/>
                <a:cs typeface="Arial" panose="020B0604020202020204" pitchFamily="34" charset="0"/>
              </a:rPr>
              <a:t>is unaware that the catheter is no longer needed?</a:t>
            </a:r>
          </a:p>
        </p:txBody>
      </p:sp>
      <p:sp>
        <p:nvSpPr>
          <p:cNvPr id="72" name="Rectangle 71"/>
          <p:cNvSpPr/>
          <p:nvPr/>
        </p:nvSpPr>
        <p:spPr>
          <a:xfrm>
            <a:off x="6300192" y="1340768"/>
            <a:ext cx="1008112" cy="5462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9900" dirty="0" smtClean="0">
                <a:solidFill>
                  <a:srgbClr val="FF0000"/>
                </a:solidFill>
              </a:rPr>
              <a:t>?</a:t>
            </a:r>
            <a:endParaRPr lang="en-AU" sz="19900" dirty="0">
              <a:solidFill>
                <a:srgbClr val="FF0000"/>
              </a:solidFill>
            </a:endParaRPr>
          </a:p>
        </p:txBody>
      </p:sp>
      <p:sp>
        <p:nvSpPr>
          <p:cNvPr id="18" name="Title 1"/>
          <p:cNvSpPr txBox="1">
            <a:spLocks/>
          </p:cNvSpPr>
          <p:nvPr/>
        </p:nvSpPr>
        <p:spPr>
          <a:xfrm>
            <a:off x="107503" y="116632"/>
            <a:ext cx="8614377" cy="792088"/>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n-AU" sz="3600" dirty="0">
                <a:solidFill>
                  <a:srgbClr val="2D586D"/>
                </a:solidFill>
                <a:latin typeface="Arial" panose="020B0604020202020204" pitchFamily="34" charset="0"/>
                <a:cs typeface="Arial" panose="020B0604020202020204" pitchFamily="34" charset="0"/>
              </a:rPr>
              <a:t>O</a:t>
            </a:r>
            <a:r>
              <a:rPr lang="en-AU" sz="3600" dirty="0" smtClean="0">
                <a:solidFill>
                  <a:srgbClr val="2D586D"/>
                </a:solidFill>
                <a:latin typeface="Arial" panose="020B0604020202020204" pitchFamily="34" charset="0"/>
                <a:cs typeface="Arial" panose="020B0604020202020204" pitchFamily="34" charset="0"/>
              </a:rPr>
              <a:t>rdered catheter removal</a:t>
            </a:r>
            <a:endParaRPr lang="en-AU" sz="3600" dirty="0">
              <a:solidFill>
                <a:srgbClr val="2D586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14754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368033" y="1965363"/>
            <a:ext cx="3334080" cy="3301518"/>
            <a:chOff x="5368033" y="1965363"/>
            <a:chExt cx="3334080" cy="3301518"/>
          </a:xfrm>
        </p:grpSpPr>
        <p:grpSp>
          <p:nvGrpSpPr>
            <p:cNvPr id="30" name="Group 29"/>
            <p:cNvGrpSpPr/>
            <p:nvPr/>
          </p:nvGrpSpPr>
          <p:grpSpPr>
            <a:xfrm>
              <a:off x="5512049" y="2117931"/>
              <a:ext cx="3135218" cy="2980979"/>
              <a:chOff x="381558" y="822734"/>
              <a:chExt cx="3844381" cy="3916388"/>
            </a:xfrm>
            <a:solidFill>
              <a:srgbClr val="2D586D"/>
            </a:solidFill>
          </p:grpSpPr>
          <p:sp>
            <p:nvSpPr>
              <p:cNvPr id="31" name="Oval 30"/>
              <p:cNvSpPr/>
              <p:nvPr/>
            </p:nvSpPr>
            <p:spPr>
              <a:xfrm>
                <a:off x="911267" y="1343066"/>
                <a:ext cx="2808312" cy="28864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Trapezoid 31"/>
              <p:cNvSpPr/>
              <p:nvPr/>
            </p:nvSpPr>
            <p:spPr>
              <a:xfrm>
                <a:off x="1907704" y="822734"/>
                <a:ext cx="600393" cy="590042"/>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Trapezoid 32"/>
              <p:cNvSpPr/>
              <p:nvPr/>
            </p:nvSpPr>
            <p:spPr>
              <a:xfrm rot="10800000">
                <a:off x="2051720" y="4149080"/>
                <a:ext cx="576064" cy="590042"/>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Trapezoid 33"/>
              <p:cNvSpPr/>
              <p:nvPr/>
            </p:nvSpPr>
            <p:spPr>
              <a:xfrm rot="5400000">
                <a:off x="3657475" y="2471318"/>
                <a:ext cx="546885" cy="590042"/>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Trapezoid 34"/>
              <p:cNvSpPr/>
              <p:nvPr/>
            </p:nvSpPr>
            <p:spPr>
              <a:xfrm rot="16200000">
                <a:off x="397796" y="2404650"/>
                <a:ext cx="557566" cy="590042"/>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Trapezoid 35"/>
              <p:cNvSpPr/>
              <p:nvPr/>
            </p:nvSpPr>
            <p:spPr>
              <a:xfrm rot="2723447">
                <a:off x="3174209" y="1273514"/>
                <a:ext cx="598729" cy="590042"/>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Trapezoid 36"/>
              <p:cNvSpPr/>
              <p:nvPr/>
            </p:nvSpPr>
            <p:spPr>
              <a:xfrm rot="8007281">
                <a:off x="3260261" y="3628386"/>
                <a:ext cx="549227" cy="590042"/>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Trapezoid 37"/>
              <p:cNvSpPr/>
              <p:nvPr/>
            </p:nvSpPr>
            <p:spPr>
              <a:xfrm rot="13630180">
                <a:off x="766358" y="3537781"/>
                <a:ext cx="554257" cy="590042"/>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Trapezoid 38"/>
              <p:cNvSpPr/>
              <p:nvPr/>
            </p:nvSpPr>
            <p:spPr>
              <a:xfrm rot="18818456">
                <a:off x="880851" y="1284163"/>
                <a:ext cx="569454" cy="590042"/>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61" name="Oval 60"/>
            <p:cNvSpPr/>
            <p:nvPr/>
          </p:nvSpPr>
          <p:spPr>
            <a:xfrm>
              <a:off x="6808193" y="1965363"/>
              <a:ext cx="372191" cy="196622"/>
            </a:xfrm>
            <a:prstGeom prst="ellipse">
              <a:avLst/>
            </a:prstGeom>
            <a:solidFill>
              <a:srgbClr val="2D5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2" name="Oval 61"/>
            <p:cNvSpPr/>
            <p:nvPr/>
          </p:nvSpPr>
          <p:spPr>
            <a:xfrm rot="8053824">
              <a:off x="8130420" y="4586138"/>
              <a:ext cx="326716" cy="249186"/>
            </a:xfrm>
            <a:prstGeom prst="ellipse">
              <a:avLst/>
            </a:prstGeom>
            <a:solidFill>
              <a:srgbClr val="2D5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3" name="Oval 62"/>
            <p:cNvSpPr/>
            <p:nvPr/>
          </p:nvSpPr>
          <p:spPr>
            <a:xfrm rot="5209738">
              <a:off x="8407132" y="3472683"/>
              <a:ext cx="347137" cy="242825"/>
            </a:xfrm>
            <a:prstGeom prst="ellipse">
              <a:avLst/>
            </a:prstGeom>
            <a:solidFill>
              <a:srgbClr val="2D5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4" name="Oval 63"/>
            <p:cNvSpPr/>
            <p:nvPr/>
          </p:nvSpPr>
          <p:spPr>
            <a:xfrm rot="2030921">
              <a:off x="8079236" y="2362019"/>
              <a:ext cx="300608" cy="217562"/>
            </a:xfrm>
            <a:prstGeom prst="ellipse">
              <a:avLst/>
            </a:prstGeom>
            <a:solidFill>
              <a:srgbClr val="2D5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5" name="Oval 64"/>
            <p:cNvSpPr/>
            <p:nvPr/>
          </p:nvSpPr>
          <p:spPr>
            <a:xfrm rot="19009137">
              <a:off x="5833067" y="2427690"/>
              <a:ext cx="303988" cy="187711"/>
            </a:xfrm>
            <a:prstGeom prst="ellipse">
              <a:avLst/>
            </a:prstGeom>
            <a:solidFill>
              <a:srgbClr val="2D5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6" name="Oval 65"/>
            <p:cNvSpPr/>
            <p:nvPr/>
          </p:nvSpPr>
          <p:spPr>
            <a:xfrm>
              <a:off x="5368033" y="3414075"/>
              <a:ext cx="216024" cy="268630"/>
            </a:xfrm>
            <a:prstGeom prst="ellipse">
              <a:avLst/>
            </a:prstGeom>
            <a:solidFill>
              <a:srgbClr val="2D5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7" name="Oval 66"/>
            <p:cNvSpPr/>
            <p:nvPr/>
          </p:nvSpPr>
          <p:spPr>
            <a:xfrm rot="2770298">
              <a:off x="5720435" y="4489311"/>
              <a:ext cx="265493" cy="186290"/>
            </a:xfrm>
            <a:prstGeom prst="ellipse">
              <a:avLst/>
            </a:prstGeom>
            <a:solidFill>
              <a:srgbClr val="2D5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8" name="Oval 67"/>
            <p:cNvSpPr/>
            <p:nvPr/>
          </p:nvSpPr>
          <p:spPr>
            <a:xfrm>
              <a:off x="6952209" y="5070259"/>
              <a:ext cx="348499" cy="196622"/>
            </a:xfrm>
            <a:prstGeom prst="ellipse">
              <a:avLst/>
            </a:prstGeom>
            <a:solidFill>
              <a:srgbClr val="2D5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5" name="Slide Number Placeholder 4"/>
          <p:cNvSpPr>
            <a:spLocks noGrp="1"/>
          </p:cNvSpPr>
          <p:nvPr>
            <p:ph type="sldNum" sz="quarter" idx="12"/>
          </p:nvPr>
        </p:nvSpPr>
        <p:spPr/>
        <p:txBody>
          <a:bodyPr/>
          <a:lstStyle/>
          <a:p>
            <a:fld id="{FCA80E15-78A4-492C-A1D5-E96D386E05C8}" type="slidenum">
              <a:rPr lang="en-AU" smtClean="0"/>
              <a:t>8</a:t>
            </a:fld>
            <a:endParaRPr lang="en-AU"/>
          </a:p>
        </p:txBody>
      </p:sp>
      <p:sp>
        <p:nvSpPr>
          <p:cNvPr id="50" name="Oval 49"/>
          <p:cNvSpPr/>
          <p:nvPr/>
        </p:nvSpPr>
        <p:spPr>
          <a:xfrm>
            <a:off x="6149541" y="2695472"/>
            <a:ext cx="1898849" cy="1834026"/>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b="1" dirty="0">
                <a:solidFill>
                  <a:srgbClr val="2D586D"/>
                </a:solidFill>
                <a:latin typeface="Arial" panose="020B0604020202020204" pitchFamily="34" charset="0"/>
                <a:cs typeface="Arial" panose="020B0604020202020204" pitchFamily="34" charset="0"/>
              </a:rPr>
              <a:t>3</a:t>
            </a:r>
          </a:p>
          <a:p>
            <a:pPr algn="ctr"/>
            <a:r>
              <a:rPr lang="en-AU" sz="1400" b="1" dirty="0">
                <a:solidFill>
                  <a:srgbClr val="2D586D"/>
                </a:solidFill>
                <a:latin typeface="Arial" panose="020B0604020202020204" pitchFamily="34" charset="0"/>
                <a:cs typeface="Arial" panose="020B0604020202020204" pitchFamily="34" charset="0"/>
              </a:rPr>
              <a:t>Physician writes order to remove catheter</a:t>
            </a:r>
            <a:r>
              <a:rPr lang="en-AU" sz="1400" b="1" dirty="0" smtClean="0">
                <a:solidFill>
                  <a:srgbClr val="2D586D"/>
                </a:solidFill>
                <a:latin typeface="Arial" panose="020B0604020202020204" pitchFamily="34" charset="0"/>
                <a:cs typeface="Arial" panose="020B0604020202020204" pitchFamily="34" charset="0"/>
              </a:rPr>
              <a:t>.</a:t>
            </a:r>
            <a:endParaRPr lang="en-AU" sz="1400" b="1" dirty="0">
              <a:solidFill>
                <a:srgbClr val="2D586D"/>
              </a:solidFill>
              <a:latin typeface="Arial" panose="020B0604020202020204" pitchFamily="34" charset="0"/>
              <a:cs typeface="Arial" panose="020B0604020202020204" pitchFamily="34" charset="0"/>
            </a:endParaRPr>
          </a:p>
        </p:txBody>
      </p:sp>
      <p:sp>
        <p:nvSpPr>
          <p:cNvPr id="60" name="Rectangle 59"/>
          <p:cNvSpPr/>
          <p:nvPr/>
        </p:nvSpPr>
        <p:spPr>
          <a:xfrm>
            <a:off x="611560" y="4100908"/>
            <a:ext cx="4942539" cy="1751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800" dirty="0" smtClean="0">
                <a:solidFill>
                  <a:srgbClr val="FF0000"/>
                </a:solidFill>
                <a:latin typeface="Arial" panose="020B0604020202020204" pitchFamily="34" charset="0"/>
                <a:cs typeface="Arial" panose="020B0604020202020204" pitchFamily="34" charset="0"/>
              </a:rPr>
              <a:t>What if the medical officer doesn’t document a removal order?</a:t>
            </a:r>
          </a:p>
        </p:txBody>
      </p:sp>
      <p:sp>
        <p:nvSpPr>
          <p:cNvPr id="72" name="Rectangle 71"/>
          <p:cNvSpPr/>
          <p:nvPr/>
        </p:nvSpPr>
        <p:spPr>
          <a:xfrm>
            <a:off x="2578773" y="2743709"/>
            <a:ext cx="1008112" cy="5462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9900" dirty="0" smtClean="0">
                <a:solidFill>
                  <a:srgbClr val="FF0000"/>
                </a:solidFill>
              </a:rPr>
              <a:t>?</a:t>
            </a:r>
            <a:endParaRPr lang="en-AU" sz="19900" dirty="0">
              <a:solidFill>
                <a:srgbClr val="FF0000"/>
              </a:solidFill>
            </a:endParaRPr>
          </a:p>
        </p:txBody>
      </p:sp>
      <p:sp>
        <p:nvSpPr>
          <p:cNvPr id="27" name="Title 1"/>
          <p:cNvSpPr txBox="1">
            <a:spLocks/>
          </p:cNvSpPr>
          <p:nvPr/>
        </p:nvSpPr>
        <p:spPr>
          <a:xfrm>
            <a:off x="107503" y="44624"/>
            <a:ext cx="8614377" cy="792088"/>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n-AU" sz="3600" dirty="0">
                <a:solidFill>
                  <a:srgbClr val="2D586D"/>
                </a:solidFill>
                <a:latin typeface="Arial" panose="020B0604020202020204" pitchFamily="34" charset="0"/>
                <a:cs typeface="Arial" panose="020B0604020202020204" pitchFamily="34" charset="0"/>
              </a:rPr>
              <a:t>O</a:t>
            </a:r>
            <a:r>
              <a:rPr lang="en-AU" sz="3600" dirty="0" smtClean="0">
                <a:solidFill>
                  <a:srgbClr val="2D586D"/>
                </a:solidFill>
                <a:latin typeface="Arial" panose="020B0604020202020204" pitchFamily="34" charset="0"/>
                <a:cs typeface="Arial" panose="020B0604020202020204" pitchFamily="34" charset="0"/>
              </a:rPr>
              <a:t>rdered catheter removal</a:t>
            </a:r>
            <a:endParaRPr lang="en-AU" sz="3600" dirty="0">
              <a:solidFill>
                <a:srgbClr val="2D586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25502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CA80E15-78A4-492C-A1D5-E96D386E05C8}" type="slidenum">
              <a:rPr lang="en-AU" smtClean="0"/>
              <a:t>9</a:t>
            </a:fld>
            <a:endParaRPr lang="en-AU"/>
          </a:p>
        </p:txBody>
      </p:sp>
      <p:sp>
        <p:nvSpPr>
          <p:cNvPr id="60" name="Rectangle 59"/>
          <p:cNvSpPr/>
          <p:nvPr/>
        </p:nvSpPr>
        <p:spPr>
          <a:xfrm>
            <a:off x="611560" y="4100908"/>
            <a:ext cx="4942539" cy="1751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800" dirty="0" smtClean="0">
                <a:solidFill>
                  <a:srgbClr val="FF0000"/>
                </a:solidFill>
                <a:latin typeface="Arial" panose="020B0604020202020204" pitchFamily="34" charset="0"/>
                <a:cs typeface="Arial" panose="020B0604020202020204" pitchFamily="34" charset="0"/>
              </a:rPr>
              <a:t>What if catheter is not removed?</a:t>
            </a:r>
          </a:p>
        </p:txBody>
      </p:sp>
      <p:sp>
        <p:nvSpPr>
          <p:cNvPr id="72" name="Rectangle 71"/>
          <p:cNvSpPr/>
          <p:nvPr/>
        </p:nvSpPr>
        <p:spPr>
          <a:xfrm>
            <a:off x="2578773" y="2743709"/>
            <a:ext cx="1008112" cy="5462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9900" dirty="0" smtClean="0">
                <a:solidFill>
                  <a:srgbClr val="FF0000"/>
                </a:solidFill>
              </a:rPr>
              <a:t>?</a:t>
            </a:r>
            <a:endParaRPr lang="en-AU" sz="19900" dirty="0">
              <a:solidFill>
                <a:srgbClr val="FF0000"/>
              </a:solidFill>
            </a:endParaRPr>
          </a:p>
        </p:txBody>
      </p:sp>
      <p:sp>
        <p:nvSpPr>
          <p:cNvPr id="27" name="Title 1"/>
          <p:cNvSpPr txBox="1">
            <a:spLocks/>
          </p:cNvSpPr>
          <p:nvPr/>
        </p:nvSpPr>
        <p:spPr>
          <a:xfrm>
            <a:off x="107503" y="44624"/>
            <a:ext cx="8614377" cy="792088"/>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n-AU" sz="3600" dirty="0">
                <a:solidFill>
                  <a:srgbClr val="2D586D"/>
                </a:solidFill>
                <a:latin typeface="Arial" panose="020B0604020202020204" pitchFamily="34" charset="0"/>
                <a:cs typeface="Arial" panose="020B0604020202020204" pitchFamily="34" charset="0"/>
              </a:rPr>
              <a:t>O</a:t>
            </a:r>
            <a:r>
              <a:rPr lang="en-AU" sz="3600" dirty="0" smtClean="0">
                <a:solidFill>
                  <a:srgbClr val="2D586D"/>
                </a:solidFill>
                <a:latin typeface="Arial" panose="020B0604020202020204" pitchFamily="34" charset="0"/>
                <a:cs typeface="Arial" panose="020B0604020202020204" pitchFamily="34" charset="0"/>
              </a:rPr>
              <a:t>rdered catheter removal</a:t>
            </a:r>
            <a:endParaRPr lang="en-AU" sz="3600" dirty="0">
              <a:solidFill>
                <a:srgbClr val="2D586D"/>
              </a:solidFill>
              <a:latin typeface="Arial" panose="020B0604020202020204" pitchFamily="34" charset="0"/>
              <a:cs typeface="Arial" panose="020B0604020202020204" pitchFamily="34" charset="0"/>
            </a:endParaRPr>
          </a:p>
        </p:txBody>
      </p:sp>
      <p:grpSp>
        <p:nvGrpSpPr>
          <p:cNvPr id="26" name="Group 25"/>
          <p:cNvGrpSpPr/>
          <p:nvPr/>
        </p:nvGrpSpPr>
        <p:grpSpPr>
          <a:xfrm>
            <a:off x="5460693" y="2033733"/>
            <a:ext cx="2435786" cy="2451995"/>
            <a:chOff x="381558" y="822734"/>
            <a:chExt cx="3844381" cy="3916388"/>
          </a:xfrm>
          <a:solidFill>
            <a:schemeClr val="accent5">
              <a:lumMod val="50000"/>
            </a:schemeClr>
          </a:solidFill>
        </p:grpSpPr>
        <p:sp>
          <p:nvSpPr>
            <p:cNvPr id="28" name="Oval 27"/>
            <p:cNvSpPr/>
            <p:nvPr/>
          </p:nvSpPr>
          <p:spPr>
            <a:xfrm>
              <a:off x="911267" y="1343066"/>
              <a:ext cx="2808312" cy="28864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rial" panose="020B0604020202020204" pitchFamily="34" charset="0"/>
                <a:cs typeface="Arial" panose="020B0604020202020204" pitchFamily="34" charset="0"/>
              </a:endParaRPr>
            </a:p>
          </p:txBody>
        </p:sp>
        <p:sp>
          <p:nvSpPr>
            <p:cNvPr id="29" name="Trapezoid 28"/>
            <p:cNvSpPr/>
            <p:nvPr/>
          </p:nvSpPr>
          <p:spPr>
            <a:xfrm>
              <a:off x="1907704" y="822734"/>
              <a:ext cx="600393" cy="590042"/>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rial" panose="020B0604020202020204" pitchFamily="34" charset="0"/>
                <a:cs typeface="Arial" panose="020B0604020202020204" pitchFamily="34" charset="0"/>
              </a:endParaRPr>
            </a:p>
          </p:txBody>
        </p:sp>
        <p:sp>
          <p:nvSpPr>
            <p:cNvPr id="40" name="Trapezoid 39"/>
            <p:cNvSpPr/>
            <p:nvPr/>
          </p:nvSpPr>
          <p:spPr>
            <a:xfrm rot="10800000">
              <a:off x="2051720" y="4149080"/>
              <a:ext cx="576064" cy="590042"/>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rial" panose="020B0604020202020204" pitchFamily="34" charset="0"/>
                <a:cs typeface="Arial" panose="020B0604020202020204" pitchFamily="34" charset="0"/>
              </a:endParaRPr>
            </a:p>
          </p:txBody>
        </p:sp>
        <p:sp>
          <p:nvSpPr>
            <p:cNvPr id="41" name="Trapezoid 40"/>
            <p:cNvSpPr/>
            <p:nvPr/>
          </p:nvSpPr>
          <p:spPr>
            <a:xfrm rot="5400000">
              <a:off x="3657475" y="2471318"/>
              <a:ext cx="546885" cy="590042"/>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rial" panose="020B0604020202020204" pitchFamily="34" charset="0"/>
                <a:cs typeface="Arial" panose="020B0604020202020204" pitchFamily="34" charset="0"/>
              </a:endParaRPr>
            </a:p>
          </p:txBody>
        </p:sp>
        <p:sp>
          <p:nvSpPr>
            <p:cNvPr id="42" name="Trapezoid 41"/>
            <p:cNvSpPr/>
            <p:nvPr/>
          </p:nvSpPr>
          <p:spPr>
            <a:xfrm rot="16200000">
              <a:off x="397796" y="2404650"/>
              <a:ext cx="557566" cy="590042"/>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rial" panose="020B0604020202020204" pitchFamily="34" charset="0"/>
                <a:cs typeface="Arial" panose="020B0604020202020204" pitchFamily="34" charset="0"/>
              </a:endParaRPr>
            </a:p>
          </p:txBody>
        </p:sp>
        <p:sp>
          <p:nvSpPr>
            <p:cNvPr id="43" name="Trapezoid 42"/>
            <p:cNvSpPr/>
            <p:nvPr/>
          </p:nvSpPr>
          <p:spPr>
            <a:xfrm rot="2723447">
              <a:off x="3174209" y="1273514"/>
              <a:ext cx="598729" cy="590042"/>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rial" panose="020B0604020202020204" pitchFamily="34" charset="0"/>
                <a:cs typeface="Arial" panose="020B0604020202020204" pitchFamily="34" charset="0"/>
              </a:endParaRPr>
            </a:p>
          </p:txBody>
        </p:sp>
        <p:sp>
          <p:nvSpPr>
            <p:cNvPr id="44" name="Trapezoid 43"/>
            <p:cNvSpPr/>
            <p:nvPr/>
          </p:nvSpPr>
          <p:spPr>
            <a:xfrm rot="8007281">
              <a:off x="3260261" y="3628386"/>
              <a:ext cx="549227" cy="590042"/>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rial" panose="020B0604020202020204" pitchFamily="34" charset="0"/>
                <a:cs typeface="Arial" panose="020B0604020202020204" pitchFamily="34" charset="0"/>
              </a:endParaRPr>
            </a:p>
          </p:txBody>
        </p:sp>
        <p:sp>
          <p:nvSpPr>
            <p:cNvPr id="45" name="Trapezoid 44"/>
            <p:cNvSpPr/>
            <p:nvPr/>
          </p:nvSpPr>
          <p:spPr>
            <a:xfrm rot="13630180">
              <a:off x="766358" y="3537781"/>
              <a:ext cx="554257" cy="590042"/>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rial" panose="020B0604020202020204" pitchFamily="34" charset="0"/>
                <a:cs typeface="Arial" panose="020B0604020202020204" pitchFamily="34" charset="0"/>
              </a:endParaRPr>
            </a:p>
          </p:txBody>
        </p:sp>
        <p:sp>
          <p:nvSpPr>
            <p:cNvPr id="46" name="Trapezoid 45"/>
            <p:cNvSpPr/>
            <p:nvPr/>
          </p:nvSpPr>
          <p:spPr>
            <a:xfrm rot="18818456">
              <a:off x="880851" y="1284163"/>
              <a:ext cx="569454" cy="590042"/>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rial" panose="020B0604020202020204" pitchFamily="34" charset="0"/>
                <a:cs typeface="Arial" panose="020B0604020202020204" pitchFamily="34" charset="0"/>
              </a:endParaRPr>
            </a:p>
          </p:txBody>
        </p:sp>
      </p:grpSp>
      <p:sp>
        <p:nvSpPr>
          <p:cNvPr id="47" name="Oval 46"/>
          <p:cNvSpPr/>
          <p:nvPr/>
        </p:nvSpPr>
        <p:spPr>
          <a:xfrm>
            <a:off x="6034919" y="2492896"/>
            <a:ext cx="1324609" cy="1332396"/>
          </a:xfrm>
          <a:prstGeom prst="ellipse">
            <a:avLst/>
          </a:prstGeom>
          <a:solidFill>
            <a:schemeClr val="bg1"/>
          </a:solidFill>
          <a:ln w="381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b="1" dirty="0" smtClean="0">
                <a:solidFill>
                  <a:schemeClr val="accent6">
                    <a:lumMod val="75000"/>
                  </a:schemeClr>
                </a:solidFill>
                <a:latin typeface="Arial" panose="020B0604020202020204" pitchFamily="34" charset="0"/>
                <a:cs typeface="Arial" panose="020B0604020202020204" pitchFamily="34" charset="0"/>
              </a:rPr>
              <a:t>4</a:t>
            </a:r>
            <a:endParaRPr lang="en-AU" sz="3600" b="1" dirty="0">
              <a:solidFill>
                <a:schemeClr val="accent6">
                  <a:lumMod val="75000"/>
                </a:schemeClr>
              </a:solidFill>
              <a:latin typeface="Arial" panose="020B0604020202020204" pitchFamily="34" charset="0"/>
              <a:cs typeface="Arial" panose="020B0604020202020204" pitchFamily="34" charset="0"/>
            </a:endParaRPr>
          </a:p>
          <a:p>
            <a:pPr algn="ctr"/>
            <a:r>
              <a:rPr lang="en-AU" sz="1400" b="1" dirty="0">
                <a:solidFill>
                  <a:schemeClr val="accent6">
                    <a:lumMod val="75000"/>
                  </a:schemeClr>
                </a:solidFill>
                <a:latin typeface="Arial" panose="020B0604020202020204" pitchFamily="34" charset="0"/>
                <a:cs typeface="Arial" panose="020B0604020202020204" pitchFamily="34" charset="0"/>
              </a:rPr>
              <a:t>Nurse removes </a:t>
            </a:r>
            <a:r>
              <a:rPr lang="en-AU" sz="1400" b="1" dirty="0" smtClean="0">
                <a:solidFill>
                  <a:schemeClr val="accent6">
                    <a:lumMod val="75000"/>
                  </a:schemeClr>
                </a:solidFill>
                <a:latin typeface="Arial" panose="020B0604020202020204" pitchFamily="34" charset="0"/>
                <a:cs typeface="Arial" panose="020B0604020202020204" pitchFamily="34" charset="0"/>
              </a:rPr>
              <a:t>catheter</a:t>
            </a:r>
            <a:endParaRPr lang="en-AU" sz="1400" b="1"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8174319"/>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EC Quality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4917</TotalTime>
  <Words>3931</Words>
  <Application>Microsoft Office PowerPoint</Application>
  <PresentationFormat>On-screen Show (4:3)</PresentationFormat>
  <Paragraphs>434</Paragraphs>
  <Slides>20</Slides>
  <Notes>20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20</vt:i4>
      </vt:variant>
    </vt:vector>
  </HeadingPairs>
  <TitlesOfParts>
    <vt:vector size="30" baseType="lpstr">
      <vt:lpstr>Arial</vt:lpstr>
      <vt:lpstr>Calibri</vt:lpstr>
      <vt:lpstr>Swis721 Hv BT</vt:lpstr>
      <vt:lpstr>Swis721 Lt BT</vt:lpstr>
      <vt:lpstr>Symbol</vt:lpstr>
      <vt:lpstr>Times New Roman</vt:lpstr>
      <vt:lpstr>Wingdings</vt:lpstr>
      <vt:lpstr>Wingdings 3</vt:lpstr>
      <vt:lpstr>Custom Design</vt:lpstr>
      <vt:lpstr>CEC Quality Theme</vt:lpstr>
      <vt:lpstr>REDUCING CATHETER ASSOCIATED URINARY TRACT INFECTIONS</vt:lpstr>
      <vt:lpstr>What’s a CAUTI?</vt:lpstr>
      <vt:lpstr> Preventing CAUTIs</vt:lpstr>
      <vt:lpstr>PowerPoint Presentation</vt:lpstr>
      <vt:lpstr>Ordered catheter removal</vt:lpstr>
      <vt:lpstr>PowerPoint Presentation</vt:lpstr>
      <vt:lpstr>PowerPoint Presentation</vt:lpstr>
      <vt:lpstr>PowerPoint Presentation</vt:lpstr>
      <vt:lpstr>PowerPoint Presentation</vt:lpstr>
      <vt:lpstr>PowerPoint Presentation</vt:lpstr>
      <vt:lpstr>Ordered catheter removal sometimes fails   unnecessarily prolongs dwell time  increase UTI risk</vt:lpstr>
      <vt:lpstr>Criteria-initiated catheter removal protocol</vt:lpstr>
      <vt:lpstr>PowerPoint Presentation</vt:lpstr>
      <vt:lpstr>PowerPoint Presentation</vt:lpstr>
      <vt:lpstr>PowerPoint Presentation</vt:lpstr>
      <vt:lpstr>Criteria-initiated catheter removal protocol</vt:lpstr>
      <vt:lpstr>PowerPoint Presentation</vt:lpstr>
      <vt:lpstr>PowerPoint Presentation</vt:lpstr>
      <vt:lpstr>PowerPoint Presentation</vt:lpstr>
      <vt:lpstr>Thank you  </vt:lpstr>
    </vt:vector>
  </TitlesOfParts>
  <Company>HSS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Criteria Initiated Urinary Catheter Removal Protocol</dc:title>
  <dc:creator>Stone</dc:creator>
  <cp:lastModifiedBy>Zeb Woodpower</cp:lastModifiedBy>
  <cp:revision>369</cp:revision>
  <cp:lastPrinted>2014-08-21T23:23:21Z</cp:lastPrinted>
  <dcterms:created xsi:type="dcterms:W3CDTF">2013-06-21T04:52:37Z</dcterms:created>
  <dcterms:modified xsi:type="dcterms:W3CDTF">2019-11-13T21:40:32Z</dcterms:modified>
</cp:coreProperties>
</file>