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5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CBE24A-1A69-4617-92A8-7A40FB0A41B0}" type="datetimeFigureOut">
              <a:rPr lang="en-AU" smtClean="0"/>
              <a:t>8/05/2020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29B6C-3D57-4F44-80F8-A223D2B3A53D}" type="slidenum">
              <a:rPr lang="en-AU" smtClean="0"/>
              <a:t>‹#›</a:t>
            </a:fld>
            <a:endParaRPr lang="en-AU"/>
          </a:p>
        </p:txBody>
      </p:sp>
    </p:spTree>
    <p:extLst>
      <p:ext uri="{BB962C8B-B14F-4D97-AF65-F5344CB8AC3E}">
        <p14:creationId xmlns:p14="http://schemas.microsoft.com/office/powerpoint/2010/main" val="269011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High_reliability_organization#cite_note-1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C5239BD-4949-6A47-A748-5AA928536073}" type="slidenum">
              <a:rPr lang="en-AU" smtClean="0"/>
              <a:t>1</a:t>
            </a:fld>
            <a:endParaRPr lang="en-AU"/>
          </a:p>
        </p:txBody>
      </p:sp>
    </p:spTree>
    <p:extLst>
      <p:ext uri="{BB962C8B-B14F-4D97-AF65-F5344CB8AC3E}">
        <p14:creationId xmlns:p14="http://schemas.microsoft.com/office/powerpoint/2010/main" val="107004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a:t>
            </a:r>
            <a:r>
              <a:rPr lang="en-US" baseline="0" dirty="0" smtClean="0"/>
              <a:t> 2017, seven Safety Fundamentals for Teams (SFT) were defined by the CEC following a review of the literature, wide consultation and experiences of working with and in the clinical field</a:t>
            </a:r>
          </a:p>
          <a:p>
            <a:pPr marL="171450" indent="-171450">
              <a:buFont typeface="Arial" panose="020B0604020202020204" pitchFamily="34" charset="0"/>
              <a:buChar char="•"/>
            </a:pPr>
            <a:r>
              <a:rPr lang="en-US" baseline="0" dirty="0" smtClean="0"/>
              <a:t>In 2019 the SFT were reviewed in line with feedback to the CEC and further learnings from the clinical field</a:t>
            </a:r>
          </a:p>
          <a:p>
            <a:pPr marL="171450" indent="-171450">
              <a:buFont typeface="Arial" panose="020B0604020202020204" pitchFamily="34" charset="0"/>
              <a:buChar char="•"/>
            </a:pPr>
            <a:r>
              <a:rPr lang="en-US" baseline="0" dirty="0" smtClean="0"/>
              <a:t>Two of the original SFT were replaced with 3 new SFT</a:t>
            </a:r>
          </a:p>
          <a:p>
            <a:pPr marL="171450" indent="-171450">
              <a:buFont typeface="Arial" panose="020B0604020202020204" pitchFamily="34" charset="0"/>
              <a:buChar char="•"/>
            </a:pPr>
            <a:r>
              <a:rPr lang="en-US" baseline="0" dirty="0" smtClean="0"/>
              <a:t>Most of the 8 SFT were already in use across NSW Health LHDs and SNs with varying reports of effectiveness</a:t>
            </a:r>
          </a:p>
          <a:p>
            <a:pPr marL="171450" indent="-171450">
              <a:buFont typeface="Arial" panose="020B0604020202020204" pitchFamily="34" charset="0"/>
              <a:buChar char="•"/>
            </a:pPr>
            <a:r>
              <a:rPr lang="en-US" baseline="0" dirty="0" smtClean="0"/>
              <a:t>This presentation will introduce some of the evidence that informed the SFT</a:t>
            </a:r>
          </a:p>
          <a:p>
            <a:pPr marL="171450" indent="-171450">
              <a:buFont typeface="Arial" panose="020B0604020202020204" pitchFamily="34" charset="0"/>
              <a:buChar char="•"/>
            </a:pPr>
            <a:r>
              <a:rPr lang="en-US" baseline="0" dirty="0" smtClean="0"/>
              <a:t>The presentation will also give a brief introduction to each of the SFT </a:t>
            </a:r>
          </a:p>
          <a:p>
            <a:pPr marL="171450" indent="-171450">
              <a:buFont typeface="Arial" panose="020B0604020202020204" pitchFamily="34" charset="0"/>
              <a:buChar char="•"/>
            </a:pPr>
            <a:r>
              <a:rPr lang="en-US" baseline="0" dirty="0" smtClean="0"/>
              <a:t>We will also direct you to resources that you can apply and modify to your clinical area</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2</a:t>
            </a:fld>
            <a:endParaRPr lang="en-AU"/>
          </a:p>
        </p:txBody>
      </p:sp>
    </p:spTree>
    <p:extLst>
      <p:ext uri="{BB962C8B-B14F-4D97-AF65-F5344CB8AC3E}">
        <p14:creationId xmlns:p14="http://schemas.microsoft.com/office/powerpoint/2010/main" val="713305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a:t>
            </a:r>
            <a:r>
              <a:rPr lang="en-US" baseline="0" dirty="0" smtClean="0"/>
              <a:t> slide gives a snapshot of what the SFT are and what they are </a:t>
            </a:r>
            <a:r>
              <a:rPr lang="en-US" u="sng" baseline="0" dirty="0" smtClean="0"/>
              <a:t>not</a:t>
            </a:r>
          </a:p>
          <a:p>
            <a:pPr marL="171450" indent="-171450">
              <a:buFont typeface="Arial" panose="020B0604020202020204" pitchFamily="34" charset="0"/>
              <a:buChar char="•"/>
            </a:pPr>
            <a:r>
              <a:rPr lang="en-US" u="none" baseline="0" dirty="0" smtClean="0"/>
              <a:t>Each of the SFT can be adapted to suit the unique needs of the clinical field as long as the key principles of each SFT are observed</a:t>
            </a:r>
          </a:p>
          <a:p>
            <a:pPr marL="171450" indent="-171450">
              <a:buFont typeface="Arial" panose="020B0604020202020204" pitchFamily="34" charset="0"/>
              <a:buChar char="•"/>
            </a:pPr>
            <a:r>
              <a:rPr lang="en-US" u="none" baseline="0" dirty="0" smtClean="0"/>
              <a:t>Testing for Safety Huddles can be started next week whereas Leadership </a:t>
            </a:r>
            <a:r>
              <a:rPr lang="en-US" u="none" baseline="0" dirty="0" err="1" smtClean="0"/>
              <a:t>WalkArounds</a:t>
            </a:r>
            <a:r>
              <a:rPr lang="en-US" u="none" baseline="0" dirty="0" smtClean="0"/>
              <a:t> will require more planning and education</a:t>
            </a:r>
          </a:p>
          <a:p>
            <a:pPr marL="171450" indent="-171450">
              <a:buFont typeface="Arial" panose="020B0604020202020204" pitchFamily="34" charset="0"/>
              <a:buChar char="•"/>
            </a:pPr>
            <a:r>
              <a:rPr lang="en-US" u="none" baseline="0" dirty="0" smtClean="0"/>
              <a:t>All of the SFT are measurable and adaptable</a:t>
            </a:r>
          </a:p>
          <a:p>
            <a:pPr marL="171450" indent="-171450">
              <a:buFont typeface="Arial" panose="020B0604020202020204" pitchFamily="34" charset="0"/>
              <a:buChar char="•"/>
            </a:pPr>
            <a:endParaRPr lang="en-AU" u="none" dirty="0"/>
          </a:p>
        </p:txBody>
      </p:sp>
      <p:sp>
        <p:nvSpPr>
          <p:cNvPr id="4" name="Slide Number Placeholder 3"/>
          <p:cNvSpPr>
            <a:spLocks noGrp="1"/>
          </p:cNvSpPr>
          <p:nvPr>
            <p:ph type="sldNum" sz="quarter" idx="10"/>
          </p:nvPr>
        </p:nvSpPr>
        <p:spPr/>
        <p:txBody>
          <a:bodyPr/>
          <a:lstStyle/>
          <a:p>
            <a:fld id="{0C5239BD-4949-6A47-A748-5AA928536073}" type="slidenum">
              <a:rPr lang="en-AU" smtClean="0"/>
              <a:t>3</a:t>
            </a:fld>
            <a:endParaRPr lang="en-AU"/>
          </a:p>
        </p:txBody>
      </p:sp>
    </p:spTree>
    <p:extLst>
      <p:ext uri="{BB962C8B-B14F-4D97-AF65-F5344CB8AC3E}">
        <p14:creationId xmlns:p14="http://schemas.microsoft.com/office/powerpoint/2010/main" val="2590234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slide lists the eight Safety Fundamentals for Teams – (the following slides will provide</a:t>
            </a:r>
            <a:r>
              <a:rPr lang="en-US" baseline="0" dirty="0" smtClean="0"/>
              <a:t> more detail)</a:t>
            </a:r>
            <a:endParaRPr lang="en-US" dirty="0" smtClean="0"/>
          </a:p>
          <a:p>
            <a:pPr marL="171450" indent="-171450">
              <a:buFont typeface="Arial" panose="020B0604020202020204" pitchFamily="34" charset="0"/>
              <a:buChar char="•"/>
            </a:pPr>
            <a:r>
              <a:rPr lang="en-US" dirty="0" smtClean="0"/>
              <a:t>As mentioned previously, the SFT were revised in 2019 and we will continue to work</a:t>
            </a:r>
            <a:r>
              <a:rPr lang="en-US" baseline="0" dirty="0" smtClean="0"/>
              <a:t> with clinicians to maintain currency of the SFT and adapt them as the evidence updates and in response to the experience and demands of the clinical field</a:t>
            </a:r>
          </a:p>
          <a:p>
            <a:pPr marL="171450" indent="-171450">
              <a:buFont typeface="Arial" panose="020B0604020202020204" pitchFamily="34" charset="0"/>
              <a:buChar char="•"/>
            </a:pPr>
            <a:r>
              <a:rPr lang="en-US" baseline="0" dirty="0" smtClean="0"/>
              <a:t>The tree image represents the 8 SFT as a solid root base or foundation. When implemented effectively (through PDSA cycles, for example) they will nourish and enhance: </a:t>
            </a:r>
          </a:p>
          <a:p>
            <a:pPr marL="628650" lvl="1" indent="-171450">
              <a:buFont typeface="Arial" panose="020B0604020202020204" pitchFamily="34" charset="0"/>
              <a:buChar char="•"/>
            </a:pPr>
            <a:r>
              <a:rPr lang="en-US" baseline="0" dirty="0" smtClean="0"/>
              <a:t>Safety culture</a:t>
            </a:r>
          </a:p>
          <a:p>
            <a:pPr marL="628650" lvl="1" indent="-171450">
              <a:buFont typeface="Arial" panose="020B0604020202020204" pitchFamily="34" charset="0"/>
              <a:buChar char="•"/>
            </a:pPr>
            <a:r>
              <a:rPr lang="en-US" baseline="0" dirty="0" smtClean="0"/>
              <a:t>Teamwork</a:t>
            </a:r>
          </a:p>
          <a:p>
            <a:pPr marL="628650" lvl="1" indent="-171450">
              <a:buFont typeface="Arial" panose="020B0604020202020204" pitchFamily="34" charset="0"/>
              <a:buChar char="•"/>
            </a:pPr>
            <a:r>
              <a:rPr lang="en-US" baseline="0" dirty="0" smtClean="0"/>
              <a:t>Person </a:t>
            </a:r>
            <a:r>
              <a:rPr lang="en-US" baseline="0" dirty="0" err="1" smtClean="0"/>
              <a:t>Centred</a:t>
            </a:r>
            <a:r>
              <a:rPr lang="en-US" baseline="0" dirty="0" smtClean="0"/>
              <a:t> Care</a:t>
            </a:r>
          </a:p>
          <a:p>
            <a:pPr marL="628650" lvl="1" indent="-171450">
              <a:buFont typeface="Arial" panose="020B0604020202020204" pitchFamily="34" charset="0"/>
              <a:buChar char="•"/>
            </a:pPr>
            <a:r>
              <a:rPr lang="en-US" baseline="0" dirty="0" smtClean="0"/>
              <a:t>Staff experience</a:t>
            </a:r>
          </a:p>
          <a:p>
            <a:pPr marL="628650" lvl="1" indent="-171450">
              <a:buFont typeface="Arial" panose="020B0604020202020204" pitchFamily="34" charset="0"/>
              <a:buChar char="•"/>
            </a:pPr>
            <a:r>
              <a:rPr lang="en-US" baseline="0" dirty="0" smtClean="0"/>
              <a:t>Psychological safety</a:t>
            </a:r>
          </a:p>
          <a:p>
            <a:pPr marL="628650" lvl="1" indent="-171450">
              <a:buFont typeface="Arial" panose="020B0604020202020204" pitchFamily="34" charset="0"/>
              <a:buChar char="•"/>
            </a:pPr>
            <a:r>
              <a:rPr lang="en-US" baseline="0" dirty="0" smtClean="0"/>
              <a:t>Leadership</a:t>
            </a:r>
          </a:p>
          <a:p>
            <a:pPr marL="628650" lvl="1" indent="-171450">
              <a:buFont typeface="Arial" panose="020B0604020202020204" pitchFamily="34" charset="0"/>
              <a:buChar char="•"/>
            </a:pPr>
            <a:r>
              <a:rPr lang="en-US" baseline="0" dirty="0" smtClean="0"/>
              <a:t>Trust</a:t>
            </a:r>
          </a:p>
          <a:p>
            <a:pPr marL="171450" lvl="0" indent="-171450">
              <a:buFont typeface="Arial" panose="020B0604020202020204" pitchFamily="34" charset="0"/>
              <a:buChar char="•"/>
            </a:pPr>
            <a:r>
              <a:rPr lang="en-US" baseline="0" dirty="0" smtClean="0"/>
              <a:t>The SFT are designed to move teams towards high-reliability</a:t>
            </a:r>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4</a:t>
            </a:fld>
            <a:endParaRPr lang="en-AU"/>
          </a:p>
        </p:txBody>
      </p:sp>
    </p:spTree>
    <p:extLst>
      <p:ext uri="{BB962C8B-B14F-4D97-AF65-F5344CB8AC3E}">
        <p14:creationId xmlns:p14="http://schemas.microsoft.com/office/powerpoint/2010/main" val="338395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quality and safe effective care delivery, patients need to be cared for by a variety of health care professionals who each apply a different lens to the needs of the patient and who are willing to combine their complimentary skills and knowledge. The complex needs of a patient can not be adequately delivered by one health care professional or one health care group. Which is why the SFT are informed by experiences in the clinical field and evidence arising from, for example:</a:t>
            </a:r>
          </a:p>
          <a:p>
            <a:pPr marL="228600" indent="-228600">
              <a:buFont typeface="+mj-lt"/>
              <a:buAutoNum type="arabicPeriod"/>
            </a:pPr>
            <a:r>
              <a:rPr lang="en-US" baseline="0" dirty="0" smtClean="0"/>
              <a:t>Teams</a:t>
            </a:r>
          </a:p>
          <a:p>
            <a:pPr marL="228600" indent="-228600">
              <a:buFont typeface="+mj-lt"/>
              <a:buAutoNum type="arabicPeriod"/>
            </a:pPr>
            <a:r>
              <a:rPr lang="en-US" baseline="0" dirty="0" smtClean="0"/>
              <a:t>Teamwork</a:t>
            </a:r>
          </a:p>
          <a:p>
            <a:pPr marL="228600" indent="-228600">
              <a:buFont typeface="+mj-lt"/>
              <a:buAutoNum type="arabicPeriod"/>
            </a:pPr>
            <a:r>
              <a:rPr lang="en-US" baseline="0" dirty="0" smtClean="0"/>
              <a:t>High-Reliability </a:t>
            </a:r>
            <a:r>
              <a:rPr lang="en-US" baseline="0" dirty="0" err="1" smtClean="0"/>
              <a:t>Organisations</a:t>
            </a:r>
            <a:endParaRPr lang="en-US" baseline="0" dirty="0" smtClean="0"/>
          </a:p>
          <a:p>
            <a:pPr marL="228600" indent="-228600">
              <a:buFont typeface="+mj-lt"/>
              <a:buAutoNum type="arabicPeriod"/>
            </a:pPr>
            <a:r>
              <a:rPr lang="en-US" baseline="0" dirty="0" smtClean="0"/>
              <a:t>Clinical Microsystems</a:t>
            </a:r>
          </a:p>
          <a:p>
            <a:pPr marL="228600" indent="-228600">
              <a:buFont typeface="+mj-lt"/>
              <a:buAutoNum type="arabicPeriod"/>
            </a:pPr>
            <a:r>
              <a:rPr lang="en-US" baseline="0" dirty="0" smtClean="0"/>
              <a:t>Safety Culture  </a:t>
            </a:r>
          </a:p>
          <a:p>
            <a:pPr marL="228600" indent="-228600">
              <a:buFont typeface="+mj-lt"/>
              <a:buAutoNum type="arabicPeriod"/>
            </a:pPr>
            <a:endParaRPr lang="en-US" baseline="0" dirty="0" smtClean="0"/>
          </a:p>
          <a:p>
            <a:pPr marL="0" indent="0">
              <a:buFont typeface="+mj-lt"/>
              <a:buNone/>
            </a:pPr>
            <a:r>
              <a:rPr lang="en-US" baseline="0" dirty="0" smtClean="0"/>
              <a:t>This slide provides brief definitions</a:t>
            </a:r>
          </a:p>
          <a:p>
            <a:pPr marL="0" indent="0">
              <a:buFont typeface="+mj-lt"/>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000" kern="1200" dirty="0" smtClean="0">
                <a:solidFill>
                  <a:schemeClr val="tx1"/>
                </a:solidFill>
                <a:effectLst/>
                <a:latin typeface="+mn-lt"/>
                <a:ea typeface="+mn-ea"/>
                <a:cs typeface="+mn-cs"/>
              </a:rPr>
              <a:t>Teamwork quote: Schmutz JB, Meier LL, </a:t>
            </a:r>
            <a:r>
              <a:rPr lang="en-AU" sz="1000" kern="1200" dirty="0" err="1" smtClean="0">
                <a:solidFill>
                  <a:schemeClr val="tx1"/>
                </a:solidFill>
                <a:effectLst/>
                <a:latin typeface="+mn-lt"/>
                <a:ea typeface="+mn-ea"/>
                <a:cs typeface="+mn-cs"/>
              </a:rPr>
              <a:t>Manser</a:t>
            </a:r>
            <a:r>
              <a:rPr lang="en-AU" sz="1000" kern="1200" dirty="0" smtClean="0">
                <a:solidFill>
                  <a:schemeClr val="tx1"/>
                </a:solidFill>
                <a:effectLst/>
                <a:latin typeface="+mn-lt"/>
                <a:ea typeface="+mn-ea"/>
                <a:cs typeface="+mn-cs"/>
              </a:rPr>
              <a:t> T 2019 How effective is teamwork really? The relationship between teamwork and performance in healthcare teams: a systematic review and meta-analysis. BMJ Open 9:e028280. doi:10.1136/ bmjopen-2018-028280</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kern="1200" dirty="0" smtClean="0">
              <a:solidFill>
                <a:schemeClr val="tx1"/>
              </a:solidFill>
              <a:effectLst/>
              <a:latin typeface="+mn-lt"/>
              <a:ea typeface="+mn-ea"/>
              <a:cs typeface="+mn-cs"/>
            </a:endParaRPr>
          </a:p>
          <a:p>
            <a:r>
              <a:rPr lang="en-AU" sz="1000" b="0" i="0" kern="1200" dirty="0" smtClean="0">
                <a:solidFill>
                  <a:schemeClr val="tx1"/>
                </a:solidFill>
                <a:effectLst/>
                <a:latin typeface="+mn-lt"/>
                <a:ea typeface="+mn-ea"/>
                <a:cs typeface="+mn-cs"/>
              </a:rPr>
              <a:t>There are five characteristics of HROs that have been identified </a:t>
            </a:r>
            <a:r>
              <a:rPr lang="en-AU" sz="1000" b="0" i="0" u="none" strike="noStrike" kern="1200" baseline="30000" dirty="0" smtClean="0">
                <a:solidFill>
                  <a:schemeClr val="tx1"/>
                </a:solidFill>
                <a:effectLst/>
                <a:latin typeface="+mn-lt"/>
                <a:ea typeface="+mn-ea"/>
                <a:cs typeface="+mn-cs"/>
                <a:hlinkClick r:id="rId3"/>
              </a:rPr>
              <a:t>[17]</a:t>
            </a:r>
            <a:r>
              <a:rPr lang="en-AU" sz="1000" b="0" i="0" kern="1200" dirty="0" smtClean="0">
                <a:solidFill>
                  <a:schemeClr val="tx1"/>
                </a:solidFill>
                <a:effectLst/>
                <a:latin typeface="+mn-lt"/>
                <a:ea typeface="+mn-ea"/>
                <a:cs typeface="+mn-cs"/>
              </a:rPr>
              <a:t> as responsible for the "mindfulness" that keeps them working well when facing unexpected situations.</a:t>
            </a:r>
          </a:p>
          <a:p>
            <a:r>
              <a:rPr lang="en-AU" sz="1000" b="1" i="1" kern="1200" dirty="0" smtClean="0">
                <a:solidFill>
                  <a:schemeClr val="tx1"/>
                </a:solidFill>
                <a:effectLst/>
                <a:latin typeface="+mn-lt"/>
                <a:ea typeface="+mn-ea"/>
                <a:cs typeface="+mn-cs"/>
              </a:rPr>
              <a:t>Preoccupation with failure</a:t>
            </a:r>
            <a:r>
              <a:rPr lang="en-AU" sz="1000" b="0" i="0" kern="1200" dirty="0" smtClean="0">
                <a:solidFill>
                  <a:schemeClr val="tx1"/>
                </a:solidFill>
                <a:effectLst/>
                <a:latin typeface="+mn-lt"/>
                <a:ea typeface="+mn-ea"/>
                <a:cs typeface="+mn-cs"/>
              </a:rPr>
              <a:t>: </a:t>
            </a:r>
            <a:r>
              <a:rPr lang="en-AU" sz="1000" b="0" i="1" kern="1200" dirty="0" smtClean="0">
                <a:solidFill>
                  <a:schemeClr val="tx1"/>
                </a:solidFill>
                <a:effectLst/>
                <a:latin typeface="+mn-lt"/>
                <a:ea typeface="+mn-ea"/>
                <a:cs typeface="+mn-cs"/>
              </a:rPr>
              <a:t>HROs treat anomalies as symptoms of a problem with the system</a:t>
            </a:r>
            <a:r>
              <a:rPr lang="en-AU" sz="1000" b="0" i="0" kern="1200" dirty="0" smtClean="0">
                <a:solidFill>
                  <a:schemeClr val="tx1"/>
                </a:solidFill>
                <a:effectLst/>
                <a:latin typeface="+mn-lt"/>
                <a:ea typeface="+mn-ea"/>
                <a:cs typeface="+mn-cs"/>
              </a:rPr>
              <a:t>. The latent organizational weaknesses that contribute to small errors can also contribute to larger problems, so </a:t>
            </a:r>
            <a:r>
              <a:rPr lang="en-AU" sz="1000" b="0" i="1" kern="1200" dirty="0" smtClean="0">
                <a:solidFill>
                  <a:schemeClr val="tx1"/>
                </a:solidFill>
                <a:effectLst/>
                <a:latin typeface="+mn-lt"/>
                <a:ea typeface="+mn-ea"/>
                <a:cs typeface="+mn-cs"/>
              </a:rPr>
              <a:t>errors are reported promptly</a:t>
            </a:r>
            <a:r>
              <a:rPr lang="en-AU" sz="1000" b="0" i="0" kern="1200" dirty="0" smtClean="0">
                <a:solidFill>
                  <a:schemeClr val="tx1"/>
                </a:solidFill>
                <a:effectLst/>
                <a:latin typeface="+mn-lt"/>
                <a:ea typeface="+mn-ea"/>
                <a:cs typeface="+mn-cs"/>
              </a:rPr>
              <a:t> so problems can be found and fixed.</a:t>
            </a:r>
          </a:p>
          <a:p>
            <a:r>
              <a:rPr lang="en-AU" sz="1000" b="1" i="1" kern="1200" dirty="0" smtClean="0">
                <a:solidFill>
                  <a:schemeClr val="tx1"/>
                </a:solidFill>
                <a:effectLst/>
                <a:latin typeface="+mn-lt"/>
                <a:ea typeface="+mn-ea"/>
                <a:cs typeface="+mn-cs"/>
              </a:rPr>
              <a:t>Reluctance to simplify interpretations</a:t>
            </a:r>
            <a:r>
              <a:rPr lang="en-AU" sz="1000" b="0" i="0" kern="1200" dirty="0" smtClean="0">
                <a:solidFill>
                  <a:schemeClr val="tx1"/>
                </a:solidFill>
                <a:effectLst/>
                <a:latin typeface="+mn-lt"/>
                <a:ea typeface="+mn-ea"/>
                <a:cs typeface="+mn-cs"/>
              </a:rPr>
              <a:t>: HROs take deliberate steps to comprehensively understand the work environment as well as a specific situation. They are cognizant that the operating environment is very complex, so they look across system boundaries to determine the path of problems (where they started, where they may end up) and value a diversity of experience and opinions.</a:t>
            </a:r>
          </a:p>
          <a:p>
            <a:r>
              <a:rPr lang="en-AU" sz="1000" b="1" i="1" kern="1200" dirty="0" smtClean="0">
                <a:solidFill>
                  <a:schemeClr val="tx1"/>
                </a:solidFill>
                <a:effectLst/>
                <a:latin typeface="+mn-lt"/>
                <a:ea typeface="+mn-ea"/>
                <a:cs typeface="+mn-cs"/>
              </a:rPr>
              <a:t>Sensitivity to operations</a:t>
            </a:r>
            <a:r>
              <a:rPr lang="en-AU" sz="1000" b="0" i="0" kern="1200" dirty="0" smtClean="0">
                <a:solidFill>
                  <a:schemeClr val="tx1"/>
                </a:solidFill>
                <a:effectLst/>
                <a:latin typeface="+mn-lt"/>
                <a:ea typeface="+mn-ea"/>
                <a:cs typeface="+mn-cs"/>
              </a:rPr>
              <a:t>: HROs are continuously sensitive to unexpected changed conditions. They monitor the systems’ safety and security barriers and controls to ensure they remain in place and operate as intended. </a:t>
            </a:r>
            <a:r>
              <a:rPr lang="en-AU" sz="1000" b="0" i="1" kern="1200" dirty="0" smtClean="0">
                <a:solidFill>
                  <a:schemeClr val="tx1"/>
                </a:solidFill>
                <a:effectLst/>
                <a:latin typeface="+mn-lt"/>
                <a:ea typeface="+mn-ea"/>
                <a:cs typeface="+mn-cs"/>
              </a:rPr>
              <a:t>Situational awareness</a:t>
            </a:r>
            <a:r>
              <a:rPr lang="en-AU" sz="1000" b="0" i="0" kern="1200" dirty="0" smtClean="0">
                <a:solidFill>
                  <a:schemeClr val="tx1"/>
                </a:solidFill>
                <a:effectLst/>
                <a:latin typeface="+mn-lt"/>
                <a:ea typeface="+mn-ea"/>
                <a:cs typeface="+mn-cs"/>
              </a:rPr>
              <a:t> is extremely important to HROs.</a:t>
            </a:r>
          </a:p>
          <a:p>
            <a:r>
              <a:rPr lang="en-AU" sz="1000" b="1" i="1" kern="1200" dirty="0" smtClean="0">
                <a:solidFill>
                  <a:schemeClr val="tx1"/>
                </a:solidFill>
                <a:effectLst/>
                <a:latin typeface="+mn-lt"/>
                <a:ea typeface="+mn-ea"/>
                <a:cs typeface="+mn-cs"/>
              </a:rPr>
              <a:t>Commitment to resilience</a:t>
            </a:r>
            <a:r>
              <a:rPr lang="en-AU" sz="1000" b="0" i="0" kern="1200" dirty="0" smtClean="0">
                <a:solidFill>
                  <a:schemeClr val="tx1"/>
                </a:solidFill>
                <a:effectLst/>
                <a:latin typeface="+mn-lt"/>
                <a:ea typeface="+mn-ea"/>
                <a:cs typeface="+mn-cs"/>
              </a:rPr>
              <a:t>: HROs develop the capability to detect, contain, and recover from errors. Errors will happen, but HROs are not </a:t>
            </a:r>
            <a:r>
              <a:rPr lang="en-AU" sz="1000" b="0" i="0" kern="1200" dirty="0" err="1" smtClean="0">
                <a:solidFill>
                  <a:schemeClr val="tx1"/>
                </a:solidFill>
                <a:effectLst/>
                <a:latin typeface="+mn-lt"/>
                <a:ea typeface="+mn-ea"/>
                <a:cs typeface="+mn-cs"/>
              </a:rPr>
              <a:t>paralyzed</a:t>
            </a:r>
            <a:r>
              <a:rPr lang="en-AU" sz="1000" b="0" i="0" kern="1200" dirty="0" smtClean="0">
                <a:solidFill>
                  <a:schemeClr val="tx1"/>
                </a:solidFill>
                <a:effectLst/>
                <a:latin typeface="+mn-lt"/>
                <a:ea typeface="+mn-ea"/>
                <a:cs typeface="+mn-cs"/>
              </a:rPr>
              <a:t> by them.</a:t>
            </a:r>
          </a:p>
          <a:p>
            <a:r>
              <a:rPr lang="en-AU" sz="1000" b="1" i="1" kern="1200" dirty="0" smtClean="0">
                <a:solidFill>
                  <a:schemeClr val="tx1"/>
                </a:solidFill>
                <a:effectLst/>
                <a:latin typeface="+mn-lt"/>
                <a:ea typeface="+mn-ea"/>
                <a:cs typeface="+mn-cs"/>
              </a:rPr>
              <a:t>Deference to expertise</a:t>
            </a:r>
            <a:r>
              <a:rPr lang="en-AU" sz="1000" b="0" i="0" kern="1200" dirty="0" smtClean="0">
                <a:solidFill>
                  <a:schemeClr val="tx1"/>
                </a:solidFill>
                <a:effectLst/>
                <a:latin typeface="+mn-lt"/>
                <a:ea typeface="+mn-ea"/>
                <a:cs typeface="+mn-cs"/>
              </a:rPr>
              <a:t>: HROs follow typical communication hierarchy during routine operations, but defer to the person with the expertise to solve the problem during upset conditions. </a:t>
            </a:r>
            <a:r>
              <a:rPr lang="en-AU" sz="1000" b="0" i="1" kern="1200" dirty="0" smtClean="0">
                <a:solidFill>
                  <a:schemeClr val="tx1"/>
                </a:solidFill>
                <a:effectLst/>
                <a:latin typeface="+mn-lt"/>
                <a:ea typeface="+mn-ea"/>
                <a:cs typeface="+mn-cs"/>
              </a:rPr>
              <a:t>During a crisis, decisions are made at the front line</a:t>
            </a:r>
            <a:r>
              <a:rPr lang="en-AU" sz="1000" b="0" i="0" kern="1200" dirty="0" smtClean="0">
                <a:solidFill>
                  <a:schemeClr val="tx1"/>
                </a:solidFill>
                <a:effectLst/>
                <a:latin typeface="+mn-lt"/>
                <a:ea typeface="+mn-ea"/>
                <a:cs typeface="+mn-cs"/>
              </a:rPr>
              <a:t> and authority migrates to the person who can solve the problem, regardless of their hierarchical rank.</a:t>
            </a:r>
          </a:p>
          <a:p>
            <a:endParaRPr lang="en-AU" sz="10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sz="1000" kern="1200" dirty="0" smtClean="0">
              <a:solidFill>
                <a:schemeClr val="tx1"/>
              </a:solidFill>
              <a:effectLst/>
              <a:latin typeface="+mn-lt"/>
              <a:ea typeface="+mn-ea"/>
              <a:cs typeface="+mn-cs"/>
            </a:endParaRP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0C5239BD-4949-6A47-A748-5AA928536073}" type="slidenum">
              <a:rPr lang="en-AU" smtClean="0"/>
              <a:t>5</a:t>
            </a:fld>
            <a:endParaRPr lang="en-AU"/>
          </a:p>
        </p:txBody>
      </p:sp>
    </p:spTree>
    <p:extLst>
      <p:ext uri="{BB962C8B-B14F-4D97-AF65-F5344CB8AC3E}">
        <p14:creationId xmlns:p14="http://schemas.microsoft.com/office/powerpoint/2010/main" val="1661677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third</a:t>
            </a:r>
            <a:r>
              <a:rPr lang="en-US" sz="1200" b="0" i="0" kern="1200" baseline="0" dirty="0" smtClean="0">
                <a:solidFill>
                  <a:schemeClr val="tx1"/>
                </a:solidFill>
                <a:effectLst/>
                <a:latin typeface="+mn-lt"/>
                <a:ea typeface="+mn-ea"/>
                <a:cs typeface="+mn-cs"/>
              </a:rPr>
              <a:t> wave, goes beyond the technical and structural innovations which focused on standardizing and focuses now on embracing the variations that affect patient safety, such as the way individuals (teams) interact with one another and the fact that each patient is different. High reliability recognizes that over standardizing can increase risks. It includes how health care workers organize their work so that they recognize when something is going wrong before it has already gone wrong.</a:t>
            </a:r>
            <a:endParaRPr lang="en-AU" sz="1200" b="0" i="0" kern="1200" dirty="0" smtClean="0">
              <a:solidFill>
                <a:schemeClr val="tx1"/>
              </a:solidFill>
              <a:effectLst/>
              <a:latin typeface="+mn-lt"/>
              <a:ea typeface="+mn-ea"/>
              <a:cs typeface="+mn-cs"/>
            </a:endParaRPr>
          </a:p>
          <a:p>
            <a:endParaRPr lang="en-AU" sz="1200" b="0" i="0" kern="1200" dirty="0" smtClean="0">
              <a:solidFill>
                <a:schemeClr val="tx1"/>
              </a:solidFill>
              <a:effectLst/>
              <a:latin typeface="+mn-lt"/>
              <a:ea typeface="+mn-ea"/>
              <a:cs typeface="+mn-cs"/>
            </a:endParaRPr>
          </a:p>
          <a:p>
            <a:endParaRPr lang="en-AU"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929222-E7CD-47F1-B74D-6B4361AD72D3}" type="slidenum">
              <a:rPr lang="en-AU" smtClean="0"/>
              <a:t>6</a:t>
            </a:fld>
            <a:endParaRPr lang="en-AU"/>
          </a:p>
        </p:txBody>
      </p:sp>
    </p:spTree>
    <p:extLst>
      <p:ext uri="{BB962C8B-B14F-4D97-AF65-F5344CB8AC3E}">
        <p14:creationId xmlns:p14="http://schemas.microsoft.com/office/powerpoint/2010/main" val="3552360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aligns some of the characteristics of high reliability and how the SFT can help teams work towards high reliability</a:t>
            </a:r>
          </a:p>
          <a:p>
            <a:r>
              <a:rPr lang="en-US" baseline="0" dirty="0" smtClean="0"/>
              <a:t>For example:</a:t>
            </a:r>
          </a:p>
          <a:p>
            <a:r>
              <a:rPr lang="en-US" baseline="0" dirty="0" smtClean="0"/>
              <a:t>Safety huddles can promote psychological safety when they’re MDT and have a flat structure (preoccupation with failure, teamwork and communication, psychological safety, leadership)</a:t>
            </a:r>
          </a:p>
          <a:p>
            <a:r>
              <a:rPr lang="en-US" baseline="0" dirty="0" smtClean="0"/>
              <a:t>Leadership </a:t>
            </a:r>
            <a:r>
              <a:rPr lang="en-US" baseline="0" dirty="0" err="1" smtClean="0"/>
              <a:t>WalkArounds</a:t>
            </a:r>
            <a:r>
              <a:rPr lang="en-US" baseline="0" dirty="0" smtClean="0"/>
              <a:t> connect the executive with point-of-care staff alerting the exec to safety risks (deference to expertise) from the perspective of those providing hands on care as well showcasing achievements and lessons learned (leadership, deference to expertise, psychological safety) </a:t>
            </a:r>
          </a:p>
          <a:p>
            <a:r>
              <a:rPr lang="en-US" baseline="0" dirty="0" smtClean="0"/>
              <a:t>Quality Learning Boards relate to transparency and measurement and data</a:t>
            </a:r>
          </a:p>
          <a:p>
            <a:r>
              <a:rPr lang="en-US" baseline="0" dirty="0" smtClean="0"/>
              <a:t>MDT rounds – leadership, teamwork and communication, transparency</a:t>
            </a:r>
          </a:p>
          <a:p>
            <a:r>
              <a:rPr lang="en-US" baseline="0" dirty="0" smtClean="0"/>
              <a:t>What Matters to You- psychological safety, teamwork and communication</a:t>
            </a:r>
          </a:p>
          <a:p>
            <a:endParaRPr lang="en-US" baseline="0" dirty="0" smtClean="0"/>
          </a:p>
          <a:p>
            <a:r>
              <a:rPr lang="en-AU" dirty="0" smtClean="0"/>
              <a:t>Collective mindfulness is an important characteristic of high reliability organisations. </a:t>
            </a:r>
          </a:p>
          <a:p>
            <a:endParaRPr lang="en-US" dirty="0" smtClean="0"/>
          </a:p>
          <a:p>
            <a:r>
              <a:rPr lang="en-AU" sz="1200" b="1" i="0" kern="1200" dirty="0" smtClean="0">
                <a:solidFill>
                  <a:schemeClr val="tx1"/>
                </a:solidFill>
                <a:effectLst/>
                <a:latin typeface="+mn-lt"/>
                <a:ea typeface="+mn-ea"/>
                <a:cs typeface="+mn-cs"/>
              </a:rPr>
              <a:t>Collective mindfulness</a:t>
            </a:r>
            <a:r>
              <a:rPr lang="en-AU" sz="1200" b="0" i="0" kern="1200" dirty="0" smtClean="0">
                <a:solidFill>
                  <a:schemeClr val="tx1"/>
                </a:solidFill>
                <a:effectLst/>
                <a:latin typeface="+mn-lt"/>
                <a:ea typeface="+mn-ea"/>
                <a:cs typeface="+mn-cs"/>
              </a:rPr>
              <a:t> is defined as a team's capacity to develop a rich awareness of discriminatory details about internal and external processes and to regulate team </a:t>
            </a:r>
            <a:r>
              <a:rPr lang="en-AU" sz="1200" b="0" i="0" kern="1200" dirty="0" err="1" smtClean="0">
                <a:solidFill>
                  <a:schemeClr val="tx1"/>
                </a:solidFill>
                <a:effectLst/>
                <a:latin typeface="+mn-lt"/>
                <a:ea typeface="+mn-ea"/>
                <a:cs typeface="+mn-cs"/>
              </a:rPr>
              <a:t>behaviors</a:t>
            </a:r>
            <a:r>
              <a:rPr lang="en-AU" sz="1200" b="0" i="0" kern="1200" dirty="0" smtClean="0">
                <a:solidFill>
                  <a:schemeClr val="tx1"/>
                </a:solidFill>
                <a:effectLst/>
                <a:latin typeface="+mn-lt"/>
                <a:ea typeface="+mn-ea"/>
                <a:cs typeface="+mn-cs"/>
              </a:rPr>
              <a:t> accordingly (</a:t>
            </a:r>
            <a:r>
              <a:rPr lang="en-AU" sz="1200" b="0" i="0" kern="1200" dirty="0" err="1" smtClean="0">
                <a:solidFill>
                  <a:schemeClr val="tx1"/>
                </a:solidFill>
                <a:effectLst/>
                <a:latin typeface="+mn-lt"/>
                <a:ea typeface="+mn-ea"/>
                <a:cs typeface="+mn-cs"/>
              </a:rPr>
              <a:t>Vogus</a:t>
            </a:r>
            <a:r>
              <a:rPr lang="en-AU" sz="1200" b="0" i="0" kern="1200" dirty="0" smtClean="0">
                <a:solidFill>
                  <a:schemeClr val="tx1"/>
                </a:solidFill>
                <a:effectLst/>
                <a:latin typeface="+mn-lt"/>
                <a:ea typeface="+mn-ea"/>
                <a:cs typeface="+mn-cs"/>
              </a:rPr>
              <a:t>, 2011; </a:t>
            </a:r>
            <a:r>
              <a:rPr lang="en-AU" sz="1200" b="0" i="0" kern="1200" dirty="0" err="1" smtClean="0">
                <a:solidFill>
                  <a:schemeClr val="tx1"/>
                </a:solidFill>
                <a:effectLst/>
                <a:latin typeface="+mn-lt"/>
                <a:ea typeface="+mn-ea"/>
                <a:cs typeface="+mn-cs"/>
              </a:rPr>
              <a:t>Vogus</a:t>
            </a:r>
            <a:r>
              <a:rPr lang="en-AU" sz="1200" b="0" i="0" kern="1200" dirty="0" smtClean="0">
                <a:solidFill>
                  <a:schemeClr val="tx1"/>
                </a:solidFill>
                <a:effectLst/>
                <a:latin typeface="+mn-lt"/>
                <a:ea typeface="+mn-ea"/>
                <a:cs typeface="+mn-cs"/>
              </a:rPr>
              <a:t> &amp; Sutcliffe, 2012; </a:t>
            </a:r>
            <a:r>
              <a:rPr lang="en-AU" sz="1200" b="0" i="0" kern="1200" dirty="0" err="1" smtClean="0">
                <a:solidFill>
                  <a:schemeClr val="tx1"/>
                </a:solidFill>
                <a:effectLst/>
                <a:latin typeface="+mn-lt"/>
                <a:ea typeface="+mn-ea"/>
                <a:cs typeface="+mn-cs"/>
              </a:rPr>
              <a:t>Weick</a:t>
            </a:r>
            <a:r>
              <a:rPr lang="en-AU" sz="1200" b="0" i="0" kern="1200" dirty="0" smtClean="0">
                <a:solidFill>
                  <a:schemeClr val="tx1"/>
                </a:solidFill>
                <a:effectLst/>
                <a:latin typeface="+mn-lt"/>
                <a:ea typeface="+mn-ea"/>
                <a:cs typeface="+mn-cs"/>
              </a:rPr>
              <a:t> et al., 1999; </a:t>
            </a:r>
            <a:r>
              <a:rPr lang="en-AU" sz="1200" b="0" i="0" kern="1200" dirty="0" err="1" smtClean="0">
                <a:solidFill>
                  <a:schemeClr val="tx1"/>
                </a:solidFill>
                <a:effectLst/>
                <a:latin typeface="+mn-lt"/>
                <a:ea typeface="+mn-ea"/>
                <a:cs typeface="+mn-cs"/>
              </a:rPr>
              <a:t>Weick</a:t>
            </a:r>
            <a:r>
              <a:rPr lang="en-AU" sz="1200" b="0" i="0" kern="1200" dirty="0" smtClean="0">
                <a:solidFill>
                  <a:schemeClr val="tx1"/>
                </a:solidFill>
                <a:effectLst/>
                <a:latin typeface="+mn-lt"/>
                <a:ea typeface="+mn-ea"/>
                <a:cs typeface="+mn-cs"/>
              </a:rPr>
              <a:t> &amp; Sutcliffe, 2006).</a:t>
            </a:r>
            <a:endParaRPr lang="en-AU" dirty="0" smtClean="0"/>
          </a:p>
          <a:p>
            <a:endParaRPr lang="en-US" baseline="0" dirty="0" smtClean="0"/>
          </a:p>
          <a:p>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7</a:t>
            </a:fld>
            <a:endParaRPr lang="en-AU"/>
          </a:p>
        </p:txBody>
      </p:sp>
    </p:spTree>
    <p:extLst>
      <p:ext uri="{BB962C8B-B14F-4D97-AF65-F5344CB8AC3E}">
        <p14:creationId xmlns:p14="http://schemas.microsoft.com/office/powerpoint/2010/main" val="401811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a:t>
            </a:r>
            <a:r>
              <a:rPr lang="en-US" baseline="0" dirty="0" smtClean="0"/>
              <a:t> the improvements that have been demonstrated in NSW Health, the top system factors identified through serious incident reviews are care planning, communication and not much further down the list – teamwork</a:t>
            </a:r>
          </a:p>
          <a:p>
            <a:r>
              <a:rPr lang="en-US" baseline="0" dirty="0" smtClean="0"/>
              <a:t>Communication is an international system failure and is also a problem in industries outside of health care</a:t>
            </a:r>
          </a:p>
          <a:p>
            <a:endParaRPr lang="en-US" baseline="0" dirty="0" smtClean="0"/>
          </a:p>
          <a:p>
            <a:r>
              <a:rPr lang="en-US" baseline="0" dirty="0" smtClean="0"/>
              <a:t>For example:</a:t>
            </a:r>
          </a:p>
          <a:p>
            <a:r>
              <a:rPr lang="en-US" baseline="0" dirty="0" smtClean="0"/>
              <a:t>Care planning – gaps or failures in collaborative planning where multiple teams are involved, including within and outside health facilities</a:t>
            </a:r>
          </a:p>
          <a:p>
            <a:r>
              <a:rPr lang="en-US" baseline="0" dirty="0" smtClean="0"/>
              <a:t>Communication – written and verbal forms. Handover, communication between shifts, to and including families and </a:t>
            </a:r>
            <a:r>
              <a:rPr lang="en-US" baseline="0" dirty="0" err="1" smtClean="0"/>
              <a:t>carers</a:t>
            </a:r>
            <a:endParaRPr lang="en-US" baseline="0" dirty="0" smtClean="0"/>
          </a:p>
          <a:p>
            <a:endParaRPr lang="en-US" baseline="0" dirty="0" smtClean="0"/>
          </a:p>
          <a:p>
            <a:r>
              <a:rPr lang="en-US" baseline="0" dirty="0" smtClean="0"/>
              <a:t>This is why we continue to support clinical teams to find better ways of improving communication, teamwork and care coordination</a:t>
            </a:r>
            <a:endParaRPr lang="en-AU" dirty="0"/>
          </a:p>
        </p:txBody>
      </p:sp>
      <p:sp>
        <p:nvSpPr>
          <p:cNvPr id="4" name="Slide Number Placeholder 3"/>
          <p:cNvSpPr>
            <a:spLocks noGrp="1"/>
          </p:cNvSpPr>
          <p:nvPr>
            <p:ph type="sldNum" sz="quarter" idx="10"/>
          </p:nvPr>
        </p:nvSpPr>
        <p:spPr/>
        <p:txBody>
          <a:bodyPr/>
          <a:lstStyle/>
          <a:p>
            <a:fld id="{0C5239BD-4949-6A47-A748-5AA928536073}" type="slidenum">
              <a:rPr lang="en-AU" smtClean="0"/>
              <a:t>8</a:t>
            </a:fld>
            <a:endParaRPr lang="en-AU"/>
          </a:p>
        </p:txBody>
      </p:sp>
    </p:spTree>
    <p:extLst>
      <p:ext uri="{BB962C8B-B14F-4D97-AF65-F5344CB8AC3E}">
        <p14:creationId xmlns:p14="http://schemas.microsoft.com/office/powerpoint/2010/main" val="2417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C5239BD-4949-6A47-A748-5AA928536073}" type="slidenum">
              <a:rPr lang="en-AU" smtClean="0"/>
              <a:t>9</a:t>
            </a:fld>
            <a:endParaRPr lang="en-AU"/>
          </a:p>
        </p:txBody>
      </p:sp>
    </p:spTree>
    <p:extLst>
      <p:ext uri="{BB962C8B-B14F-4D97-AF65-F5344CB8AC3E}">
        <p14:creationId xmlns:p14="http://schemas.microsoft.com/office/powerpoint/2010/main" val="3532235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BA47A0A-1973-43A1-ADA2-ED88BA0E171B}"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167954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BA47A0A-1973-43A1-ADA2-ED88BA0E171B}"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373397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BA47A0A-1973-43A1-ADA2-ED88BA0E171B}"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2264250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7" name="Picture Placeholder 36">
            <a:extLst>
              <a:ext uri="{FF2B5EF4-FFF2-40B4-BE49-F238E27FC236}">
                <a16:creationId xmlns="" xmlns:a16="http://schemas.microsoft.com/office/drawing/2014/main" id="{BABEB17A-D1EE-1F45-BB06-C65DDFE8B9FC}"/>
              </a:ext>
            </a:extLst>
          </p:cNvPr>
          <p:cNvSpPr>
            <a:spLocks noGrp="1"/>
          </p:cNvSpPr>
          <p:nvPr userDrawn="1">
            <p:ph type="pic" sz="quarter" idx="11" hasCustomPrompt="1"/>
          </p:nvPr>
        </p:nvSpPr>
        <p:spPr>
          <a:xfrm>
            <a:off x="5135550" y="-17168"/>
            <a:ext cx="7083705" cy="6887468"/>
          </a:xfrm>
          <a:custGeom>
            <a:avLst/>
            <a:gdLst>
              <a:gd name="connsiteX0" fmla="*/ 47212 w 7083705"/>
              <a:gd name="connsiteY0" fmla="*/ 0 h 6887468"/>
              <a:gd name="connsiteX1" fmla="*/ 7083705 w 7083705"/>
              <a:gd name="connsiteY1" fmla="*/ 0 h 6887468"/>
              <a:gd name="connsiteX2" fmla="*/ 7083705 w 7083705"/>
              <a:gd name="connsiteY2" fmla="*/ 6887468 h 6887468"/>
              <a:gd name="connsiteX3" fmla="*/ 0 w 7083705"/>
              <a:gd name="connsiteY3" fmla="*/ 6887468 h 6887468"/>
              <a:gd name="connsiteX4" fmla="*/ 47212 w 7083705"/>
              <a:gd name="connsiteY4" fmla="*/ 0 h 688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3705" h="6887468">
                <a:moveTo>
                  <a:pt x="47212" y="0"/>
                </a:moveTo>
                <a:cubicBezTo>
                  <a:pt x="47212" y="0"/>
                  <a:pt x="47212" y="0"/>
                  <a:pt x="7083705" y="0"/>
                </a:cubicBezTo>
                <a:lnTo>
                  <a:pt x="7083705" y="6887468"/>
                </a:lnTo>
                <a:cubicBezTo>
                  <a:pt x="7083705" y="6887468"/>
                  <a:pt x="7083705" y="6887468"/>
                  <a:pt x="0" y="6887468"/>
                </a:cubicBezTo>
                <a:cubicBezTo>
                  <a:pt x="958779" y="2584050"/>
                  <a:pt x="47212" y="0"/>
                  <a:pt x="47212" y="0"/>
                </a:cubicBezTo>
                <a:close/>
              </a:path>
            </a:pathLst>
          </a:custGeom>
          <a:solidFill>
            <a:schemeClr val="bg1">
              <a:lumMod val="95000"/>
            </a:schemeClr>
          </a:solidFill>
        </p:spPr>
        <p:txBody>
          <a:bodyPr wrap="square" tIns="2880000" bIns="54000">
            <a:noAutofit/>
          </a:bodyPr>
          <a:lstStyle>
            <a:lvl1pPr algn="ctr">
              <a:defRPr sz="1200"/>
            </a:lvl1pPr>
          </a:lstStyle>
          <a:p>
            <a:r>
              <a:rPr lang="en-AU" dirty="0"/>
              <a:t>Click to insert image </a:t>
            </a:r>
          </a:p>
        </p:txBody>
      </p:sp>
      <p:sp>
        <p:nvSpPr>
          <p:cNvPr id="2" name="Title 1">
            <a:extLst>
              <a:ext uri="{FF2B5EF4-FFF2-40B4-BE49-F238E27FC236}">
                <a16:creationId xmlns="" xmlns:a16="http://schemas.microsoft.com/office/drawing/2014/main" id="{1364D27C-D4B4-4146-8198-6898DDE1FCF1}"/>
              </a:ext>
            </a:extLst>
          </p:cNvPr>
          <p:cNvSpPr>
            <a:spLocks noGrp="1"/>
          </p:cNvSpPr>
          <p:nvPr userDrawn="1">
            <p:ph type="title" hasCustomPrompt="1"/>
          </p:nvPr>
        </p:nvSpPr>
        <p:spPr>
          <a:xfrm>
            <a:off x="695325" y="867123"/>
            <a:ext cx="4458566" cy="2482888"/>
          </a:xfrm>
        </p:spPr>
        <p:txBody>
          <a:bodyPr anchor="b" anchorCtr="0">
            <a:noAutofit/>
          </a:bodyPr>
          <a:lstStyle>
            <a:lvl1pPr>
              <a:defRPr cap="none" baseline="0"/>
            </a:lvl1pPr>
          </a:lstStyle>
          <a:p>
            <a:r>
              <a:rPr lang="en-US" dirty="0"/>
              <a:t>Click to edit master title style</a:t>
            </a:r>
            <a:endParaRPr lang="en-AU" dirty="0"/>
          </a:p>
        </p:txBody>
      </p:sp>
      <p:sp>
        <p:nvSpPr>
          <p:cNvPr id="16" name="Subtitle 2">
            <a:extLst>
              <a:ext uri="{FF2B5EF4-FFF2-40B4-BE49-F238E27FC236}">
                <a16:creationId xmlns="" xmlns:a16="http://schemas.microsoft.com/office/drawing/2014/main" id="{69CDF758-E512-A347-9814-D93B67A4B137}"/>
              </a:ext>
            </a:extLst>
          </p:cNvPr>
          <p:cNvSpPr>
            <a:spLocks noGrp="1"/>
          </p:cNvSpPr>
          <p:nvPr>
            <p:ph type="subTitle" idx="1"/>
          </p:nvPr>
        </p:nvSpPr>
        <p:spPr>
          <a:xfrm>
            <a:off x="705425" y="3678461"/>
            <a:ext cx="4456024" cy="787602"/>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14" name="Picture 13">
            <a:extLst>
              <a:ext uri="{FF2B5EF4-FFF2-40B4-BE49-F238E27FC236}">
                <a16:creationId xmlns="" xmlns:a16="http://schemas.microsoft.com/office/drawing/2014/main" id="{2F13A160-545F-9344-9593-2E0669967308}"/>
              </a:ext>
            </a:extLst>
          </p:cNvPr>
          <p:cNvPicPr>
            <a:picLocks noChangeAspect="1"/>
          </p:cNvPicPr>
          <p:nvPr userDrawn="1"/>
        </p:nvPicPr>
        <p:blipFill>
          <a:blip r:embed="rId2"/>
          <a:stretch>
            <a:fillRect/>
          </a:stretch>
        </p:blipFill>
        <p:spPr>
          <a:xfrm>
            <a:off x="641535" y="5506982"/>
            <a:ext cx="2925381" cy="955399"/>
          </a:xfrm>
          <a:prstGeom prst="rect">
            <a:avLst/>
          </a:prstGeom>
        </p:spPr>
      </p:pic>
      <p:sp>
        <p:nvSpPr>
          <p:cNvPr id="48" name="Freeform 47">
            <a:extLst>
              <a:ext uri="{FF2B5EF4-FFF2-40B4-BE49-F238E27FC236}">
                <a16:creationId xmlns="" xmlns:a16="http://schemas.microsoft.com/office/drawing/2014/main" id="{4B25394D-FF73-FD44-9B0F-CA4794F453E3}"/>
              </a:ext>
            </a:extLst>
          </p:cNvPr>
          <p:cNvSpPr>
            <a:spLocks noChangeArrowheads="1"/>
          </p:cNvSpPr>
          <p:nvPr userDrawn="1"/>
        </p:nvSpPr>
        <p:spPr bwMode="auto">
          <a:xfrm>
            <a:off x="8404135" y="17425"/>
            <a:ext cx="3814756" cy="6852571"/>
          </a:xfrm>
          <a:custGeom>
            <a:avLst/>
            <a:gdLst>
              <a:gd name="connsiteX0" fmla="*/ 3799591 w 3799591"/>
              <a:gd name="connsiteY0" fmla="*/ 0 h 6825329"/>
              <a:gd name="connsiteX1" fmla="*/ 3799591 w 3799591"/>
              <a:gd name="connsiteY1" fmla="*/ 12859 h 6825329"/>
              <a:gd name="connsiteX2" fmla="*/ 3799591 w 3799591"/>
              <a:gd name="connsiteY2" fmla="*/ 6825329 h 6825329"/>
              <a:gd name="connsiteX3" fmla="*/ 3793607 w 3799591"/>
              <a:gd name="connsiteY3" fmla="*/ 6825329 h 6825329"/>
              <a:gd name="connsiteX4" fmla="*/ 3775975 w 3799591"/>
              <a:gd name="connsiteY4" fmla="*/ 6825329 h 6825329"/>
              <a:gd name="connsiteX5" fmla="*/ 3741640 w 3799591"/>
              <a:gd name="connsiteY5" fmla="*/ 6825329 h 6825329"/>
              <a:gd name="connsiteX6" fmla="*/ 3685033 w 3799591"/>
              <a:gd name="connsiteY6" fmla="*/ 6825329 h 6825329"/>
              <a:gd name="connsiteX7" fmla="*/ 3646637 w 3799591"/>
              <a:gd name="connsiteY7" fmla="*/ 6825329 h 6825329"/>
              <a:gd name="connsiteX8" fmla="*/ 3600586 w 3799591"/>
              <a:gd name="connsiteY8" fmla="*/ 6825329 h 6825329"/>
              <a:gd name="connsiteX9" fmla="*/ 3546183 w 3799591"/>
              <a:gd name="connsiteY9" fmla="*/ 6825329 h 6825329"/>
              <a:gd name="connsiteX10" fmla="*/ 3482732 w 3799591"/>
              <a:gd name="connsiteY10" fmla="*/ 6825329 h 6825329"/>
              <a:gd name="connsiteX11" fmla="*/ 3409537 w 3799591"/>
              <a:gd name="connsiteY11" fmla="*/ 6825329 h 6825329"/>
              <a:gd name="connsiteX12" fmla="*/ 3325902 w 3799591"/>
              <a:gd name="connsiteY12" fmla="*/ 6825329 h 6825329"/>
              <a:gd name="connsiteX13" fmla="*/ 3231132 w 3799591"/>
              <a:gd name="connsiteY13" fmla="*/ 6825329 h 6825329"/>
              <a:gd name="connsiteX14" fmla="*/ 3124529 w 3799591"/>
              <a:gd name="connsiteY14" fmla="*/ 6825329 h 6825329"/>
              <a:gd name="connsiteX15" fmla="*/ 3005399 w 3799591"/>
              <a:gd name="connsiteY15" fmla="*/ 6825329 h 6825329"/>
              <a:gd name="connsiteX16" fmla="*/ 2873045 w 3799591"/>
              <a:gd name="connsiteY16" fmla="*/ 6825329 h 6825329"/>
              <a:gd name="connsiteX17" fmla="*/ 2726771 w 3799591"/>
              <a:gd name="connsiteY17" fmla="*/ 6825329 h 6825329"/>
              <a:gd name="connsiteX18" fmla="*/ 2565882 w 3799591"/>
              <a:gd name="connsiteY18" fmla="*/ 6825329 h 6825329"/>
              <a:gd name="connsiteX19" fmla="*/ 2389680 w 3799591"/>
              <a:gd name="connsiteY19" fmla="*/ 6825329 h 6825329"/>
              <a:gd name="connsiteX20" fmla="*/ 2197471 w 3799591"/>
              <a:gd name="connsiteY20" fmla="*/ 6825329 h 6825329"/>
              <a:gd name="connsiteX21" fmla="*/ 1988558 w 3799591"/>
              <a:gd name="connsiteY21" fmla="*/ 6825329 h 6825329"/>
              <a:gd name="connsiteX22" fmla="*/ 1762246 w 3799591"/>
              <a:gd name="connsiteY22" fmla="*/ 6825329 h 6825329"/>
              <a:gd name="connsiteX23" fmla="*/ 1517837 w 3799591"/>
              <a:gd name="connsiteY23" fmla="*/ 6825329 h 6825329"/>
              <a:gd name="connsiteX24" fmla="*/ 1254637 w 3799591"/>
              <a:gd name="connsiteY24" fmla="*/ 6825329 h 6825329"/>
              <a:gd name="connsiteX25" fmla="*/ 971949 w 3799591"/>
              <a:gd name="connsiteY25" fmla="*/ 6825329 h 6825329"/>
              <a:gd name="connsiteX26" fmla="*/ 669078 w 3799591"/>
              <a:gd name="connsiteY26" fmla="*/ 6825329 h 6825329"/>
              <a:gd name="connsiteX27" fmla="*/ 345327 w 3799591"/>
              <a:gd name="connsiteY27" fmla="*/ 6825329 h 6825329"/>
              <a:gd name="connsiteX28" fmla="*/ 0 w 3799591"/>
              <a:gd name="connsiteY28" fmla="*/ 6825329 h 6825329"/>
              <a:gd name="connsiteX29" fmla="*/ 1 w 3799591"/>
              <a:gd name="connsiteY29" fmla="*/ 6825328 h 6825329"/>
              <a:gd name="connsiteX30" fmla="*/ 3799590 w 3799591"/>
              <a:gd name="connsiteY30" fmla="*/ 6825328 h 6825329"/>
              <a:gd name="connsiteX31" fmla="*/ 3799590 w 3799591"/>
              <a:gd name="connsiteY31" fmla="*/ 12858 h 6825329"/>
              <a:gd name="connsiteX32" fmla="*/ 3799590 w 3799591"/>
              <a:gd name="connsiteY32" fmla="*/ 2 h 6825329"/>
              <a:gd name="connsiteX33" fmla="*/ 3799591 w 3799591"/>
              <a:gd name="connsiteY33" fmla="*/ 0 h 682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99591" h="6825329">
                <a:moveTo>
                  <a:pt x="3799591" y="0"/>
                </a:moveTo>
                <a:lnTo>
                  <a:pt x="3799591" y="12859"/>
                </a:lnTo>
                <a:cubicBezTo>
                  <a:pt x="3799591" y="208745"/>
                  <a:pt x="3799591" y="1253469"/>
                  <a:pt x="3799591" y="6825329"/>
                </a:cubicBezTo>
                <a:lnTo>
                  <a:pt x="3793607" y="6825329"/>
                </a:lnTo>
                <a:lnTo>
                  <a:pt x="3775975" y="6825329"/>
                </a:lnTo>
                <a:lnTo>
                  <a:pt x="3741640" y="6825329"/>
                </a:lnTo>
                <a:lnTo>
                  <a:pt x="3685033" y="6825329"/>
                </a:lnTo>
                <a:lnTo>
                  <a:pt x="3646637" y="6825329"/>
                </a:lnTo>
                <a:lnTo>
                  <a:pt x="3600586" y="6825329"/>
                </a:lnTo>
                <a:lnTo>
                  <a:pt x="3546183" y="6825329"/>
                </a:lnTo>
                <a:lnTo>
                  <a:pt x="3482732" y="6825329"/>
                </a:lnTo>
                <a:lnTo>
                  <a:pt x="3409537" y="6825329"/>
                </a:lnTo>
                <a:lnTo>
                  <a:pt x="3325902" y="6825329"/>
                </a:lnTo>
                <a:lnTo>
                  <a:pt x="3231132" y="6825329"/>
                </a:lnTo>
                <a:lnTo>
                  <a:pt x="3124529" y="6825329"/>
                </a:lnTo>
                <a:lnTo>
                  <a:pt x="3005399" y="6825329"/>
                </a:lnTo>
                <a:lnTo>
                  <a:pt x="2873045" y="6825329"/>
                </a:lnTo>
                <a:lnTo>
                  <a:pt x="2726771" y="6825329"/>
                </a:lnTo>
                <a:lnTo>
                  <a:pt x="2565882" y="6825329"/>
                </a:lnTo>
                <a:lnTo>
                  <a:pt x="2389680" y="6825329"/>
                </a:lnTo>
                <a:lnTo>
                  <a:pt x="2197471" y="6825329"/>
                </a:lnTo>
                <a:lnTo>
                  <a:pt x="1988558" y="6825329"/>
                </a:lnTo>
                <a:lnTo>
                  <a:pt x="1762246" y="6825329"/>
                </a:lnTo>
                <a:lnTo>
                  <a:pt x="1517837" y="6825329"/>
                </a:lnTo>
                <a:lnTo>
                  <a:pt x="1254637" y="6825329"/>
                </a:lnTo>
                <a:lnTo>
                  <a:pt x="971949" y="6825329"/>
                </a:lnTo>
                <a:lnTo>
                  <a:pt x="669078" y="6825329"/>
                </a:lnTo>
                <a:lnTo>
                  <a:pt x="345327" y="6825329"/>
                </a:lnTo>
                <a:lnTo>
                  <a:pt x="0" y="6825329"/>
                </a:lnTo>
                <a:lnTo>
                  <a:pt x="1" y="6825328"/>
                </a:lnTo>
                <a:lnTo>
                  <a:pt x="3799590" y="6825328"/>
                </a:lnTo>
                <a:cubicBezTo>
                  <a:pt x="3799590" y="1253468"/>
                  <a:pt x="3799590" y="208744"/>
                  <a:pt x="3799590" y="12858"/>
                </a:cubicBezTo>
                <a:lnTo>
                  <a:pt x="3799590" y="2"/>
                </a:lnTo>
                <a:lnTo>
                  <a:pt x="3799591" y="0"/>
                </a:ln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AU"/>
          </a:p>
        </p:txBody>
      </p:sp>
      <p:grpSp>
        <p:nvGrpSpPr>
          <p:cNvPr id="39" name="Group 38">
            <a:extLst>
              <a:ext uri="{FF2B5EF4-FFF2-40B4-BE49-F238E27FC236}">
                <a16:creationId xmlns="" xmlns:a16="http://schemas.microsoft.com/office/drawing/2014/main" id="{62DB0004-AB0B-4841-9DF7-A3C71A440391}"/>
              </a:ext>
            </a:extLst>
          </p:cNvPr>
          <p:cNvGrpSpPr/>
          <p:nvPr userDrawn="1"/>
        </p:nvGrpSpPr>
        <p:grpSpPr>
          <a:xfrm>
            <a:off x="5137199" y="-17168"/>
            <a:ext cx="7072600" cy="6888376"/>
            <a:chOff x="5143137" y="-17168"/>
            <a:chExt cx="7072600" cy="6888376"/>
          </a:xfrm>
        </p:grpSpPr>
        <p:sp>
          <p:nvSpPr>
            <p:cNvPr id="40" name="Freeform 9">
              <a:extLst>
                <a:ext uri="{FF2B5EF4-FFF2-40B4-BE49-F238E27FC236}">
                  <a16:creationId xmlns="" xmlns:a16="http://schemas.microsoft.com/office/drawing/2014/main" id="{98AC1D3F-FBFC-BF48-939B-AB365DF2CC16}"/>
                </a:ext>
              </a:extLst>
            </p:cNvPr>
            <p:cNvSpPr>
              <a:spLocks noChangeArrowheads="1"/>
            </p:cNvSpPr>
            <p:nvPr/>
          </p:nvSpPr>
          <p:spPr bwMode="auto">
            <a:xfrm>
              <a:off x="5143137" y="-17168"/>
              <a:ext cx="3544311" cy="6888376"/>
            </a:xfrm>
            <a:custGeom>
              <a:avLst/>
              <a:gdLst>
                <a:gd name="T0" fmla="*/ 51 w 3902"/>
                <a:gd name="T1" fmla="*/ 0 h 7584"/>
                <a:gd name="T2" fmla="*/ 51 w 3902"/>
                <a:gd name="T3" fmla="*/ 0 h 7584"/>
                <a:gd name="T4" fmla="*/ 0 w 3902"/>
                <a:gd name="T5" fmla="*/ 7583 h 7584"/>
                <a:gd name="T6" fmla="*/ 1455 w 3902"/>
                <a:gd name="T7" fmla="*/ 7583 h 7584"/>
                <a:gd name="T8" fmla="*/ 3901 w 3902"/>
                <a:gd name="T9" fmla="*/ 0 h 7584"/>
                <a:gd name="T10" fmla="*/ 51 w 3902"/>
                <a:gd name="T11" fmla="*/ 0 h 7584"/>
              </a:gdLst>
              <a:ahLst/>
              <a:cxnLst>
                <a:cxn ang="0">
                  <a:pos x="T0" y="T1"/>
                </a:cxn>
                <a:cxn ang="0">
                  <a:pos x="T2" y="T3"/>
                </a:cxn>
                <a:cxn ang="0">
                  <a:pos x="T4" y="T5"/>
                </a:cxn>
                <a:cxn ang="0">
                  <a:pos x="T6" y="T7"/>
                </a:cxn>
                <a:cxn ang="0">
                  <a:pos x="T8" y="T9"/>
                </a:cxn>
                <a:cxn ang="0">
                  <a:pos x="T10" y="T11"/>
                </a:cxn>
              </a:cxnLst>
              <a:rect l="0" t="0" r="r" b="b"/>
              <a:pathLst>
                <a:path w="3902" h="7584">
                  <a:moveTo>
                    <a:pt x="51" y="0"/>
                  </a:moveTo>
                  <a:lnTo>
                    <a:pt x="51" y="0"/>
                  </a:lnTo>
                  <a:cubicBezTo>
                    <a:pt x="51" y="0"/>
                    <a:pt x="1043" y="2845"/>
                    <a:pt x="0" y="7583"/>
                  </a:cubicBezTo>
                  <a:cubicBezTo>
                    <a:pt x="1455" y="7583"/>
                    <a:pt x="1455" y="7583"/>
                    <a:pt x="1455" y="7583"/>
                  </a:cubicBezTo>
                  <a:cubicBezTo>
                    <a:pt x="1455" y="7583"/>
                    <a:pt x="3411" y="3630"/>
                    <a:pt x="3901" y="0"/>
                  </a:cubicBezTo>
                  <a:lnTo>
                    <a:pt x="51" y="0"/>
                  </a:lnTo>
                </a:path>
              </a:pathLst>
            </a:custGeom>
            <a:solidFill>
              <a:srgbClr val="006666">
                <a:alpha val="70000"/>
              </a:srgbClr>
            </a:solidFill>
            <a:ln w="9525" cap="flat">
              <a:noFill/>
              <a:bevel/>
              <a:headEnd/>
              <a:tailEnd/>
            </a:ln>
            <a:effectLst/>
          </p:spPr>
          <p:txBody>
            <a:bodyPr wrap="none" anchor="ctr"/>
            <a:lstStyle/>
            <a:p>
              <a:endParaRPr lang="en-AU" dirty="0"/>
            </a:p>
          </p:txBody>
        </p:sp>
        <p:sp>
          <p:nvSpPr>
            <p:cNvPr id="41" name="Freeform 10">
              <a:extLst>
                <a:ext uri="{FF2B5EF4-FFF2-40B4-BE49-F238E27FC236}">
                  <a16:creationId xmlns="" xmlns:a16="http://schemas.microsoft.com/office/drawing/2014/main" id="{84DF8959-D7C6-2048-838C-E52A520B0AAE}"/>
                </a:ext>
              </a:extLst>
            </p:cNvPr>
            <p:cNvSpPr>
              <a:spLocks noChangeArrowheads="1"/>
            </p:cNvSpPr>
            <p:nvPr/>
          </p:nvSpPr>
          <p:spPr bwMode="auto">
            <a:xfrm>
              <a:off x="8388003" y="-17168"/>
              <a:ext cx="3824652" cy="6888376"/>
            </a:xfrm>
            <a:custGeom>
              <a:avLst/>
              <a:gdLst>
                <a:gd name="T0" fmla="*/ 3102 w 4210"/>
                <a:gd name="T1" fmla="*/ 7583 h 7584"/>
                <a:gd name="T2" fmla="*/ 3102 w 4210"/>
                <a:gd name="T3" fmla="*/ 7583 h 7584"/>
                <a:gd name="T4" fmla="*/ 4209 w 4210"/>
                <a:gd name="T5" fmla="*/ 6411 h 7584"/>
                <a:gd name="T6" fmla="*/ 4209 w 4210"/>
                <a:gd name="T7" fmla="*/ 0 h 7584"/>
                <a:gd name="T8" fmla="*/ 0 w 4210"/>
                <a:gd name="T9" fmla="*/ 7583 h 7584"/>
                <a:gd name="T10" fmla="*/ 3102 w 4210"/>
                <a:gd name="T11" fmla="*/ 7583 h 7584"/>
              </a:gdLst>
              <a:ahLst/>
              <a:cxnLst>
                <a:cxn ang="0">
                  <a:pos x="T0" y="T1"/>
                </a:cxn>
                <a:cxn ang="0">
                  <a:pos x="T2" y="T3"/>
                </a:cxn>
                <a:cxn ang="0">
                  <a:pos x="T4" y="T5"/>
                </a:cxn>
                <a:cxn ang="0">
                  <a:pos x="T6" y="T7"/>
                </a:cxn>
                <a:cxn ang="0">
                  <a:pos x="T8" y="T9"/>
                </a:cxn>
                <a:cxn ang="0">
                  <a:pos x="T10" y="T11"/>
                </a:cxn>
              </a:cxnLst>
              <a:rect l="0" t="0" r="r" b="b"/>
              <a:pathLst>
                <a:path w="4210" h="7584">
                  <a:moveTo>
                    <a:pt x="3102" y="7583"/>
                  </a:moveTo>
                  <a:lnTo>
                    <a:pt x="3102" y="7583"/>
                  </a:lnTo>
                  <a:cubicBezTo>
                    <a:pt x="3707" y="7003"/>
                    <a:pt x="4209" y="6411"/>
                    <a:pt x="4209" y="6411"/>
                  </a:cubicBezTo>
                  <a:cubicBezTo>
                    <a:pt x="4209" y="0"/>
                    <a:pt x="4209" y="0"/>
                    <a:pt x="4209" y="0"/>
                  </a:cubicBezTo>
                  <a:cubicBezTo>
                    <a:pt x="4209" y="0"/>
                    <a:pt x="3012" y="3515"/>
                    <a:pt x="0" y="7583"/>
                  </a:cubicBezTo>
                  <a:lnTo>
                    <a:pt x="3102" y="7583"/>
                  </a:lnTo>
                </a:path>
              </a:pathLst>
            </a:custGeom>
            <a:solidFill>
              <a:srgbClr val="00CCCC">
                <a:alpha val="70000"/>
              </a:srgbClr>
            </a:solidFill>
            <a:ln w="9525" cap="flat">
              <a:noFill/>
              <a:bevel/>
              <a:headEnd/>
              <a:tailEnd/>
            </a:ln>
            <a:effectLst/>
          </p:spPr>
          <p:txBody>
            <a:bodyPr wrap="none" anchor="ctr"/>
            <a:lstStyle/>
            <a:p>
              <a:endParaRPr lang="en-AU" dirty="0"/>
            </a:p>
          </p:txBody>
        </p:sp>
        <p:sp>
          <p:nvSpPr>
            <p:cNvPr id="42" name="Freeform 11">
              <a:extLst>
                <a:ext uri="{FF2B5EF4-FFF2-40B4-BE49-F238E27FC236}">
                  <a16:creationId xmlns="" xmlns:a16="http://schemas.microsoft.com/office/drawing/2014/main" id="{6D46B642-6F57-FD4D-8D70-4D6C5090002C}"/>
                </a:ext>
              </a:extLst>
            </p:cNvPr>
            <p:cNvSpPr>
              <a:spLocks noChangeArrowheads="1"/>
            </p:cNvSpPr>
            <p:nvPr/>
          </p:nvSpPr>
          <p:spPr bwMode="auto">
            <a:xfrm>
              <a:off x="6464744" y="-17168"/>
              <a:ext cx="5750993" cy="6888376"/>
            </a:xfrm>
            <a:custGeom>
              <a:avLst/>
              <a:gdLst>
                <a:gd name="T0" fmla="*/ 0 w 6334"/>
                <a:gd name="T1" fmla="*/ 7583 h 7584"/>
                <a:gd name="T2" fmla="*/ 0 w 6334"/>
                <a:gd name="T3" fmla="*/ 7583 h 7584"/>
                <a:gd name="T4" fmla="*/ 2446 w 6334"/>
                <a:gd name="T5" fmla="*/ 0 h 7584"/>
                <a:gd name="T6" fmla="*/ 6333 w 6334"/>
                <a:gd name="T7" fmla="*/ 0 h 7584"/>
                <a:gd name="T8" fmla="*/ 2124 w 6334"/>
                <a:gd name="T9" fmla="*/ 7583 h 7584"/>
                <a:gd name="T10" fmla="*/ 0 w 6334"/>
                <a:gd name="T11" fmla="*/ 7583 h 7584"/>
              </a:gdLst>
              <a:ahLst/>
              <a:cxnLst>
                <a:cxn ang="0">
                  <a:pos x="T0" y="T1"/>
                </a:cxn>
                <a:cxn ang="0">
                  <a:pos x="T2" y="T3"/>
                </a:cxn>
                <a:cxn ang="0">
                  <a:pos x="T4" y="T5"/>
                </a:cxn>
                <a:cxn ang="0">
                  <a:pos x="T6" y="T7"/>
                </a:cxn>
                <a:cxn ang="0">
                  <a:pos x="T8" y="T9"/>
                </a:cxn>
                <a:cxn ang="0">
                  <a:pos x="T10" y="T11"/>
                </a:cxn>
              </a:cxnLst>
              <a:rect l="0" t="0" r="r" b="b"/>
              <a:pathLst>
                <a:path w="6334" h="7584">
                  <a:moveTo>
                    <a:pt x="0" y="7583"/>
                  </a:moveTo>
                  <a:lnTo>
                    <a:pt x="0" y="7583"/>
                  </a:lnTo>
                  <a:cubicBezTo>
                    <a:pt x="0" y="7583"/>
                    <a:pt x="1956" y="3630"/>
                    <a:pt x="2446" y="0"/>
                  </a:cubicBezTo>
                  <a:cubicBezTo>
                    <a:pt x="6333" y="0"/>
                    <a:pt x="6333" y="0"/>
                    <a:pt x="6333" y="0"/>
                  </a:cubicBezTo>
                  <a:cubicBezTo>
                    <a:pt x="6333" y="0"/>
                    <a:pt x="5136" y="3515"/>
                    <a:pt x="2124" y="7583"/>
                  </a:cubicBezTo>
                  <a:lnTo>
                    <a:pt x="0" y="7583"/>
                  </a:lnTo>
                </a:path>
              </a:pathLst>
            </a:custGeom>
            <a:solidFill>
              <a:srgbClr val="009999">
                <a:alpha val="70000"/>
              </a:srgbClr>
            </a:solidFill>
            <a:ln w="9525" cap="flat">
              <a:noFill/>
              <a:bevel/>
              <a:headEnd/>
              <a:tailEnd/>
            </a:ln>
            <a:effectLst/>
          </p:spPr>
          <p:txBody>
            <a:bodyPr wrap="none" anchor="ctr"/>
            <a:lstStyle/>
            <a:p>
              <a:endParaRPr lang="en-AU" dirty="0"/>
            </a:p>
          </p:txBody>
        </p:sp>
        <p:sp>
          <p:nvSpPr>
            <p:cNvPr id="43" name="Freeform 12">
              <a:extLst>
                <a:ext uri="{FF2B5EF4-FFF2-40B4-BE49-F238E27FC236}">
                  <a16:creationId xmlns="" xmlns:a16="http://schemas.microsoft.com/office/drawing/2014/main" id="{8FC5F9AC-8368-B548-9678-1F382E3BD1F1}"/>
                </a:ext>
              </a:extLst>
            </p:cNvPr>
            <p:cNvSpPr>
              <a:spLocks noChangeArrowheads="1"/>
            </p:cNvSpPr>
            <p:nvPr/>
          </p:nvSpPr>
          <p:spPr bwMode="auto">
            <a:xfrm>
              <a:off x="11209778" y="5802738"/>
              <a:ext cx="1005221" cy="1065295"/>
            </a:xfrm>
            <a:custGeom>
              <a:avLst/>
              <a:gdLst>
                <a:gd name="T0" fmla="*/ 0 w 1108"/>
                <a:gd name="T1" fmla="*/ 1172 h 1173"/>
                <a:gd name="T2" fmla="*/ 0 w 1108"/>
                <a:gd name="T3" fmla="*/ 1172 h 1173"/>
                <a:gd name="T4" fmla="*/ 1107 w 1108"/>
                <a:gd name="T5" fmla="*/ 0 h 1173"/>
                <a:gd name="T6" fmla="*/ 1107 w 1108"/>
                <a:gd name="T7" fmla="*/ 1172 h 1173"/>
                <a:gd name="T8" fmla="*/ 0 w 1108"/>
                <a:gd name="T9" fmla="*/ 1172 h 1173"/>
              </a:gdLst>
              <a:ahLst/>
              <a:cxnLst>
                <a:cxn ang="0">
                  <a:pos x="T0" y="T1"/>
                </a:cxn>
                <a:cxn ang="0">
                  <a:pos x="T2" y="T3"/>
                </a:cxn>
                <a:cxn ang="0">
                  <a:pos x="T4" y="T5"/>
                </a:cxn>
                <a:cxn ang="0">
                  <a:pos x="T6" y="T7"/>
                </a:cxn>
                <a:cxn ang="0">
                  <a:pos x="T8" y="T9"/>
                </a:cxn>
              </a:cxnLst>
              <a:rect l="0" t="0" r="r" b="b"/>
              <a:pathLst>
                <a:path w="1108" h="1173">
                  <a:moveTo>
                    <a:pt x="0" y="1172"/>
                  </a:moveTo>
                  <a:lnTo>
                    <a:pt x="0" y="1172"/>
                  </a:lnTo>
                  <a:cubicBezTo>
                    <a:pt x="605" y="592"/>
                    <a:pt x="1107" y="0"/>
                    <a:pt x="1107" y="0"/>
                  </a:cubicBezTo>
                  <a:cubicBezTo>
                    <a:pt x="1107" y="1172"/>
                    <a:pt x="1107" y="1172"/>
                    <a:pt x="1107" y="1172"/>
                  </a:cubicBezTo>
                  <a:lnTo>
                    <a:pt x="0" y="1172"/>
                  </a:lnTo>
                </a:path>
              </a:pathLst>
            </a:custGeom>
            <a:solidFill>
              <a:srgbClr val="74DECA">
                <a:alpha val="70000"/>
              </a:srgbClr>
            </a:solidFill>
            <a:ln w="9525" cap="flat">
              <a:noFill/>
              <a:bevel/>
              <a:headEnd/>
              <a:tailEnd/>
            </a:ln>
            <a:effectLst/>
          </p:spPr>
          <p:txBody>
            <a:bodyPr wrap="none" anchor="ctr"/>
            <a:lstStyle/>
            <a:p>
              <a:endParaRPr lang="en-AU" dirty="0"/>
            </a:p>
          </p:txBody>
        </p:sp>
      </p:grpSp>
    </p:spTree>
    <p:extLst>
      <p:ext uri="{BB962C8B-B14F-4D97-AF65-F5344CB8AC3E}">
        <p14:creationId xmlns:p14="http://schemas.microsoft.com/office/powerpoint/2010/main" val="282080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12" name="Content Placeholder 11">
            <a:extLst>
              <a:ext uri="{FF2B5EF4-FFF2-40B4-BE49-F238E27FC236}">
                <a16:creationId xmlns="" xmlns:a16="http://schemas.microsoft.com/office/drawing/2014/main" id="{27043F05-C84B-7944-BD2B-9477D243CF7A}"/>
              </a:ext>
            </a:extLst>
          </p:cNvPr>
          <p:cNvSpPr>
            <a:spLocks noGrp="1"/>
          </p:cNvSpPr>
          <p:nvPr>
            <p:ph sz="quarter" idx="14"/>
          </p:nvPr>
        </p:nvSpPr>
        <p:spPr>
          <a:xfrm>
            <a:off x="695325" y="1858963"/>
            <a:ext cx="10801350" cy="370300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 xmlns:a16="http://schemas.microsoft.com/office/drawing/2014/main" id="{2BFD7F2B-E2BD-A74B-AB79-A3CB432C43D7}"/>
              </a:ext>
            </a:extLst>
          </p:cNvPr>
          <p:cNvSpPr>
            <a:spLocks noGrp="1"/>
          </p:cNvSpPr>
          <p:nvPr>
            <p:ph type="ftr" sz="quarter" idx="15"/>
          </p:nvPr>
        </p:nvSpPr>
        <p:spPr/>
        <p:txBody>
          <a:bodyPr/>
          <a:lstStyle/>
          <a:p>
            <a:r>
              <a:rPr lang="en-AU"/>
              <a:t>Clinical Excellence Commission</a:t>
            </a:r>
            <a:endParaRPr lang="en-AU" dirty="0"/>
          </a:p>
        </p:txBody>
      </p:sp>
      <p:sp>
        <p:nvSpPr>
          <p:cNvPr id="6" name="Slide Number Placeholder 5">
            <a:extLst>
              <a:ext uri="{FF2B5EF4-FFF2-40B4-BE49-F238E27FC236}">
                <a16:creationId xmlns="" xmlns:a16="http://schemas.microsoft.com/office/drawing/2014/main" id="{3121834F-CF4F-C846-A1E1-0D55CFFCA4F2}"/>
              </a:ext>
            </a:extLst>
          </p:cNvPr>
          <p:cNvSpPr>
            <a:spLocks noGrp="1"/>
          </p:cNvSpPr>
          <p:nvPr>
            <p:ph type="sldNum" sz="quarter" idx="16"/>
          </p:nvPr>
        </p:nvSpPr>
        <p:spPr/>
        <p:txBody>
          <a:bodyPr/>
          <a:lstStyle/>
          <a:p>
            <a:fld id="{84D3DED8-CEC3-1449-A2AB-4F5665AE0AC9}" type="slidenum">
              <a:rPr lang="en-AU" smtClean="0"/>
              <a:t>‹#›</a:t>
            </a:fld>
            <a:endParaRPr lang="en-AU" dirty="0"/>
          </a:p>
        </p:txBody>
      </p:sp>
      <p:pic>
        <p:nvPicPr>
          <p:cNvPr id="16" name="Picture 15">
            <a:extLst>
              <a:ext uri="{FF2B5EF4-FFF2-40B4-BE49-F238E27FC236}">
                <a16:creationId xmlns="" xmlns:a16="http://schemas.microsoft.com/office/drawing/2014/main" id="{81DF9110-8C0B-1344-97EA-32D7CC11F557}"/>
              </a:ext>
            </a:extLst>
          </p:cNvPr>
          <p:cNvPicPr>
            <a:picLocks noChangeAspect="1"/>
          </p:cNvPicPr>
          <p:nvPr userDrawn="1"/>
        </p:nvPicPr>
        <p:blipFill>
          <a:blip r:embed="rId2"/>
          <a:stretch>
            <a:fillRect/>
          </a:stretch>
        </p:blipFill>
        <p:spPr>
          <a:xfrm>
            <a:off x="665097" y="5775529"/>
            <a:ext cx="2078103" cy="678687"/>
          </a:xfrm>
          <a:prstGeom prst="rect">
            <a:avLst/>
          </a:prstGeom>
        </p:spPr>
      </p:pic>
    </p:spTree>
    <p:extLst>
      <p:ext uri="{BB962C8B-B14F-4D97-AF65-F5344CB8AC3E}">
        <p14:creationId xmlns:p14="http://schemas.microsoft.com/office/powerpoint/2010/main" val="2177150534"/>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lumns Opt1">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12" name="Content Placeholder 11">
            <a:extLst>
              <a:ext uri="{FF2B5EF4-FFF2-40B4-BE49-F238E27FC236}">
                <a16:creationId xmlns="" xmlns:a16="http://schemas.microsoft.com/office/drawing/2014/main" id="{27043F05-C84B-7944-BD2B-9477D243CF7A}"/>
              </a:ext>
            </a:extLst>
          </p:cNvPr>
          <p:cNvSpPr>
            <a:spLocks noGrp="1"/>
          </p:cNvSpPr>
          <p:nvPr>
            <p:ph sz="quarter" idx="14"/>
          </p:nvPr>
        </p:nvSpPr>
        <p:spPr>
          <a:xfrm>
            <a:off x="695325" y="1858963"/>
            <a:ext cx="5220000" cy="3702793"/>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11">
            <a:extLst>
              <a:ext uri="{FF2B5EF4-FFF2-40B4-BE49-F238E27FC236}">
                <a16:creationId xmlns="" xmlns:a16="http://schemas.microsoft.com/office/drawing/2014/main" id="{C2F14BFC-5F6A-374C-836B-8E0E4034FD7C}"/>
              </a:ext>
            </a:extLst>
          </p:cNvPr>
          <p:cNvSpPr>
            <a:spLocks noGrp="1"/>
          </p:cNvSpPr>
          <p:nvPr>
            <p:ph sz="quarter" idx="15"/>
          </p:nvPr>
        </p:nvSpPr>
        <p:spPr>
          <a:xfrm>
            <a:off x="6276675" y="1859176"/>
            <a:ext cx="5220000" cy="3702793"/>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 xmlns:a16="http://schemas.microsoft.com/office/drawing/2014/main" id="{60CE5B04-7AD5-9D44-B982-EC7FFBF0EDB3}"/>
              </a:ext>
            </a:extLst>
          </p:cNvPr>
          <p:cNvSpPr>
            <a:spLocks noGrp="1"/>
          </p:cNvSpPr>
          <p:nvPr>
            <p:ph type="ftr" sz="quarter" idx="16"/>
          </p:nvPr>
        </p:nvSpPr>
        <p:spPr/>
        <p:txBody>
          <a:bodyPr/>
          <a:lstStyle/>
          <a:p>
            <a:r>
              <a:rPr lang="en-AU"/>
              <a:t>Clinical Excellence Commission</a:t>
            </a:r>
            <a:endParaRPr lang="en-AU" dirty="0"/>
          </a:p>
        </p:txBody>
      </p:sp>
      <p:sp>
        <p:nvSpPr>
          <p:cNvPr id="6" name="Slide Number Placeholder 5">
            <a:extLst>
              <a:ext uri="{FF2B5EF4-FFF2-40B4-BE49-F238E27FC236}">
                <a16:creationId xmlns="" xmlns:a16="http://schemas.microsoft.com/office/drawing/2014/main" id="{506E5FCE-40E0-6745-AEAC-DBFBD7EF6B26}"/>
              </a:ext>
            </a:extLst>
          </p:cNvPr>
          <p:cNvSpPr>
            <a:spLocks noGrp="1"/>
          </p:cNvSpPr>
          <p:nvPr>
            <p:ph type="sldNum" sz="quarter" idx="17"/>
          </p:nvPr>
        </p:nvSpPr>
        <p:spPr/>
        <p:txBody>
          <a:bodyPr/>
          <a:lstStyle/>
          <a:p>
            <a:fld id="{84D3DED8-CEC3-1449-A2AB-4F5665AE0AC9}" type="slidenum">
              <a:rPr lang="en-AU" smtClean="0"/>
              <a:t>‹#›</a:t>
            </a:fld>
            <a:endParaRPr lang="en-AU" dirty="0"/>
          </a:p>
        </p:txBody>
      </p:sp>
      <p:pic>
        <p:nvPicPr>
          <p:cNvPr id="11" name="Picture 10">
            <a:extLst>
              <a:ext uri="{FF2B5EF4-FFF2-40B4-BE49-F238E27FC236}">
                <a16:creationId xmlns="" xmlns:a16="http://schemas.microsoft.com/office/drawing/2014/main" id="{302690F1-83B4-D14B-90EA-4C9F865CF721}"/>
              </a:ext>
            </a:extLst>
          </p:cNvPr>
          <p:cNvPicPr>
            <a:picLocks noChangeAspect="1"/>
          </p:cNvPicPr>
          <p:nvPr userDrawn="1"/>
        </p:nvPicPr>
        <p:blipFill>
          <a:blip r:embed="rId2"/>
          <a:stretch>
            <a:fillRect/>
          </a:stretch>
        </p:blipFill>
        <p:spPr>
          <a:xfrm>
            <a:off x="665097" y="5775529"/>
            <a:ext cx="2078103" cy="678687"/>
          </a:xfrm>
          <a:prstGeom prst="rect">
            <a:avLst/>
          </a:prstGeom>
        </p:spPr>
      </p:pic>
    </p:spTree>
    <p:extLst>
      <p:ext uri="{BB962C8B-B14F-4D97-AF65-F5344CB8AC3E}">
        <p14:creationId xmlns:p14="http://schemas.microsoft.com/office/powerpoint/2010/main" val="975031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E6B82838-FAF7-774E-9F22-3221C994163A}"/>
              </a:ext>
            </a:extLst>
          </p:cNvPr>
          <p:cNvGrpSpPr/>
          <p:nvPr userDrawn="1"/>
        </p:nvGrpSpPr>
        <p:grpSpPr>
          <a:xfrm>
            <a:off x="3768018" y="-17569"/>
            <a:ext cx="8430115" cy="6908203"/>
            <a:chOff x="3768018" y="-17569"/>
            <a:chExt cx="8430115" cy="6908203"/>
          </a:xfrm>
        </p:grpSpPr>
        <p:sp>
          <p:nvSpPr>
            <p:cNvPr id="16" name="Freeform 15">
              <a:extLst>
                <a:ext uri="{FF2B5EF4-FFF2-40B4-BE49-F238E27FC236}">
                  <a16:creationId xmlns="" xmlns:a16="http://schemas.microsoft.com/office/drawing/2014/main" id="{A4282C61-86A7-6340-B83E-701ED8F9A81A}"/>
                </a:ext>
              </a:extLst>
            </p:cNvPr>
            <p:cNvSpPr>
              <a:spLocks noChangeArrowheads="1"/>
            </p:cNvSpPr>
            <p:nvPr userDrawn="1"/>
          </p:nvSpPr>
          <p:spPr bwMode="auto">
            <a:xfrm>
              <a:off x="10385234" y="-17569"/>
              <a:ext cx="1806320" cy="3262534"/>
            </a:xfrm>
            <a:custGeom>
              <a:avLst/>
              <a:gdLst>
                <a:gd name="connsiteX0" fmla="*/ 1758661 w 1758661"/>
                <a:gd name="connsiteY0" fmla="*/ 0 h 3176453"/>
                <a:gd name="connsiteX1" fmla="*/ 1758661 w 1758661"/>
                <a:gd name="connsiteY1" fmla="*/ 3176453 h 3176453"/>
                <a:gd name="connsiteX2" fmla="*/ 1532473 w 1758661"/>
                <a:gd name="connsiteY2" fmla="*/ 3061286 h 3176453"/>
                <a:gd name="connsiteX3" fmla="*/ 0 w 1758661"/>
                <a:gd name="connsiteY3" fmla="*/ 2374503 h 3176453"/>
                <a:gd name="connsiteX4" fmla="*/ 1709608 w 1758661"/>
                <a:gd name="connsiteY4" fmla="*/ 83269 h 3176453"/>
                <a:gd name="connsiteX5" fmla="*/ 1758661 w 1758661"/>
                <a:gd name="connsiteY5" fmla="*/ 0 h 317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661" h="3176453">
                  <a:moveTo>
                    <a:pt x="1758661" y="0"/>
                  </a:moveTo>
                  <a:lnTo>
                    <a:pt x="1758661" y="3176453"/>
                  </a:lnTo>
                  <a:lnTo>
                    <a:pt x="1532473" y="3061286"/>
                  </a:lnTo>
                  <a:cubicBezTo>
                    <a:pt x="1012581" y="2804795"/>
                    <a:pt x="501083" y="2576810"/>
                    <a:pt x="0" y="2374503"/>
                  </a:cubicBezTo>
                  <a:cubicBezTo>
                    <a:pt x="642415" y="1662796"/>
                    <a:pt x="1215421" y="896343"/>
                    <a:pt x="1709608" y="83269"/>
                  </a:cubicBezTo>
                  <a:lnTo>
                    <a:pt x="1758661" y="0"/>
                  </a:lnTo>
                  <a:close/>
                </a:path>
              </a:pathLst>
            </a:custGeom>
            <a:solidFill>
              <a:srgbClr val="74DECA"/>
            </a:solidFill>
            <a:ln w="9525" cap="flat">
              <a:solidFill>
                <a:srgbClr val="74DECA"/>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smtClean="0">
                <a:ln>
                  <a:noFill/>
                </a:ln>
                <a:solidFill>
                  <a:srgbClr val="000000"/>
                </a:solidFill>
                <a:effectLst/>
                <a:uLnTx/>
                <a:uFillTx/>
                <a:latin typeface="Arial" panose="020B0604020202020204"/>
              </a:endParaRPr>
            </a:p>
          </p:txBody>
        </p:sp>
        <p:sp>
          <p:nvSpPr>
            <p:cNvPr id="17" name="Freeform 16">
              <a:extLst>
                <a:ext uri="{FF2B5EF4-FFF2-40B4-BE49-F238E27FC236}">
                  <a16:creationId xmlns="" xmlns:a16="http://schemas.microsoft.com/office/drawing/2014/main" id="{C33E4EE3-4FC4-B043-9197-359A071CA6E5}"/>
                </a:ext>
              </a:extLst>
            </p:cNvPr>
            <p:cNvSpPr/>
            <p:nvPr userDrawn="1"/>
          </p:nvSpPr>
          <p:spPr>
            <a:xfrm>
              <a:off x="7128456" y="2430381"/>
              <a:ext cx="5063368" cy="3662702"/>
            </a:xfrm>
            <a:custGeom>
              <a:avLst/>
              <a:gdLst>
                <a:gd name="connsiteX0" fmla="*/ 3170139 w 4929773"/>
                <a:gd name="connsiteY0" fmla="*/ 0 h 3566062"/>
                <a:gd name="connsiteX1" fmla="*/ 4702942 w 4929773"/>
                <a:gd name="connsiteY1" fmla="*/ 686832 h 3566062"/>
                <a:gd name="connsiteX2" fmla="*/ 4929773 w 4929773"/>
                <a:gd name="connsiteY2" fmla="*/ 802310 h 3566062"/>
                <a:gd name="connsiteX3" fmla="*/ 4929773 w 4929773"/>
                <a:gd name="connsiteY3" fmla="*/ 3566062 h 3566062"/>
                <a:gd name="connsiteX4" fmla="*/ 4692067 w 4929773"/>
                <a:gd name="connsiteY4" fmla="*/ 3493637 h 3566062"/>
                <a:gd name="connsiteX5" fmla="*/ 0 w 4929773"/>
                <a:gd name="connsiteY5" fmla="*/ 2694750 h 3566062"/>
                <a:gd name="connsiteX6" fmla="*/ 3170139 w 4929773"/>
                <a:gd name="connsiteY6" fmla="*/ 0 h 356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9773" h="3566062">
                  <a:moveTo>
                    <a:pt x="3170139" y="0"/>
                  </a:moveTo>
                  <a:cubicBezTo>
                    <a:pt x="3671331" y="202322"/>
                    <a:pt x="4182938" y="430323"/>
                    <a:pt x="4702942" y="686832"/>
                  </a:cubicBezTo>
                  <a:lnTo>
                    <a:pt x="4929773" y="802310"/>
                  </a:lnTo>
                  <a:lnTo>
                    <a:pt x="4929773" y="3566062"/>
                  </a:lnTo>
                  <a:lnTo>
                    <a:pt x="4692067" y="3493637"/>
                  </a:lnTo>
                  <a:cubicBezTo>
                    <a:pt x="2919264" y="2973332"/>
                    <a:pt x="1346487" y="2748383"/>
                    <a:pt x="0" y="2694750"/>
                  </a:cubicBezTo>
                  <a:cubicBezTo>
                    <a:pt x="1181020" y="1928242"/>
                    <a:pt x="2247418" y="1021266"/>
                    <a:pt x="3170139" y="0"/>
                  </a:cubicBezTo>
                  <a:close/>
                </a:path>
              </a:pathLst>
            </a:custGeom>
            <a:solidFill>
              <a:srgbClr val="00CC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FFFFFF"/>
                </a:solidFill>
                <a:effectLst/>
                <a:uLnTx/>
                <a:uFillTx/>
                <a:latin typeface="Arial" panose="020B0604020202020204"/>
                <a:ea typeface="+mn-ea"/>
                <a:cs typeface="+mn-cs"/>
              </a:endParaRPr>
            </a:p>
          </p:txBody>
        </p:sp>
        <p:sp>
          <p:nvSpPr>
            <p:cNvPr id="18" name="Freeform 17">
              <a:extLst>
                <a:ext uri="{FF2B5EF4-FFF2-40B4-BE49-F238E27FC236}">
                  <a16:creationId xmlns="" xmlns:a16="http://schemas.microsoft.com/office/drawing/2014/main" id="{6E1362E4-306D-5D46-AFD1-84B076F165C4}"/>
                </a:ext>
              </a:extLst>
            </p:cNvPr>
            <p:cNvSpPr/>
            <p:nvPr userDrawn="1"/>
          </p:nvSpPr>
          <p:spPr>
            <a:xfrm>
              <a:off x="3768018" y="5191569"/>
              <a:ext cx="8430115" cy="1699065"/>
            </a:xfrm>
            <a:custGeom>
              <a:avLst/>
              <a:gdLst>
                <a:gd name="connsiteX0" fmla="*/ 3376465 w 8430115"/>
                <a:gd name="connsiteY0" fmla="*/ 0 h 1699065"/>
                <a:gd name="connsiteX1" fmla="*/ 8195775 w 8430115"/>
                <a:gd name="connsiteY1" fmla="*/ 820331 h 1699065"/>
                <a:gd name="connsiteX2" fmla="*/ 8430115 w 8430115"/>
                <a:gd name="connsiteY2" fmla="*/ 891713 h 1699065"/>
                <a:gd name="connsiteX3" fmla="*/ 8430115 w 8430115"/>
                <a:gd name="connsiteY3" fmla="*/ 1699065 h 1699065"/>
                <a:gd name="connsiteX4" fmla="*/ 8420869 w 8430115"/>
                <a:gd name="connsiteY4" fmla="*/ 1699065 h 1699065"/>
                <a:gd name="connsiteX5" fmla="*/ 0 w 8430115"/>
                <a:gd name="connsiteY5" fmla="*/ 1699065 h 1699065"/>
                <a:gd name="connsiteX6" fmla="*/ 3376465 w 8430115"/>
                <a:gd name="connsiteY6" fmla="*/ 0 h 169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0115" h="1699065">
                  <a:moveTo>
                    <a:pt x="3376465" y="0"/>
                  </a:moveTo>
                  <a:cubicBezTo>
                    <a:pt x="4759467" y="55073"/>
                    <a:pt x="6374897" y="286061"/>
                    <a:pt x="8195775" y="820331"/>
                  </a:cubicBezTo>
                  <a:lnTo>
                    <a:pt x="8430115" y="891713"/>
                  </a:lnTo>
                  <a:lnTo>
                    <a:pt x="8430115" y="1699065"/>
                  </a:lnTo>
                  <a:lnTo>
                    <a:pt x="8420869" y="1699065"/>
                  </a:lnTo>
                  <a:cubicBezTo>
                    <a:pt x="6895564" y="1699065"/>
                    <a:pt x="4326628" y="1699065"/>
                    <a:pt x="0" y="1699065"/>
                  </a:cubicBezTo>
                  <a:cubicBezTo>
                    <a:pt x="1200586" y="1251270"/>
                    <a:pt x="2332962" y="678905"/>
                    <a:pt x="3376465" y="0"/>
                  </a:cubicBezTo>
                  <a:close/>
                </a:path>
              </a:pathLst>
            </a:custGeom>
            <a:solidFill>
              <a:srgbClr val="0099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FFFFFF"/>
                </a:solidFill>
                <a:effectLst/>
                <a:uLnTx/>
                <a:uFillTx/>
                <a:latin typeface="Arial" panose="020B0604020202020204"/>
                <a:ea typeface="+mn-ea"/>
                <a:cs typeface="+mn-cs"/>
              </a:endParaRPr>
            </a:p>
          </p:txBody>
        </p:sp>
      </p:grpSp>
      <p:sp>
        <p:nvSpPr>
          <p:cNvPr id="3" name="Footer Placeholder 2">
            <a:extLst>
              <a:ext uri="{FF2B5EF4-FFF2-40B4-BE49-F238E27FC236}">
                <a16:creationId xmlns="" xmlns:a16="http://schemas.microsoft.com/office/drawing/2014/main" id="{8EC39399-7E71-0343-BDF9-7AFA171646C8}"/>
              </a:ext>
            </a:extLst>
          </p:cNvPr>
          <p:cNvSpPr>
            <a:spLocks noGrp="1"/>
          </p:cNvSpPr>
          <p:nvPr userDrawn="1">
            <p:ph type="ftr" sz="quarter" idx="10"/>
          </p:nvPr>
        </p:nvSpPr>
        <p:spPr/>
        <p:txBody>
          <a:bodyPr/>
          <a:lstStyle>
            <a:lvl1pPr>
              <a:defRPr>
                <a:solidFill>
                  <a:schemeClr val="bg1"/>
                </a:solidFill>
              </a:defRPr>
            </a:lvl1pPr>
          </a:lstStyle>
          <a:p>
            <a:r>
              <a:rPr lang="en-AU" dirty="0"/>
              <a:t>Clinical Excellence Commission</a:t>
            </a:r>
          </a:p>
        </p:txBody>
      </p:sp>
      <p:sp>
        <p:nvSpPr>
          <p:cNvPr id="4" name="Slide Number Placeholder 3">
            <a:extLst>
              <a:ext uri="{FF2B5EF4-FFF2-40B4-BE49-F238E27FC236}">
                <a16:creationId xmlns="" xmlns:a16="http://schemas.microsoft.com/office/drawing/2014/main" id="{B6651742-9387-7945-B9F4-50422F00B6BE}"/>
              </a:ext>
            </a:extLst>
          </p:cNvPr>
          <p:cNvSpPr>
            <a:spLocks noGrp="1"/>
          </p:cNvSpPr>
          <p:nvPr userDrawn="1">
            <p:ph type="sldNum" sz="quarter" idx="11"/>
          </p:nvPr>
        </p:nvSpPr>
        <p:spPr/>
        <p:txBody>
          <a:bodyPr/>
          <a:lstStyle>
            <a:lvl1pPr>
              <a:defRPr>
                <a:solidFill>
                  <a:schemeClr val="bg1"/>
                </a:solidFill>
              </a:defRPr>
            </a:lvl1pPr>
          </a:lstStyle>
          <a:p>
            <a:fld id="{84D3DED8-CEC3-1449-A2AB-4F5665AE0AC9}" type="slidenum">
              <a:rPr lang="en-AU" smtClean="0"/>
              <a:pPr/>
              <a:t>‹#›</a:t>
            </a:fld>
            <a:endParaRPr lang="en-AU" dirty="0"/>
          </a:p>
        </p:txBody>
      </p:sp>
      <p:sp>
        <p:nvSpPr>
          <p:cNvPr id="5" name="Freeform 4">
            <a:extLst>
              <a:ext uri="{FF2B5EF4-FFF2-40B4-BE49-F238E27FC236}">
                <a16:creationId xmlns="" xmlns:a16="http://schemas.microsoft.com/office/drawing/2014/main" id="{6C1BCC8B-B276-9143-B16C-A1B76A98E77D}"/>
              </a:ext>
            </a:extLst>
          </p:cNvPr>
          <p:cNvSpPr>
            <a:spLocks noChangeArrowheads="1"/>
          </p:cNvSpPr>
          <p:nvPr userDrawn="1"/>
        </p:nvSpPr>
        <p:spPr bwMode="auto">
          <a:xfrm>
            <a:off x="690609" y="4259602"/>
            <a:ext cx="362027" cy="361825"/>
          </a:xfrm>
          <a:custGeom>
            <a:avLst/>
            <a:gdLst>
              <a:gd name="T0" fmla="*/ 3945 w 7871"/>
              <a:gd name="T1" fmla="*/ 0 h 7869"/>
              <a:gd name="T2" fmla="*/ 3945 w 7871"/>
              <a:gd name="T3" fmla="*/ 0 h 7869"/>
              <a:gd name="T4" fmla="*/ 5875 w 7871"/>
              <a:gd name="T5" fmla="*/ 509 h 7869"/>
              <a:gd name="T6" fmla="*/ 7339 w 7871"/>
              <a:gd name="T7" fmla="*/ 1951 h 7869"/>
              <a:gd name="T8" fmla="*/ 7870 w 7871"/>
              <a:gd name="T9" fmla="*/ 3924 h 7869"/>
              <a:gd name="T10" fmla="*/ 7361 w 7871"/>
              <a:gd name="T11" fmla="*/ 5895 h 7869"/>
              <a:gd name="T12" fmla="*/ 5896 w 7871"/>
              <a:gd name="T13" fmla="*/ 7338 h 7869"/>
              <a:gd name="T14" fmla="*/ 3945 w 7871"/>
              <a:gd name="T15" fmla="*/ 7868 h 7869"/>
              <a:gd name="T16" fmla="*/ 1973 w 7871"/>
              <a:gd name="T17" fmla="*/ 7338 h 7869"/>
              <a:gd name="T18" fmla="*/ 530 w 7871"/>
              <a:gd name="T19" fmla="*/ 5895 h 7869"/>
              <a:gd name="T20" fmla="*/ 0 w 7871"/>
              <a:gd name="T21" fmla="*/ 3924 h 7869"/>
              <a:gd name="T22" fmla="*/ 530 w 7871"/>
              <a:gd name="T23" fmla="*/ 1951 h 7869"/>
              <a:gd name="T24" fmla="*/ 2015 w 7871"/>
              <a:gd name="T25" fmla="*/ 509 h 7869"/>
              <a:gd name="T26" fmla="*/ 3945 w 7871"/>
              <a:gd name="T27" fmla="*/ 0 h 7869"/>
              <a:gd name="T28" fmla="*/ 3097 w 7871"/>
              <a:gd name="T29" fmla="*/ 5789 h 7869"/>
              <a:gd name="T30" fmla="*/ 3097 w 7871"/>
              <a:gd name="T31" fmla="*/ 5789 h 7869"/>
              <a:gd name="T32" fmla="*/ 4836 w 7871"/>
              <a:gd name="T33" fmla="*/ 5153 h 7869"/>
              <a:gd name="T34" fmla="*/ 5621 w 7871"/>
              <a:gd name="T35" fmla="*/ 4008 h 7869"/>
              <a:gd name="T36" fmla="*/ 5770 w 7871"/>
              <a:gd name="T37" fmla="*/ 3160 h 7869"/>
              <a:gd name="T38" fmla="*/ 5770 w 7871"/>
              <a:gd name="T39" fmla="*/ 2991 h 7869"/>
              <a:gd name="T40" fmla="*/ 6024 w 7871"/>
              <a:gd name="T41" fmla="*/ 2757 h 7869"/>
              <a:gd name="T42" fmla="*/ 6236 w 7871"/>
              <a:gd name="T43" fmla="*/ 2503 h 7869"/>
              <a:gd name="T44" fmla="*/ 6236 w 7871"/>
              <a:gd name="T45" fmla="*/ 2503 h 7869"/>
              <a:gd name="T46" fmla="*/ 5706 w 7871"/>
              <a:gd name="T47" fmla="*/ 2651 h 7869"/>
              <a:gd name="T48" fmla="*/ 5706 w 7871"/>
              <a:gd name="T49" fmla="*/ 2630 h 7869"/>
              <a:gd name="T50" fmla="*/ 5896 w 7871"/>
              <a:gd name="T51" fmla="*/ 2481 h 7869"/>
              <a:gd name="T52" fmla="*/ 6109 w 7871"/>
              <a:gd name="T53" fmla="*/ 2121 h 7869"/>
              <a:gd name="T54" fmla="*/ 5727 w 7871"/>
              <a:gd name="T55" fmla="*/ 2291 h 7869"/>
              <a:gd name="T56" fmla="*/ 5515 w 7871"/>
              <a:gd name="T57" fmla="*/ 2355 h 7869"/>
              <a:gd name="T58" fmla="*/ 4836 w 7871"/>
              <a:gd name="T59" fmla="*/ 2057 h 7869"/>
              <a:gd name="T60" fmla="*/ 4157 w 7871"/>
              <a:gd name="T61" fmla="*/ 2333 h 7869"/>
              <a:gd name="T62" fmla="*/ 3882 w 7871"/>
              <a:gd name="T63" fmla="*/ 2991 h 7869"/>
              <a:gd name="T64" fmla="*/ 3903 w 7871"/>
              <a:gd name="T65" fmla="*/ 3203 h 7869"/>
              <a:gd name="T66" fmla="*/ 3500 w 7871"/>
              <a:gd name="T67" fmla="*/ 3160 h 7869"/>
              <a:gd name="T68" fmla="*/ 2587 w 7871"/>
              <a:gd name="T69" fmla="*/ 2779 h 7869"/>
              <a:gd name="T70" fmla="*/ 1951 w 7871"/>
              <a:gd name="T71" fmla="*/ 2227 h 7869"/>
              <a:gd name="T72" fmla="*/ 1846 w 7871"/>
              <a:gd name="T73" fmla="*/ 2694 h 7869"/>
              <a:gd name="T74" fmla="*/ 2057 w 7871"/>
              <a:gd name="T75" fmla="*/ 3309 h 7869"/>
              <a:gd name="T76" fmla="*/ 2248 w 7871"/>
              <a:gd name="T77" fmla="*/ 3479 h 7869"/>
              <a:gd name="T78" fmla="*/ 2248 w 7871"/>
              <a:gd name="T79" fmla="*/ 3479 h 7869"/>
              <a:gd name="T80" fmla="*/ 1824 w 7871"/>
              <a:gd name="T81" fmla="*/ 3373 h 7869"/>
              <a:gd name="T82" fmla="*/ 2121 w 7871"/>
              <a:gd name="T83" fmla="*/ 4071 h 7869"/>
              <a:gd name="T84" fmla="*/ 2440 w 7871"/>
              <a:gd name="T85" fmla="*/ 4262 h 7869"/>
              <a:gd name="T86" fmla="*/ 2566 w 7871"/>
              <a:gd name="T87" fmla="*/ 4305 h 7869"/>
              <a:gd name="T88" fmla="*/ 2461 w 7871"/>
              <a:gd name="T89" fmla="*/ 4326 h 7869"/>
              <a:gd name="T90" fmla="*/ 2355 w 7871"/>
              <a:gd name="T91" fmla="*/ 4347 h 7869"/>
              <a:gd name="T92" fmla="*/ 2312 w 7871"/>
              <a:gd name="T93" fmla="*/ 4347 h 7869"/>
              <a:gd name="T94" fmla="*/ 2163 w 7871"/>
              <a:gd name="T95" fmla="*/ 4326 h 7869"/>
              <a:gd name="T96" fmla="*/ 2545 w 7871"/>
              <a:gd name="T97" fmla="*/ 4814 h 7869"/>
              <a:gd name="T98" fmla="*/ 3033 w 7871"/>
              <a:gd name="T99" fmla="*/ 4984 h 7869"/>
              <a:gd name="T100" fmla="*/ 2757 w 7871"/>
              <a:gd name="T101" fmla="*/ 5153 h 7869"/>
              <a:gd name="T102" fmla="*/ 1909 w 7871"/>
              <a:gd name="T103" fmla="*/ 5386 h 7869"/>
              <a:gd name="T104" fmla="*/ 1633 w 7871"/>
              <a:gd name="T105" fmla="*/ 5365 h 7869"/>
              <a:gd name="T106" fmla="*/ 3097 w 7871"/>
              <a:gd name="T107" fmla="*/ 5789 h 7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71" h="7869">
                <a:moveTo>
                  <a:pt x="3945" y="0"/>
                </a:moveTo>
                <a:lnTo>
                  <a:pt x="3945" y="0"/>
                </a:lnTo>
                <a:cubicBezTo>
                  <a:pt x="4603" y="0"/>
                  <a:pt x="5239" y="170"/>
                  <a:pt x="5875" y="509"/>
                </a:cubicBezTo>
                <a:cubicBezTo>
                  <a:pt x="6490" y="827"/>
                  <a:pt x="6999" y="1315"/>
                  <a:pt x="7339" y="1951"/>
                </a:cubicBezTo>
                <a:cubicBezTo>
                  <a:pt x="7700" y="2587"/>
                  <a:pt x="7870" y="3245"/>
                  <a:pt x="7870" y="3924"/>
                </a:cubicBezTo>
                <a:cubicBezTo>
                  <a:pt x="7870" y="4623"/>
                  <a:pt x="7700" y="5259"/>
                  <a:pt x="7361" y="5895"/>
                </a:cubicBezTo>
                <a:cubicBezTo>
                  <a:pt x="7021" y="6511"/>
                  <a:pt x="6533" y="6998"/>
                  <a:pt x="5896" y="7338"/>
                </a:cubicBezTo>
                <a:cubicBezTo>
                  <a:pt x="5282" y="7699"/>
                  <a:pt x="4624" y="7868"/>
                  <a:pt x="3945" y="7868"/>
                </a:cubicBezTo>
                <a:cubicBezTo>
                  <a:pt x="3266" y="7868"/>
                  <a:pt x="2609" y="7699"/>
                  <a:pt x="1973" y="7338"/>
                </a:cubicBezTo>
                <a:cubicBezTo>
                  <a:pt x="1358" y="6998"/>
                  <a:pt x="870" y="6511"/>
                  <a:pt x="530" y="5895"/>
                </a:cubicBezTo>
                <a:cubicBezTo>
                  <a:pt x="170" y="5259"/>
                  <a:pt x="0" y="4623"/>
                  <a:pt x="0" y="3924"/>
                </a:cubicBezTo>
                <a:cubicBezTo>
                  <a:pt x="0" y="3245"/>
                  <a:pt x="191" y="2587"/>
                  <a:pt x="530" y="1951"/>
                </a:cubicBezTo>
                <a:cubicBezTo>
                  <a:pt x="891" y="1315"/>
                  <a:pt x="1379" y="827"/>
                  <a:pt x="2015" y="509"/>
                </a:cubicBezTo>
                <a:cubicBezTo>
                  <a:pt x="2630" y="170"/>
                  <a:pt x="3266" y="0"/>
                  <a:pt x="3945" y="0"/>
                </a:cubicBezTo>
                <a:close/>
                <a:moveTo>
                  <a:pt x="3097" y="5789"/>
                </a:moveTo>
                <a:lnTo>
                  <a:pt x="3097" y="5789"/>
                </a:lnTo>
                <a:cubicBezTo>
                  <a:pt x="3733" y="5789"/>
                  <a:pt x="4327" y="5578"/>
                  <a:pt x="4836" y="5153"/>
                </a:cubicBezTo>
                <a:cubicBezTo>
                  <a:pt x="5197" y="4835"/>
                  <a:pt x="5451" y="4453"/>
                  <a:pt x="5621" y="4008"/>
                </a:cubicBezTo>
                <a:cubicBezTo>
                  <a:pt x="5727" y="3690"/>
                  <a:pt x="5770" y="3415"/>
                  <a:pt x="5770" y="3160"/>
                </a:cubicBezTo>
                <a:cubicBezTo>
                  <a:pt x="5770" y="2991"/>
                  <a:pt x="5770" y="2991"/>
                  <a:pt x="5770" y="2991"/>
                </a:cubicBezTo>
                <a:cubicBezTo>
                  <a:pt x="5833" y="2948"/>
                  <a:pt x="5918" y="2885"/>
                  <a:pt x="6024" y="2757"/>
                </a:cubicBezTo>
                <a:cubicBezTo>
                  <a:pt x="6130" y="2672"/>
                  <a:pt x="6194" y="2587"/>
                  <a:pt x="6236" y="2503"/>
                </a:cubicBezTo>
                <a:lnTo>
                  <a:pt x="6236" y="2503"/>
                </a:lnTo>
                <a:cubicBezTo>
                  <a:pt x="6003" y="2609"/>
                  <a:pt x="5812" y="2651"/>
                  <a:pt x="5706" y="2651"/>
                </a:cubicBezTo>
                <a:cubicBezTo>
                  <a:pt x="5706" y="2630"/>
                  <a:pt x="5706" y="2630"/>
                  <a:pt x="5706" y="2630"/>
                </a:cubicBezTo>
                <a:cubicBezTo>
                  <a:pt x="5749" y="2630"/>
                  <a:pt x="5812" y="2566"/>
                  <a:pt x="5896" y="2481"/>
                </a:cubicBezTo>
                <a:cubicBezTo>
                  <a:pt x="6003" y="2355"/>
                  <a:pt x="6066" y="2248"/>
                  <a:pt x="6109" y="2121"/>
                </a:cubicBezTo>
                <a:cubicBezTo>
                  <a:pt x="5981" y="2206"/>
                  <a:pt x="5854" y="2248"/>
                  <a:pt x="5727" y="2291"/>
                </a:cubicBezTo>
                <a:cubicBezTo>
                  <a:pt x="5600" y="2333"/>
                  <a:pt x="5536" y="2355"/>
                  <a:pt x="5515" y="2355"/>
                </a:cubicBezTo>
                <a:cubicBezTo>
                  <a:pt x="5303" y="2163"/>
                  <a:pt x="5070" y="2057"/>
                  <a:pt x="4836" y="2057"/>
                </a:cubicBezTo>
                <a:cubicBezTo>
                  <a:pt x="4582" y="2057"/>
                  <a:pt x="4348" y="2142"/>
                  <a:pt x="4157" y="2333"/>
                </a:cubicBezTo>
                <a:cubicBezTo>
                  <a:pt x="3967" y="2524"/>
                  <a:pt x="3882" y="2736"/>
                  <a:pt x="3882" y="2991"/>
                </a:cubicBezTo>
                <a:cubicBezTo>
                  <a:pt x="3882" y="3054"/>
                  <a:pt x="3882" y="3139"/>
                  <a:pt x="3903" y="3203"/>
                </a:cubicBezTo>
                <a:cubicBezTo>
                  <a:pt x="3839" y="3203"/>
                  <a:pt x="3690" y="3203"/>
                  <a:pt x="3500" y="3160"/>
                </a:cubicBezTo>
                <a:cubicBezTo>
                  <a:pt x="3139" y="3075"/>
                  <a:pt x="2842" y="2948"/>
                  <a:pt x="2587" y="2779"/>
                </a:cubicBezTo>
                <a:cubicBezTo>
                  <a:pt x="2397" y="2672"/>
                  <a:pt x="2185" y="2481"/>
                  <a:pt x="1951" y="2227"/>
                </a:cubicBezTo>
                <a:cubicBezTo>
                  <a:pt x="1867" y="2376"/>
                  <a:pt x="1846" y="2545"/>
                  <a:pt x="1846" y="2694"/>
                </a:cubicBezTo>
                <a:cubicBezTo>
                  <a:pt x="1846" y="2927"/>
                  <a:pt x="1909" y="3118"/>
                  <a:pt x="2057" y="3309"/>
                </a:cubicBezTo>
                <a:cubicBezTo>
                  <a:pt x="2142" y="3394"/>
                  <a:pt x="2206" y="3458"/>
                  <a:pt x="2248" y="3479"/>
                </a:cubicBezTo>
                <a:lnTo>
                  <a:pt x="2248" y="3479"/>
                </a:lnTo>
                <a:cubicBezTo>
                  <a:pt x="2121" y="3479"/>
                  <a:pt x="1973" y="3458"/>
                  <a:pt x="1824" y="3373"/>
                </a:cubicBezTo>
                <a:cubicBezTo>
                  <a:pt x="1824" y="3627"/>
                  <a:pt x="1930" y="3860"/>
                  <a:pt x="2121" y="4071"/>
                </a:cubicBezTo>
                <a:cubicBezTo>
                  <a:pt x="2227" y="4177"/>
                  <a:pt x="2333" y="4241"/>
                  <a:pt x="2440" y="4262"/>
                </a:cubicBezTo>
                <a:cubicBezTo>
                  <a:pt x="2503" y="4283"/>
                  <a:pt x="2566" y="4305"/>
                  <a:pt x="2566" y="4305"/>
                </a:cubicBezTo>
                <a:cubicBezTo>
                  <a:pt x="2566" y="4305"/>
                  <a:pt x="2545" y="4326"/>
                  <a:pt x="2461" y="4326"/>
                </a:cubicBezTo>
                <a:cubicBezTo>
                  <a:pt x="2355" y="4347"/>
                  <a:pt x="2355" y="4347"/>
                  <a:pt x="2355" y="4347"/>
                </a:cubicBezTo>
                <a:cubicBezTo>
                  <a:pt x="2312" y="4347"/>
                  <a:pt x="2312" y="4347"/>
                  <a:pt x="2312" y="4347"/>
                </a:cubicBezTo>
                <a:cubicBezTo>
                  <a:pt x="2270" y="4347"/>
                  <a:pt x="2227" y="4326"/>
                  <a:pt x="2163" y="4326"/>
                </a:cubicBezTo>
                <a:cubicBezTo>
                  <a:pt x="2227" y="4538"/>
                  <a:pt x="2355" y="4707"/>
                  <a:pt x="2545" y="4814"/>
                </a:cubicBezTo>
                <a:cubicBezTo>
                  <a:pt x="2715" y="4920"/>
                  <a:pt x="2864" y="4984"/>
                  <a:pt x="3033" y="4984"/>
                </a:cubicBezTo>
                <a:cubicBezTo>
                  <a:pt x="2949" y="5047"/>
                  <a:pt x="2842" y="5111"/>
                  <a:pt x="2757" y="5153"/>
                </a:cubicBezTo>
                <a:cubicBezTo>
                  <a:pt x="2482" y="5301"/>
                  <a:pt x="2185" y="5386"/>
                  <a:pt x="1909" y="5386"/>
                </a:cubicBezTo>
                <a:cubicBezTo>
                  <a:pt x="1782" y="5386"/>
                  <a:pt x="1697" y="5365"/>
                  <a:pt x="1633" y="5365"/>
                </a:cubicBezTo>
                <a:cubicBezTo>
                  <a:pt x="2078" y="5662"/>
                  <a:pt x="2566" y="5789"/>
                  <a:pt x="3097" y="5789"/>
                </a:cubicBez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6" name="Freeform 5">
            <a:extLst>
              <a:ext uri="{FF2B5EF4-FFF2-40B4-BE49-F238E27FC236}">
                <a16:creationId xmlns="" xmlns:a16="http://schemas.microsoft.com/office/drawing/2014/main" id="{F8151C70-1848-A448-AB34-E8450E4EDE23}"/>
              </a:ext>
            </a:extLst>
          </p:cNvPr>
          <p:cNvSpPr>
            <a:spLocks noChangeArrowheads="1"/>
          </p:cNvSpPr>
          <p:nvPr userDrawn="1"/>
        </p:nvSpPr>
        <p:spPr bwMode="auto">
          <a:xfrm>
            <a:off x="1172168" y="4259602"/>
            <a:ext cx="362839" cy="361825"/>
          </a:xfrm>
          <a:custGeom>
            <a:avLst/>
            <a:gdLst>
              <a:gd name="T0" fmla="*/ 3946 w 7891"/>
              <a:gd name="T1" fmla="*/ 0 h 7869"/>
              <a:gd name="T2" fmla="*/ 3946 w 7891"/>
              <a:gd name="T3" fmla="*/ 0 h 7869"/>
              <a:gd name="T4" fmla="*/ 5874 w 7891"/>
              <a:gd name="T5" fmla="*/ 509 h 7869"/>
              <a:gd name="T6" fmla="*/ 7339 w 7891"/>
              <a:gd name="T7" fmla="*/ 1951 h 7869"/>
              <a:gd name="T8" fmla="*/ 7890 w 7891"/>
              <a:gd name="T9" fmla="*/ 3924 h 7869"/>
              <a:gd name="T10" fmla="*/ 7360 w 7891"/>
              <a:gd name="T11" fmla="*/ 5895 h 7869"/>
              <a:gd name="T12" fmla="*/ 5917 w 7891"/>
              <a:gd name="T13" fmla="*/ 7338 h 7869"/>
              <a:gd name="T14" fmla="*/ 3946 w 7891"/>
              <a:gd name="T15" fmla="*/ 7868 h 7869"/>
              <a:gd name="T16" fmla="*/ 1973 w 7891"/>
              <a:gd name="T17" fmla="*/ 7338 h 7869"/>
              <a:gd name="T18" fmla="*/ 531 w 7891"/>
              <a:gd name="T19" fmla="*/ 5895 h 7869"/>
              <a:gd name="T20" fmla="*/ 0 w 7891"/>
              <a:gd name="T21" fmla="*/ 3924 h 7869"/>
              <a:gd name="T22" fmla="*/ 531 w 7891"/>
              <a:gd name="T23" fmla="*/ 1951 h 7869"/>
              <a:gd name="T24" fmla="*/ 2015 w 7891"/>
              <a:gd name="T25" fmla="*/ 509 h 7869"/>
              <a:gd name="T26" fmla="*/ 3946 w 7891"/>
              <a:gd name="T27" fmla="*/ 0 h 7869"/>
              <a:gd name="T28" fmla="*/ 3966 w 7891"/>
              <a:gd name="T29" fmla="*/ 5471 h 7869"/>
              <a:gd name="T30" fmla="*/ 3966 w 7891"/>
              <a:gd name="T31" fmla="*/ 5471 h 7869"/>
              <a:gd name="T32" fmla="*/ 4814 w 7891"/>
              <a:gd name="T33" fmla="*/ 5471 h 7869"/>
              <a:gd name="T34" fmla="*/ 5599 w 7891"/>
              <a:gd name="T35" fmla="*/ 5429 h 7869"/>
              <a:gd name="T36" fmla="*/ 5874 w 7891"/>
              <a:gd name="T37" fmla="*/ 5301 h 7869"/>
              <a:gd name="T38" fmla="*/ 6045 w 7891"/>
              <a:gd name="T39" fmla="*/ 5047 h 7869"/>
              <a:gd name="T40" fmla="*/ 6151 w 7891"/>
              <a:gd name="T41" fmla="*/ 4114 h 7869"/>
              <a:gd name="T42" fmla="*/ 6151 w 7891"/>
              <a:gd name="T43" fmla="*/ 3754 h 7869"/>
              <a:gd name="T44" fmla="*/ 6108 w 7891"/>
              <a:gd name="T45" fmla="*/ 3033 h 7869"/>
              <a:gd name="T46" fmla="*/ 5938 w 7891"/>
              <a:gd name="T47" fmla="*/ 2609 h 7869"/>
              <a:gd name="T48" fmla="*/ 5853 w 7891"/>
              <a:gd name="T49" fmla="*/ 2545 h 7869"/>
              <a:gd name="T50" fmla="*/ 5621 w 7891"/>
              <a:gd name="T51" fmla="*/ 2439 h 7869"/>
              <a:gd name="T52" fmla="*/ 3946 w 7891"/>
              <a:gd name="T53" fmla="*/ 2376 h 7869"/>
              <a:gd name="T54" fmla="*/ 3139 w 7891"/>
              <a:gd name="T55" fmla="*/ 2397 h 7869"/>
              <a:gd name="T56" fmla="*/ 2270 w 7891"/>
              <a:gd name="T57" fmla="*/ 2439 h 7869"/>
              <a:gd name="T58" fmla="*/ 1930 w 7891"/>
              <a:gd name="T59" fmla="*/ 2651 h 7869"/>
              <a:gd name="T60" fmla="*/ 1782 w 7891"/>
              <a:gd name="T61" fmla="*/ 3033 h 7869"/>
              <a:gd name="T62" fmla="*/ 1740 w 7891"/>
              <a:gd name="T63" fmla="*/ 3754 h 7869"/>
              <a:gd name="T64" fmla="*/ 1824 w 7891"/>
              <a:gd name="T65" fmla="*/ 4920 h 7869"/>
              <a:gd name="T66" fmla="*/ 1888 w 7891"/>
              <a:gd name="T67" fmla="*/ 5132 h 7869"/>
              <a:gd name="T68" fmla="*/ 2228 w 7891"/>
              <a:gd name="T69" fmla="*/ 5386 h 7869"/>
              <a:gd name="T70" fmla="*/ 2397 w 7891"/>
              <a:gd name="T71" fmla="*/ 5429 h 7869"/>
              <a:gd name="T72" fmla="*/ 2800 w 7891"/>
              <a:gd name="T73" fmla="*/ 5450 h 7869"/>
              <a:gd name="T74" fmla="*/ 3966 w 7891"/>
              <a:gd name="T75" fmla="*/ 5471 h 7869"/>
              <a:gd name="T76" fmla="*/ 3352 w 7891"/>
              <a:gd name="T77" fmla="*/ 4538 h 7869"/>
              <a:gd name="T78" fmla="*/ 3352 w 7891"/>
              <a:gd name="T79" fmla="*/ 4538 h 7869"/>
              <a:gd name="T80" fmla="*/ 3352 w 7891"/>
              <a:gd name="T81" fmla="*/ 3309 h 7869"/>
              <a:gd name="T82" fmla="*/ 4326 w 7891"/>
              <a:gd name="T83" fmla="*/ 3818 h 7869"/>
              <a:gd name="T84" fmla="*/ 4539 w 7891"/>
              <a:gd name="T85" fmla="*/ 3924 h 7869"/>
              <a:gd name="T86" fmla="*/ 3352 w 7891"/>
              <a:gd name="T87" fmla="*/ 4538 h 7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91" h="7869">
                <a:moveTo>
                  <a:pt x="3946" y="0"/>
                </a:moveTo>
                <a:lnTo>
                  <a:pt x="3946" y="0"/>
                </a:lnTo>
                <a:cubicBezTo>
                  <a:pt x="4602" y="0"/>
                  <a:pt x="5238" y="170"/>
                  <a:pt x="5874" y="509"/>
                </a:cubicBezTo>
                <a:cubicBezTo>
                  <a:pt x="6511" y="827"/>
                  <a:pt x="6999" y="1315"/>
                  <a:pt x="7339" y="1951"/>
                </a:cubicBezTo>
                <a:cubicBezTo>
                  <a:pt x="7699" y="2587"/>
                  <a:pt x="7890" y="3245"/>
                  <a:pt x="7890" y="3924"/>
                </a:cubicBezTo>
                <a:cubicBezTo>
                  <a:pt x="7890" y="4623"/>
                  <a:pt x="7699" y="5259"/>
                  <a:pt x="7360" y="5895"/>
                </a:cubicBezTo>
                <a:cubicBezTo>
                  <a:pt x="7020" y="6511"/>
                  <a:pt x="6532" y="6998"/>
                  <a:pt x="5917" y="7338"/>
                </a:cubicBezTo>
                <a:cubicBezTo>
                  <a:pt x="5281" y="7699"/>
                  <a:pt x="4623" y="7868"/>
                  <a:pt x="3946" y="7868"/>
                </a:cubicBezTo>
                <a:cubicBezTo>
                  <a:pt x="3267" y="7868"/>
                  <a:pt x="2609" y="7699"/>
                  <a:pt x="1973" y="7338"/>
                </a:cubicBezTo>
                <a:cubicBezTo>
                  <a:pt x="1358" y="6998"/>
                  <a:pt x="870" y="6511"/>
                  <a:pt x="531" y="5895"/>
                </a:cubicBezTo>
                <a:cubicBezTo>
                  <a:pt x="191" y="5259"/>
                  <a:pt x="0" y="4623"/>
                  <a:pt x="0" y="3924"/>
                </a:cubicBezTo>
                <a:cubicBezTo>
                  <a:pt x="0" y="3245"/>
                  <a:pt x="191" y="2587"/>
                  <a:pt x="531" y="1951"/>
                </a:cubicBezTo>
                <a:cubicBezTo>
                  <a:pt x="891" y="1315"/>
                  <a:pt x="1379" y="827"/>
                  <a:pt x="2015" y="509"/>
                </a:cubicBezTo>
                <a:cubicBezTo>
                  <a:pt x="2630" y="170"/>
                  <a:pt x="3288" y="0"/>
                  <a:pt x="3946" y="0"/>
                </a:cubicBezTo>
                <a:close/>
                <a:moveTo>
                  <a:pt x="3966" y="5471"/>
                </a:moveTo>
                <a:lnTo>
                  <a:pt x="3966" y="5471"/>
                </a:lnTo>
                <a:cubicBezTo>
                  <a:pt x="4178" y="5471"/>
                  <a:pt x="4475" y="5471"/>
                  <a:pt x="4814" y="5471"/>
                </a:cubicBezTo>
                <a:cubicBezTo>
                  <a:pt x="5259" y="5450"/>
                  <a:pt x="5536" y="5429"/>
                  <a:pt x="5599" y="5429"/>
                </a:cubicBezTo>
                <a:cubicBezTo>
                  <a:pt x="5705" y="5408"/>
                  <a:pt x="5790" y="5365"/>
                  <a:pt x="5874" y="5301"/>
                </a:cubicBezTo>
                <a:cubicBezTo>
                  <a:pt x="5938" y="5238"/>
                  <a:pt x="6002" y="5153"/>
                  <a:pt x="6045" y="5047"/>
                </a:cubicBezTo>
                <a:cubicBezTo>
                  <a:pt x="6108" y="4877"/>
                  <a:pt x="6151" y="4559"/>
                  <a:pt x="6151" y="4114"/>
                </a:cubicBezTo>
                <a:cubicBezTo>
                  <a:pt x="6151" y="3754"/>
                  <a:pt x="6151" y="3754"/>
                  <a:pt x="6151" y="3754"/>
                </a:cubicBezTo>
                <a:cubicBezTo>
                  <a:pt x="6151" y="3542"/>
                  <a:pt x="6130" y="3309"/>
                  <a:pt x="6108" y="3033"/>
                </a:cubicBezTo>
                <a:cubicBezTo>
                  <a:pt x="6066" y="2842"/>
                  <a:pt x="6023" y="2694"/>
                  <a:pt x="5938" y="2609"/>
                </a:cubicBezTo>
                <a:cubicBezTo>
                  <a:pt x="5896" y="2566"/>
                  <a:pt x="5874" y="2545"/>
                  <a:pt x="5853" y="2545"/>
                </a:cubicBezTo>
                <a:cubicBezTo>
                  <a:pt x="5769" y="2481"/>
                  <a:pt x="5705" y="2460"/>
                  <a:pt x="5621" y="2439"/>
                </a:cubicBezTo>
                <a:cubicBezTo>
                  <a:pt x="5408" y="2397"/>
                  <a:pt x="4835" y="2376"/>
                  <a:pt x="3946" y="2376"/>
                </a:cubicBezTo>
                <a:cubicBezTo>
                  <a:pt x="3712" y="2376"/>
                  <a:pt x="3437" y="2376"/>
                  <a:pt x="3139" y="2397"/>
                </a:cubicBezTo>
                <a:cubicBezTo>
                  <a:pt x="2630" y="2397"/>
                  <a:pt x="2334" y="2418"/>
                  <a:pt x="2270" y="2439"/>
                </a:cubicBezTo>
                <a:cubicBezTo>
                  <a:pt x="2143" y="2460"/>
                  <a:pt x="2015" y="2524"/>
                  <a:pt x="1930" y="2651"/>
                </a:cubicBezTo>
                <a:cubicBezTo>
                  <a:pt x="1867" y="2715"/>
                  <a:pt x="1824" y="2842"/>
                  <a:pt x="1782" y="3033"/>
                </a:cubicBezTo>
                <a:cubicBezTo>
                  <a:pt x="1761" y="3309"/>
                  <a:pt x="1740" y="3542"/>
                  <a:pt x="1740" y="3754"/>
                </a:cubicBezTo>
                <a:cubicBezTo>
                  <a:pt x="1740" y="4390"/>
                  <a:pt x="1761" y="4792"/>
                  <a:pt x="1824" y="4920"/>
                </a:cubicBezTo>
                <a:cubicBezTo>
                  <a:pt x="1846" y="5005"/>
                  <a:pt x="1867" y="5090"/>
                  <a:pt x="1888" y="5132"/>
                </a:cubicBezTo>
                <a:cubicBezTo>
                  <a:pt x="1951" y="5259"/>
                  <a:pt x="2058" y="5344"/>
                  <a:pt x="2228" y="5386"/>
                </a:cubicBezTo>
                <a:cubicBezTo>
                  <a:pt x="2397" y="5429"/>
                  <a:pt x="2397" y="5429"/>
                  <a:pt x="2397" y="5429"/>
                </a:cubicBezTo>
                <a:cubicBezTo>
                  <a:pt x="2439" y="5429"/>
                  <a:pt x="2588" y="5450"/>
                  <a:pt x="2800" y="5450"/>
                </a:cubicBezTo>
                <a:cubicBezTo>
                  <a:pt x="3331" y="5471"/>
                  <a:pt x="3712" y="5471"/>
                  <a:pt x="3966" y="5471"/>
                </a:cubicBezTo>
                <a:close/>
                <a:moveTo>
                  <a:pt x="3352" y="4538"/>
                </a:moveTo>
                <a:lnTo>
                  <a:pt x="3352" y="4538"/>
                </a:lnTo>
                <a:cubicBezTo>
                  <a:pt x="3352" y="3309"/>
                  <a:pt x="3352" y="3309"/>
                  <a:pt x="3352" y="3309"/>
                </a:cubicBezTo>
                <a:cubicBezTo>
                  <a:pt x="3373" y="3309"/>
                  <a:pt x="3691" y="3479"/>
                  <a:pt x="4326" y="3818"/>
                </a:cubicBezTo>
                <a:cubicBezTo>
                  <a:pt x="4475" y="3903"/>
                  <a:pt x="4539" y="3924"/>
                  <a:pt x="4539" y="3924"/>
                </a:cubicBezTo>
                <a:lnTo>
                  <a:pt x="3352" y="4538"/>
                </a:ln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7" name="Freeform 6">
            <a:extLst>
              <a:ext uri="{FF2B5EF4-FFF2-40B4-BE49-F238E27FC236}">
                <a16:creationId xmlns="" xmlns:a16="http://schemas.microsoft.com/office/drawing/2014/main" id="{9C60BE3D-D004-094F-BA3B-3E4D1D038C6F}"/>
              </a:ext>
            </a:extLst>
          </p:cNvPr>
          <p:cNvSpPr>
            <a:spLocks noChangeArrowheads="1"/>
          </p:cNvSpPr>
          <p:nvPr userDrawn="1"/>
        </p:nvSpPr>
        <p:spPr bwMode="auto">
          <a:xfrm>
            <a:off x="1647365" y="4259602"/>
            <a:ext cx="362027" cy="361825"/>
          </a:xfrm>
          <a:custGeom>
            <a:avLst/>
            <a:gdLst>
              <a:gd name="T0" fmla="*/ 3924 w 7870"/>
              <a:gd name="T1" fmla="*/ 0 h 7869"/>
              <a:gd name="T2" fmla="*/ 3924 w 7870"/>
              <a:gd name="T3" fmla="*/ 0 h 7869"/>
              <a:gd name="T4" fmla="*/ 5854 w 7870"/>
              <a:gd name="T5" fmla="*/ 509 h 7869"/>
              <a:gd name="T6" fmla="*/ 7339 w 7870"/>
              <a:gd name="T7" fmla="*/ 1951 h 7869"/>
              <a:gd name="T8" fmla="*/ 7869 w 7870"/>
              <a:gd name="T9" fmla="*/ 3924 h 7869"/>
              <a:gd name="T10" fmla="*/ 7339 w 7870"/>
              <a:gd name="T11" fmla="*/ 5895 h 7869"/>
              <a:gd name="T12" fmla="*/ 5897 w 7870"/>
              <a:gd name="T13" fmla="*/ 7338 h 7869"/>
              <a:gd name="T14" fmla="*/ 3924 w 7870"/>
              <a:gd name="T15" fmla="*/ 7868 h 7869"/>
              <a:gd name="T16" fmla="*/ 1972 w 7870"/>
              <a:gd name="T17" fmla="*/ 7338 h 7869"/>
              <a:gd name="T18" fmla="*/ 509 w 7870"/>
              <a:gd name="T19" fmla="*/ 5895 h 7869"/>
              <a:gd name="T20" fmla="*/ 0 w 7870"/>
              <a:gd name="T21" fmla="*/ 3924 h 7869"/>
              <a:gd name="T22" fmla="*/ 530 w 7870"/>
              <a:gd name="T23" fmla="*/ 1951 h 7869"/>
              <a:gd name="T24" fmla="*/ 1994 w 7870"/>
              <a:gd name="T25" fmla="*/ 509 h 7869"/>
              <a:gd name="T26" fmla="*/ 3924 w 7870"/>
              <a:gd name="T27" fmla="*/ 0 h 7869"/>
              <a:gd name="T28" fmla="*/ 2248 w 7870"/>
              <a:gd name="T29" fmla="*/ 2757 h 7869"/>
              <a:gd name="T30" fmla="*/ 2248 w 7870"/>
              <a:gd name="T31" fmla="*/ 2757 h 7869"/>
              <a:gd name="T32" fmla="*/ 2630 w 7870"/>
              <a:gd name="T33" fmla="*/ 2630 h 7869"/>
              <a:gd name="T34" fmla="*/ 2779 w 7870"/>
              <a:gd name="T35" fmla="*/ 2291 h 7869"/>
              <a:gd name="T36" fmla="*/ 2630 w 7870"/>
              <a:gd name="T37" fmla="*/ 1930 h 7869"/>
              <a:gd name="T38" fmla="*/ 2269 w 7870"/>
              <a:gd name="T39" fmla="*/ 1803 h 7869"/>
              <a:gd name="T40" fmla="*/ 1866 w 7870"/>
              <a:gd name="T41" fmla="*/ 1930 h 7869"/>
              <a:gd name="T42" fmla="*/ 1718 w 7870"/>
              <a:gd name="T43" fmla="*/ 2291 h 7869"/>
              <a:gd name="T44" fmla="*/ 1866 w 7870"/>
              <a:gd name="T45" fmla="*/ 2630 h 7869"/>
              <a:gd name="T46" fmla="*/ 2248 w 7870"/>
              <a:gd name="T47" fmla="*/ 2757 h 7869"/>
              <a:gd name="T48" fmla="*/ 2715 w 7870"/>
              <a:gd name="T49" fmla="*/ 3160 h 7869"/>
              <a:gd name="T50" fmla="*/ 2715 w 7870"/>
              <a:gd name="T51" fmla="*/ 3160 h 7869"/>
              <a:gd name="T52" fmla="*/ 1781 w 7870"/>
              <a:gd name="T53" fmla="*/ 3160 h 7869"/>
              <a:gd name="T54" fmla="*/ 1781 w 7870"/>
              <a:gd name="T55" fmla="*/ 5980 h 7869"/>
              <a:gd name="T56" fmla="*/ 2715 w 7870"/>
              <a:gd name="T57" fmla="*/ 5980 h 7869"/>
              <a:gd name="T58" fmla="*/ 2715 w 7870"/>
              <a:gd name="T59" fmla="*/ 3160 h 7869"/>
              <a:gd name="T60" fmla="*/ 6109 w 7870"/>
              <a:gd name="T61" fmla="*/ 4368 h 7869"/>
              <a:gd name="T62" fmla="*/ 6109 w 7870"/>
              <a:gd name="T63" fmla="*/ 4368 h 7869"/>
              <a:gd name="T64" fmla="*/ 5790 w 7870"/>
              <a:gd name="T65" fmla="*/ 3394 h 7869"/>
              <a:gd name="T66" fmla="*/ 5027 w 7870"/>
              <a:gd name="T67" fmla="*/ 3096 h 7869"/>
              <a:gd name="T68" fmla="*/ 4454 w 7870"/>
              <a:gd name="T69" fmla="*/ 3245 h 7869"/>
              <a:gd name="T70" fmla="*/ 4178 w 7870"/>
              <a:gd name="T71" fmla="*/ 3563 h 7869"/>
              <a:gd name="T72" fmla="*/ 4178 w 7870"/>
              <a:gd name="T73" fmla="*/ 3160 h 7869"/>
              <a:gd name="T74" fmla="*/ 3245 w 7870"/>
              <a:gd name="T75" fmla="*/ 3160 h 7869"/>
              <a:gd name="T76" fmla="*/ 3245 w 7870"/>
              <a:gd name="T77" fmla="*/ 4665 h 7869"/>
              <a:gd name="T78" fmla="*/ 3245 w 7870"/>
              <a:gd name="T79" fmla="*/ 5980 h 7869"/>
              <a:gd name="T80" fmla="*/ 4178 w 7870"/>
              <a:gd name="T81" fmla="*/ 5980 h 7869"/>
              <a:gd name="T82" fmla="*/ 4178 w 7870"/>
              <a:gd name="T83" fmla="*/ 4411 h 7869"/>
              <a:gd name="T84" fmla="*/ 4178 w 7870"/>
              <a:gd name="T85" fmla="*/ 4283 h 7869"/>
              <a:gd name="T86" fmla="*/ 4200 w 7870"/>
              <a:gd name="T87" fmla="*/ 4177 h 7869"/>
              <a:gd name="T88" fmla="*/ 4370 w 7870"/>
              <a:gd name="T89" fmla="*/ 3944 h 7869"/>
              <a:gd name="T90" fmla="*/ 4687 w 7870"/>
              <a:gd name="T91" fmla="*/ 3839 h 7869"/>
              <a:gd name="T92" fmla="*/ 5048 w 7870"/>
              <a:gd name="T93" fmla="*/ 4008 h 7869"/>
              <a:gd name="T94" fmla="*/ 5154 w 7870"/>
              <a:gd name="T95" fmla="*/ 4475 h 7869"/>
              <a:gd name="T96" fmla="*/ 5154 w 7870"/>
              <a:gd name="T97" fmla="*/ 5980 h 7869"/>
              <a:gd name="T98" fmla="*/ 6109 w 7870"/>
              <a:gd name="T99" fmla="*/ 5980 h 7869"/>
              <a:gd name="T100" fmla="*/ 6109 w 7870"/>
              <a:gd name="T101" fmla="*/ 4368 h 7869"/>
              <a:gd name="T102" fmla="*/ 4157 w 7870"/>
              <a:gd name="T103" fmla="*/ 3584 h 7869"/>
              <a:gd name="T104" fmla="*/ 4157 w 7870"/>
              <a:gd name="T105" fmla="*/ 3584 h 7869"/>
              <a:gd name="T106" fmla="*/ 4178 w 7870"/>
              <a:gd name="T107" fmla="*/ 3563 h 7869"/>
              <a:gd name="T108" fmla="*/ 4178 w 7870"/>
              <a:gd name="T109" fmla="*/ 3584 h 7869"/>
              <a:gd name="T110" fmla="*/ 4157 w 7870"/>
              <a:gd name="T111" fmla="*/ 3584 h 7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0" h="7869">
                <a:moveTo>
                  <a:pt x="3924" y="0"/>
                </a:moveTo>
                <a:lnTo>
                  <a:pt x="3924" y="0"/>
                </a:lnTo>
                <a:cubicBezTo>
                  <a:pt x="4581" y="0"/>
                  <a:pt x="5239" y="170"/>
                  <a:pt x="5854" y="509"/>
                </a:cubicBezTo>
                <a:cubicBezTo>
                  <a:pt x="6491" y="827"/>
                  <a:pt x="6978" y="1315"/>
                  <a:pt x="7339" y="1951"/>
                </a:cubicBezTo>
                <a:cubicBezTo>
                  <a:pt x="7679" y="2587"/>
                  <a:pt x="7869" y="3245"/>
                  <a:pt x="7869" y="3924"/>
                </a:cubicBezTo>
                <a:cubicBezTo>
                  <a:pt x="7869" y="4623"/>
                  <a:pt x="7700" y="5259"/>
                  <a:pt x="7339" y="5895"/>
                </a:cubicBezTo>
                <a:cubicBezTo>
                  <a:pt x="7000" y="6511"/>
                  <a:pt x="6512" y="6998"/>
                  <a:pt x="5897" y="7338"/>
                </a:cubicBezTo>
                <a:cubicBezTo>
                  <a:pt x="5260" y="7699"/>
                  <a:pt x="4602" y="7868"/>
                  <a:pt x="3924" y="7868"/>
                </a:cubicBezTo>
                <a:cubicBezTo>
                  <a:pt x="3245" y="7868"/>
                  <a:pt x="2588" y="7699"/>
                  <a:pt x="1972" y="7338"/>
                </a:cubicBezTo>
                <a:cubicBezTo>
                  <a:pt x="1336" y="6998"/>
                  <a:pt x="848" y="6511"/>
                  <a:pt x="509" y="5895"/>
                </a:cubicBezTo>
                <a:cubicBezTo>
                  <a:pt x="169" y="5259"/>
                  <a:pt x="0" y="4623"/>
                  <a:pt x="0" y="3924"/>
                </a:cubicBezTo>
                <a:cubicBezTo>
                  <a:pt x="0" y="3245"/>
                  <a:pt x="169" y="2587"/>
                  <a:pt x="530" y="1951"/>
                </a:cubicBezTo>
                <a:cubicBezTo>
                  <a:pt x="869" y="1315"/>
                  <a:pt x="1357" y="827"/>
                  <a:pt x="1994" y="509"/>
                </a:cubicBezTo>
                <a:cubicBezTo>
                  <a:pt x="2609" y="170"/>
                  <a:pt x="3267" y="0"/>
                  <a:pt x="3924" y="0"/>
                </a:cubicBezTo>
                <a:close/>
                <a:moveTo>
                  <a:pt x="2248" y="2757"/>
                </a:moveTo>
                <a:lnTo>
                  <a:pt x="2248" y="2757"/>
                </a:lnTo>
                <a:cubicBezTo>
                  <a:pt x="2418" y="2757"/>
                  <a:pt x="2545" y="2715"/>
                  <a:pt x="2630" y="2630"/>
                </a:cubicBezTo>
                <a:cubicBezTo>
                  <a:pt x="2736" y="2545"/>
                  <a:pt x="2779" y="2418"/>
                  <a:pt x="2779" y="2291"/>
                </a:cubicBezTo>
                <a:cubicBezTo>
                  <a:pt x="2779" y="2142"/>
                  <a:pt x="2715" y="2036"/>
                  <a:pt x="2630" y="1930"/>
                </a:cubicBezTo>
                <a:cubicBezTo>
                  <a:pt x="2545" y="1845"/>
                  <a:pt x="2418" y="1803"/>
                  <a:pt x="2269" y="1803"/>
                </a:cubicBezTo>
                <a:cubicBezTo>
                  <a:pt x="2100" y="1803"/>
                  <a:pt x="1972" y="1845"/>
                  <a:pt x="1866" y="1930"/>
                </a:cubicBezTo>
                <a:cubicBezTo>
                  <a:pt x="1781" y="2036"/>
                  <a:pt x="1718" y="2142"/>
                  <a:pt x="1718" y="2291"/>
                </a:cubicBezTo>
                <a:cubicBezTo>
                  <a:pt x="1718" y="2418"/>
                  <a:pt x="1781" y="2545"/>
                  <a:pt x="1866" y="2630"/>
                </a:cubicBezTo>
                <a:cubicBezTo>
                  <a:pt x="1951" y="2715"/>
                  <a:pt x="2079" y="2757"/>
                  <a:pt x="2248" y="2757"/>
                </a:cubicBezTo>
                <a:close/>
                <a:moveTo>
                  <a:pt x="2715" y="3160"/>
                </a:moveTo>
                <a:lnTo>
                  <a:pt x="2715" y="3160"/>
                </a:lnTo>
                <a:cubicBezTo>
                  <a:pt x="1781" y="3160"/>
                  <a:pt x="1781" y="3160"/>
                  <a:pt x="1781" y="3160"/>
                </a:cubicBezTo>
                <a:cubicBezTo>
                  <a:pt x="1781" y="5980"/>
                  <a:pt x="1781" y="5980"/>
                  <a:pt x="1781" y="5980"/>
                </a:cubicBezTo>
                <a:cubicBezTo>
                  <a:pt x="2715" y="5980"/>
                  <a:pt x="2715" y="5980"/>
                  <a:pt x="2715" y="5980"/>
                </a:cubicBezTo>
                <a:lnTo>
                  <a:pt x="2715" y="3160"/>
                </a:lnTo>
                <a:close/>
                <a:moveTo>
                  <a:pt x="6109" y="4368"/>
                </a:moveTo>
                <a:lnTo>
                  <a:pt x="6109" y="4368"/>
                </a:lnTo>
                <a:cubicBezTo>
                  <a:pt x="6109" y="3924"/>
                  <a:pt x="6003" y="3605"/>
                  <a:pt x="5790" y="3394"/>
                </a:cubicBezTo>
                <a:cubicBezTo>
                  <a:pt x="5600" y="3203"/>
                  <a:pt x="5345" y="3096"/>
                  <a:pt x="5027" y="3096"/>
                </a:cubicBezTo>
                <a:cubicBezTo>
                  <a:pt x="4772" y="3096"/>
                  <a:pt x="4581" y="3139"/>
                  <a:pt x="4454" y="3245"/>
                </a:cubicBezTo>
                <a:cubicBezTo>
                  <a:pt x="4327" y="3351"/>
                  <a:pt x="4242" y="3458"/>
                  <a:pt x="4178" y="3563"/>
                </a:cubicBezTo>
                <a:cubicBezTo>
                  <a:pt x="4178" y="3160"/>
                  <a:pt x="4178" y="3160"/>
                  <a:pt x="4178" y="3160"/>
                </a:cubicBezTo>
                <a:cubicBezTo>
                  <a:pt x="3245" y="3160"/>
                  <a:pt x="3245" y="3160"/>
                  <a:pt x="3245" y="3160"/>
                </a:cubicBezTo>
                <a:cubicBezTo>
                  <a:pt x="3245" y="4665"/>
                  <a:pt x="3245" y="4665"/>
                  <a:pt x="3245" y="4665"/>
                </a:cubicBezTo>
                <a:cubicBezTo>
                  <a:pt x="3245" y="5980"/>
                  <a:pt x="3245" y="5980"/>
                  <a:pt x="3245" y="5980"/>
                </a:cubicBezTo>
                <a:cubicBezTo>
                  <a:pt x="4178" y="5980"/>
                  <a:pt x="4178" y="5980"/>
                  <a:pt x="4178" y="5980"/>
                </a:cubicBezTo>
                <a:cubicBezTo>
                  <a:pt x="4178" y="4411"/>
                  <a:pt x="4178" y="4411"/>
                  <a:pt x="4178" y="4411"/>
                </a:cubicBezTo>
                <a:cubicBezTo>
                  <a:pt x="4178" y="4368"/>
                  <a:pt x="4178" y="4326"/>
                  <a:pt x="4178" y="4283"/>
                </a:cubicBezTo>
                <a:cubicBezTo>
                  <a:pt x="4178" y="4241"/>
                  <a:pt x="4200" y="4198"/>
                  <a:pt x="4200" y="4177"/>
                </a:cubicBezTo>
                <a:cubicBezTo>
                  <a:pt x="4242" y="4092"/>
                  <a:pt x="4306" y="4008"/>
                  <a:pt x="4370" y="3944"/>
                </a:cubicBezTo>
                <a:cubicBezTo>
                  <a:pt x="4454" y="3860"/>
                  <a:pt x="4560" y="3839"/>
                  <a:pt x="4687" y="3839"/>
                </a:cubicBezTo>
                <a:cubicBezTo>
                  <a:pt x="4857" y="3839"/>
                  <a:pt x="4985" y="3882"/>
                  <a:pt x="5048" y="4008"/>
                </a:cubicBezTo>
                <a:cubicBezTo>
                  <a:pt x="5133" y="4135"/>
                  <a:pt x="5154" y="4283"/>
                  <a:pt x="5154" y="4475"/>
                </a:cubicBezTo>
                <a:cubicBezTo>
                  <a:pt x="5154" y="5980"/>
                  <a:pt x="5154" y="5980"/>
                  <a:pt x="5154" y="5980"/>
                </a:cubicBezTo>
                <a:cubicBezTo>
                  <a:pt x="6109" y="5980"/>
                  <a:pt x="6109" y="5980"/>
                  <a:pt x="6109" y="5980"/>
                </a:cubicBezTo>
                <a:lnTo>
                  <a:pt x="6109" y="4368"/>
                </a:lnTo>
                <a:close/>
                <a:moveTo>
                  <a:pt x="4157" y="3584"/>
                </a:moveTo>
                <a:lnTo>
                  <a:pt x="4157" y="3584"/>
                </a:lnTo>
                <a:cubicBezTo>
                  <a:pt x="4157" y="3563"/>
                  <a:pt x="4178" y="3563"/>
                  <a:pt x="4178" y="3563"/>
                </a:cubicBezTo>
                <a:cubicBezTo>
                  <a:pt x="4178" y="3584"/>
                  <a:pt x="4178" y="3584"/>
                  <a:pt x="4178" y="3584"/>
                </a:cubicBezTo>
                <a:lnTo>
                  <a:pt x="4157" y="3584"/>
                </a:ln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pic>
        <p:nvPicPr>
          <p:cNvPr id="9" name="Picture 8">
            <a:extLst>
              <a:ext uri="{FF2B5EF4-FFF2-40B4-BE49-F238E27FC236}">
                <a16:creationId xmlns="" xmlns:a16="http://schemas.microsoft.com/office/drawing/2014/main" id="{E365E8B2-562C-924E-8E84-614A47E7AA81}"/>
              </a:ext>
            </a:extLst>
          </p:cNvPr>
          <p:cNvPicPr>
            <a:picLocks noChangeAspect="1"/>
          </p:cNvPicPr>
          <p:nvPr userDrawn="1"/>
        </p:nvPicPr>
        <p:blipFill>
          <a:blip r:embed="rId2"/>
          <a:stretch>
            <a:fillRect/>
          </a:stretch>
        </p:blipFill>
        <p:spPr>
          <a:xfrm>
            <a:off x="665097" y="5775529"/>
            <a:ext cx="2078103" cy="678687"/>
          </a:xfrm>
          <a:prstGeom prst="rect">
            <a:avLst/>
          </a:prstGeom>
        </p:spPr>
      </p:pic>
      <p:sp>
        <p:nvSpPr>
          <p:cNvPr id="13" name="Text Placeholder 12">
            <a:extLst>
              <a:ext uri="{FF2B5EF4-FFF2-40B4-BE49-F238E27FC236}">
                <a16:creationId xmlns="" xmlns:a16="http://schemas.microsoft.com/office/drawing/2014/main" id="{210687AD-4BE6-9E45-9824-1ABF36233175}"/>
              </a:ext>
            </a:extLst>
          </p:cNvPr>
          <p:cNvSpPr>
            <a:spLocks noGrp="1"/>
          </p:cNvSpPr>
          <p:nvPr userDrawn="1">
            <p:ph type="body" sz="quarter" idx="12" hasCustomPrompt="1"/>
          </p:nvPr>
        </p:nvSpPr>
        <p:spPr>
          <a:xfrm>
            <a:off x="721956" y="1578841"/>
            <a:ext cx="4150014" cy="2487468"/>
          </a:xfrm>
        </p:spPr>
        <p:txBody>
          <a:bodyPr anchor="b" anchorCtr="0"/>
          <a:lstStyle>
            <a:lvl1pPr marL="0" indent="0">
              <a:spcBef>
                <a:spcPts val="0"/>
              </a:spcBef>
              <a:buFont typeface="Arial" panose="020B0604020202020204" pitchFamily="34" charset="0"/>
              <a:buNone/>
              <a:tabLst>
                <a:tab pos="309563" algn="l"/>
              </a:tabLst>
              <a:defRPr b="0">
                <a:solidFill>
                  <a:schemeClr val="accent6">
                    <a:lumMod val="75000"/>
                    <a:lumOff val="25000"/>
                  </a:schemeClr>
                </a:solidFill>
              </a:defRPr>
            </a:lvl1pPr>
            <a:lvl2pPr marL="0" indent="0">
              <a:buNone/>
              <a:defRPr/>
            </a:lvl2pPr>
            <a:lvl3pPr marL="221400" indent="0">
              <a:buNone/>
              <a:defRPr/>
            </a:lvl3pPr>
            <a:lvl4pPr marL="581400" indent="0">
              <a:buNone/>
              <a:defRPr/>
            </a:lvl4pPr>
            <a:lvl5pPr marL="941400" indent="0">
              <a:buNone/>
              <a:defRPr/>
            </a:lvl5pPr>
          </a:lstStyle>
          <a:p>
            <a:pPr lvl="0"/>
            <a:r>
              <a:rPr lang="en-US" dirty="0"/>
              <a:t>Click to add text</a:t>
            </a:r>
          </a:p>
        </p:txBody>
      </p:sp>
    </p:spTree>
    <p:extLst>
      <p:ext uri="{BB962C8B-B14F-4D97-AF65-F5344CB8AC3E}">
        <p14:creationId xmlns:p14="http://schemas.microsoft.com/office/powerpoint/2010/main" val="86740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BA47A0A-1973-43A1-ADA2-ED88BA0E171B}"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271345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A47A0A-1973-43A1-ADA2-ED88BA0E171B}" type="datetimeFigureOut">
              <a:rPr lang="en-AU" smtClean="0"/>
              <a:t>8/05/2020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145761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FBA47A0A-1973-43A1-ADA2-ED88BA0E171B}" type="datetimeFigureOut">
              <a:rPr lang="en-AU" smtClean="0"/>
              <a:t>8/05/2020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276177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BA47A0A-1973-43A1-ADA2-ED88BA0E171B}" type="datetimeFigureOut">
              <a:rPr lang="en-AU" smtClean="0"/>
              <a:t>8/05/2020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251674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BA47A0A-1973-43A1-ADA2-ED88BA0E171B}" type="datetimeFigureOut">
              <a:rPr lang="en-AU" smtClean="0"/>
              <a:t>8/05/2020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375387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A47A0A-1973-43A1-ADA2-ED88BA0E171B}" type="datetimeFigureOut">
              <a:rPr lang="en-AU" smtClean="0"/>
              <a:t>8/05/2020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649295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A47A0A-1973-43A1-ADA2-ED88BA0E171B}" type="datetimeFigureOut">
              <a:rPr lang="en-AU" smtClean="0"/>
              <a:t>8/05/2020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298994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A47A0A-1973-43A1-ADA2-ED88BA0E171B}" type="datetimeFigureOut">
              <a:rPr lang="en-AU" smtClean="0"/>
              <a:t>8/05/2020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508B785-9912-449B-85C6-D269D8C11A3C}" type="slidenum">
              <a:rPr lang="en-AU" smtClean="0"/>
              <a:t>‹#›</a:t>
            </a:fld>
            <a:endParaRPr lang="en-AU"/>
          </a:p>
        </p:txBody>
      </p:sp>
    </p:spTree>
    <p:extLst>
      <p:ext uri="{BB962C8B-B14F-4D97-AF65-F5344CB8AC3E}">
        <p14:creationId xmlns:p14="http://schemas.microsoft.com/office/powerpoint/2010/main" val="3993161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47A0A-1973-43A1-ADA2-ED88BA0E171B}" type="datetimeFigureOut">
              <a:rPr lang="en-AU" smtClean="0"/>
              <a:t>8/05/2020</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8B785-9912-449B-85C6-D269D8C11A3C}" type="slidenum">
              <a:rPr lang="en-AU" smtClean="0"/>
              <a:t>‹#›</a:t>
            </a:fld>
            <a:endParaRPr lang="en-AU"/>
          </a:p>
        </p:txBody>
      </p:sp>
    </p:spTree>
    <p:extLst>
      <p:ext uri="{BB962C8B-B14F-4D97-AF65-F5344CB8AC3E}">
        <p14:creationId xmlns:p14="http://schemas.microsoft.com/office/powerpoint/2010/main" val="4270401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cec.health.nsw.gov.au/quality-improvement/team-effectiveness/team-stripes/Safety-Fundamentals-for-Teams" TargetMode="External"/><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hbr.org/search?term=kathleen%20m.%20sutcliffe" TargetMode="External"/><Relationship Id="rId3" Type="http://schemas.openxmlformats.org/officeDocument/2006/relationships/slideLayout" Target="../slideLayouts/slideLayout2.xml"/><Relationship Id="rId7" Type="http://schemas.openxmlformats.org/officeDocument/2006/relationships/hyperlink" Target="https://hbr.org/search?term=christopher%20g.%20myers"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hbr.org/search?term=amir%20a.%20ghaferi" TargetMode="External"/><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hyperlink" Target="https://hbr.org/search?term=peter%20pronovost"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cec.health.nsw.gov.au/clinical-incident-management" TargetMode="External"/><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rotWithShape="1">
          <a:blip r:embed="rId5" cstate="print">
            <a:extLst>
              <a:ext uri="{28A0092B-C50C-407E-A947-70E740481C1C}">
                <a14:useLocalDpi xmlns:a14="http://schemas.microsoft.com/office/drawing/2010/main"/>
              </a:ext>
            </a:extLst>
          </a:blip>
          <a:srcRect/>
          <a:stretch/>
        </p:blipFill>
        <p:spPr/>
      </p:pic>
      <p:grpSp>
        <p:nvGrpSpPr>
          <p:cNvPr id="7" name="Group 6">
            <a:extLst>
              <a:ext uri="{FF2B5EF4-FFF2-40B4-BE49-F238E27FC236}">
                <a16:creationId xmlns:a16="http://schemas.microsoft.com/office/drawing/2014/main" xmlns="" id="{D84C38DD-218D-0642-BCDF-F8161481D06E}"/>
              </a:ext>
            </a:extLst>
          </p:cNvPr>
          <p:cNvGrpSpPr/>
          <p:nvPr/>
        </p:nvGrpSpPr>
        <p:grpSpPr>
          <a:xfrm>
            <a:off x="5137199" y="-17168"/>
            <a:ext cx="7072600" cy="6888376"/>
            <a:chOff x="5143137" y="-17168"/>
            <a:chExt cx="7072600" cy="6888376"/>
          </a:xfrm>
        </p:grpSpPr>
        <p:sp>
          <p:nvSpPr>
            <p:cNvPr id="8" name="Freeform 9">
              <a:extLst>
                <a:ext uri="{FF2B5EF4-FFF2-40B4-BE49-F238E27FC236}">
                  <a16:creationId xmlns:a16="http://schemas.microsoft.com/office/drawing/2014/main" xmlns="" id="{31B553F0-D018-7E4B-ABA7-A475EDDA4077}"/>
                </a:ext>
              </a:extLst>
            </p:cNvPr>
            <p:cNvSpPr>
              <a:spLocks noChangeArrowheads="1"/>
            </p:cNvSpPr>
            <p:nvPr/>
          </p:nvSpPr>
          <p:spPr bwMode="auto">
            <a:xfrm>
              <a:off x="5143137" y="-17168"/>
              <a:ext cx="3544311" cy="6888376"/>
            </a:xfrm>
            <a:custGeom>
              <a:avLst/>
              <a:gdLst>
                <a:gd name="T0" fmla="*/ 51 w 3902"/>
                <a:gd name="T1" fmla="*/ 0 h 7584"/>
                <a:gd name="T2" fmla="*/ 51 w 3902"/>
                <a:gd name="T3" fmla="*/ 0 h 7584"/>
                <a:gd name="T4" fmla="*/ 0 w 3902"/>
                <a:gd name="T5" fmla="*/ 7583 h 7584"/>
                <a:gd name="T6" fmla="*/ 1455 w 3902"/>
                <a:gd name="T7" fmla="*/ 7583 h 7584"/>
                <a:gd name="T8" fmla="*/ 3901 w 3902"/>
                <a:gd name="T9" fmla="*/ 0 h 7584"/>
                <a:gd name="T10" fmla="*/ 51 w 3902"/>
                <a:gd name="T11" fmla="*/ 0 h 7584"/>
              </a:gdLst>
              <a:ahLst/>
              <a:cxnLst>
                <a:cxn ang="0">
                  <a:pos x="T0" y="T1"/>
                </a:cxn>
                <a:cxn ang="0">
                  <a:pos x="T2" y="T3"/>
                </a:cxn>
                <a:cxn ang="0">
                  <a:pos x="T4" y="T5"/>
                </a:cxn>
                <a:cxn ang="0">
                  <a:pos x="T6" y="T7"/>
                </a:cxn>
                <a:cxn ang="0">
                  <a:pos x="T8" y="T9"/>
                </a:cxn>
                <a:cxn ang="0">
                  <a:pos x="T10" y="T11"/>
                </a:cxn>
              </a:cxnLst>
              <a:rect l="0" t="0" r="r" b="b"/>
              <a:pathLst>
                <a:path w="3902" h="7584">
                  <a:moveTo>
                    <a:pt x="51" y="0"/>
                  </a:moveTo>
                  <a:lnTo>
                    <a:pt x="51" y="0"/>
                  </a:lnTo>
                  <a:cubicBezTo>
                    <a:pt x="51" y="0"/>
                    <a:pt x="1043" y="2845"/>
                    <a:pt x="0" y="7583"/>
                  </a:cubicBezTo>
                  <a:cubicBezTo>
                    <a:pt x="1455" y="7583"/>
                    <a:pt x="1455" y="7583"/>
                    <a:pt x="1455" y="7583"/>
                  </a:cubicBezTo>
                  <a:cubicBezTo>
                    <a:pt x="1455" y="7583"/>
                    <a:pt x="3411" y="3630"/>
                    <a:pt x="3901" y="0"/>
                  </a:cubicBezTo>
                  <a:lnTo>
                    <a:pt x="51" y="0"/>
                  </a:lnTo>
                </a:path>
              </a:pathLst>
            </a:custGeom>
            <a:solidFill>
              <a:srgbClr val="006666">
                <a:alpha val="70000"/>
              </a:srgbClr>
            </a:solidFill>
            <a:ln w="9525" cap="flat">
              <a:noFill/>
              <a:bevel/>
              <a:headEnd/>
              <a:tailEnd/>
            </a:ln>
            <a:effectLst/>
          </p:spPr>
          <p:txBody>
            <a:bodyPr wrap="none" anchor="ctr"/>
            <a:lstStyle/>
            <a:p>
              <a:endParaRPr lang="en-AU" dirty="0"/>
            </a:p>
          </p:txBody>
        </p:sp>
        <p:sp>
          <p:nvSpPr>
            <p:cNvPr id="9" name="Freeform 10" hidden="1">
              <a:extLst>
                <a:ext uri="{FF2B5EF4-FFF2-40B4-BE49-F238E27FC236}">
                  <a16:creationId xmlns:a16="http://schemas.microsoft.com/office/drawing/2014/main" xmlns="" id="{C0BBFA9C-DBE4-0D47-A5CD-781E21EA8DB2}"/>
                </a:ext>
              </a:extLst>
            </p:cNvPr>
            <p:cNvSpPr>
              <a:spLocks noChangeArrowheads="1"/>
            </p:cNvSpPr>
            <p:nvPr/>
          </p:nvSpPr>
          <p:spPr bwMode="auto">
            <a:xfrm>
              <a:off x="8388003" y="-17168"/>
              <a:ext cx="3824652" cy="6888376"/>
            </a:xfrm>
            <a:custGeom>
              <a:avLst/>
              <a:gdLst>
                <a:gd name="T0" fmla="*/ 3102 w 4210"/>
                <a:gd name="T1" fmla="*/ 7583 h 7584"/>
                <a:gd name="T2" fmla="*/ 3102 w 4210"/>
                <a:gd name="T3" fmla="*/ 7583 h 7584"/>
                <a:gd name="T4" fmla="*/ 4209 w 4210"/>
                <a:gd name="T5" fmla="*/ 6411 h 7584"/>
                <a:gd name="T6" fmla="*/ 4209 w 4210"/>
                <a:gd name="T7" fmla="*/ 0 h 7584"/>
                <a:gd name="T8" fmla="*/ 0 w 4210"/>
                <a:gd name="T9" fmla="*/ 7583 h 7584"/>
                <a:gd name="T10" fmla="*/ 3102 w 4210"/>
                <a:gd name="T11" fmla="*/ 7583 h 7584"/>
              </a:gdLst>
              <a:ahLst/>
              <a:cxnLst>
                <a:cxn ang="0">
                  <a:pos x="T0" y="T1"/>
                </a:cxn>
                <a:cxn ang="0">
                  <a:pos x="T2" y="T3"/>
                </a:cxn>
                <a:cxn ang="0">
                  <a:pos x="T4" y="T5"/>
                </a:cxn>
                <a:cxn ang="0">
                  <a:pos x="T6" y="T7"/>
                </a:cxn>
                <a:cxn ang="0">
                  <a:pos x="T8" y="T9"/>
                </a:cxn>
                <a:cxn ang="0">
                  <a:pos x="T10" y="T11"/>
                </a:cxn>
              </a:cxnLst>
              <a:rect l="0" t="0" r="r" b="b"/>
              <a:pathLst>
                <a:path w="4210" h="7584">
                  <a:moveTo>
                    <a:pt x="3102" y="7583"/>
                  </a:moveTo>
                  <a:lnTo>
                    <a:pt x="3102" y="7583"/>
                  </a:lnTo>
                  <a:cubicBezTo>
                    <a:pt x="3707" y="7003"/>
                    <a:pt x="4209" y="6411"/>
                    <a:pt x="4209" y="6411"/>
                  </a:cubicBezTo>
                  <a:cubicBezTo>
                    <a:pt x="4209" y="0"/>
                    <a:pt x="4209" y="0"/>
                    <a:pt x="4209" y="0"/>
                  </a:cubicBezTo>
                  <a:cubicBezTo>
                    <a:pt x="4209" y="0"/>
                    <a:pt x="3012" y="3515"/>
                    <a:pt x="0" y="7583"/>
                  </a:cubicBezTo>
                  <a:lnTo>
                    <a:pt x="3102" y="7583"/>
                  </a:lnTo>
                </a:path>
              </a:pathLst>
            </a:custGeom>
            <a:solidFill>
              <a:srgbClr val="00CCCC">
                <a:alpha val="70000"/>
              </a:srgbClr>
            </a:solidFill>
            <a:ln w="9525" cap="flat">
              <a:noFill/>
              <a:bevel/>
              <a:headEnd/>
              <a:tailEnd/>
            </a:ln>
            <a:effectLst/>
          </p:spPr>
          <p:txBody>
            <a:bodyPr wrap="none" anchor="ctr"/>
            <a:lstStyle/>
            <a:p>
              <a:endParaRPr lang="en-AU" dirty="0"/>
            </a:p>
          </p:txBody>
        </p:sp>
        <p:sp>
          <p:nvSpPr>
            <p:cNvPr id="10" name="Freeform 11" hidden="1">
              <a:extLst>
                <a:ext uri="{FF2B5EF4-FFF2-40B4-BE49-F238E27FC236}">
                  <a16:creationId xmlns:a16="http://schemas.microsoft.com/office/drawing/2014/main" xmlns="" id="{494D1A27-1DC4-0B44-81B0-401899C1FC9A}"/>
                </a:ext>
              </a:extLst>
            </p:cNvPr>
            <p:cNvSpPr>
              <a:spLocks noChangeArrowheads="1"/>
            </p:cNvSpPr>
            <p:nvPr/>
          </p:nvSpPr>
          <p:spPr bwMode="auto">
            <a:xfrm>
              <a:off x="6464744" y="-17168"/>
              <a:ext cx="5750993" cy="6888376"/>
            </a:xfrm>
            <a:custGeom>
              <a:avLst/>
              <a:gdLst>
                <a:gd name="T0" fmla="*/ 0 w 6334"/>
                <a:gd name="T1" fmla="*/ 7583 h 7584"/>
                <a:gd name="T2" fmla="*/ 0 w 6334"/>
                <a:gd name="T3" fmla="*/ 7583 h 7584"/>
                <a:gd name="T4" fmla="*/ 2446 w 6334"/>
                <a:gd name="T5" fmla="*/ 0 h 7584"/>
                <a:gd name="T6" fmla="*/ 6333 w 6334"/>
                <a:gd name="T7" fmla="*/ 0 h 7584"/>
                <a:gd name="T8" fmla="*/ 2124 w 6334"/>
                <a:gd name="T9" fmla="*/ 7583 h 7584"/>
                <a:gd name="T10" fmla="*/ 0 w 6334"/>
                <a:gd name="T11" fmla="*/ 7583 h 7584"/>
              </a:gdLst>
              <a:ahLst/>
              <a:cxnLst>
                <a:cxn ang="0">
                  <a:pos x="T0" y="T1"/>
                </a:cxn>
                <a:cxn ang="0">
                  <a:pos x="T2" y="T3"/>
                </a:cxn>
                <a:cxn ang="0">
                  <a:pos x="T4" y="T5"/>
                </a:cxn>
                <a:cxn ang="0">
                  <a:pos x="T6" y="T7"/>
                </a:cxn>
                <a:cxn ang="0">
                  <a:pos x="T8" y="T9"/>
                </a:cxn>
                <a:cxn ang="0">
                  <a:pos x="T10" y="T11"/>
                </a:cxn>
              </a:cxnLst>
              <a:rect l="0" t="0" r="r" b="b"/>
              <a:pathLst>
                <a:path w="6334" h="7584">
                  <a:moveTo>
                    <a:pt x="0" y="7583"/>
                  </a:moveTo>
                  <a:lnTo>
                    <a:pt x="0" y="7583"/>
                  </a:lnTo>
                  <a:cubicBezTo>
                    <a:pt x="0" y="7583"/>
                    <a:pt x="1956" y="3630"/>
                    <a:pt x="2446" y="0"/>
                  </a:cubicBezTo>
                  <a:cubicBezTo>
                    <a:pt x="6333" y="0"/>
                    <a:pt x="6333" y="0"/>
                    <a:pt x="6333" y="0"/>
                  </a:cubicBezTo>
                  <a:cubicBezTo>
                    <a:pt x="6333" y="0"/>
                    <a:pt x="5136" y="3515"/>
                    <a:pt x="2124" y="7583"/>
                  </a:cubicBezTo>
                  <a:lnTo>
                    <a:pt x="0" y="7583"/>
                  </a:lnTo>
                </a:path>
              </a:pathLst>
            </a:custGeom>
            <a:solidFill>
              <a:srgbClr val="009999">
                <a:alpha val="70000"/>
              </a:srgbClr>
            </a:solidFill>
            <a:ln w="9525" cap="flat">
              <a:noFill/>
              <a:bevel/>
              <a:headEnd/>
              <a:tailEnd/>
            </a:ln>
            <a:effectLst/>
          </p:spPr>
          <p:txBody>
            <a:bodyPr wrap="none" anchor="ctr"/>
            <a:lstStyle/>
            <a:p>
              <a:endParaRPr lang="en-AU" dirty="0"/>
            </a:p>
          </p:txBody>
        </p:sp>
        <p:sp>
          <p:nvSpPr>
            <p:cNvPr id="11" name="Freeform 12">
              <a:extLst>
                <a:ext uri="{FF2B5EF4-FFF2-40B4-BE49-F238E27FC236}">
                  <a16:creationId xmlns:a16="http://schemas.microsoft.com/office/drawing/2014/main" xmlns="" id="{6FCFC5ED-F7DE-4F4D-8D6B-004AF9A61305}"/>
                </a:ext>
              </a:extLst>
            </p:cNvPr>
            <p:cNvSpPr>
              <a:spLocks noChangeArrowheads="1"/>
            </p:cNvSpPr>
            <p:nvPr/>
          </p:nvSpPr>
          <p:spPr bwMode="auto">
            <a:xfrm>
              <a:off x="11209778" y="5802738"/>
              <a:ext cx="1005221" cy="1065295"/>
            </a:xfrm>
            <a:custGeom>
              <a:avLst/>
              <a:gdLst>
                <a:gd name="T0" fmla="*/ 0 w 1108"/>
                <a:gd name="T1" fmla="*/ 1172 h 1173"/>
                <a:gd name="T2" fmla="*/ 0 w 1108"/>
                <a:gd name="T3" fmla="*/ 1172 h 1173"/>
                <a:gd name="T4" fmla="*/ 1107 w 1108"/>
                <a:gd name="T5" fmla="*/ 0 h 1173"/>
                <a:gd name="T6" fmla="*/ 1107 w 1108"/>
                <a:gd name="T7" fmla="*/ 1172 h 1173"/>
                <a:gd name="T8" fmla="*/ 0 w 1108"/>
                <a:gd name="T9" fmla="*/ 1172 h 1173"/>
              </a:gdLst>
              <a:ahLst/>
              <a:cxnLst>
                <a:cxn ang="0">
                  <a:pos x="T0" y="T1"/>
                </a:cxn>
                <a:cxn ang="0">
                  <a:pos x="T2" y="T3"/>
                </a:cxn>
                <a:cxn ang="0">
                  <a:pos x="T4" y="T5"/>
                </a:cxn>
                <a:cxn ang="0">
                  <a:pos x="T6" y="T7"/>
                </a:cxn>
                <a:cxn ang="0">
                  <a:pos x="T8" y="T9"/>
                </a:cxn>
              </a:cxnLst>
              <a:rect l="0" t="0" r="r" b="b"/>
              <a:pathLst>
                <a:path w="1108" h="1173">
                  <a:moveTo>
                    <a:pt x="0" y="1172"/>
                  </a:moveTo>
                  <a:lnTo>
                    <a:pt x="0" y="1172"/>
                  </a:lnTo>
                  <a:cubicBezTo>
                    <a:pt x="605" y="592"/>
                    <a:pt x="1107" y="0"/>
                    <a:pt x="1107" y="0"/>
                  </a:cubicBezTo>
                  <a:cubicBezTo>
                    <a:pt x="1107" y="1172"/>
                    <a:pt x="1107" y="1172"/>
                    <a:pt x="1107" y="1172"/>
                  </a:cubicBezTo>
                  <a:lnTo>
                    <a:pt x="0" y="1172"/>
                  </a:lnTo>
                </a:path>
              </a:pathLst>
            </a:custGeom>
            <a:solidFill>
              <a:srgbClr val="74DECA">
                <a:alpha val="70000"/>
              </a:srgbClr>
            </a:solidFill>
            <a:ln w="9525" cap="flat">
              <a:noFill/>
              <a:bevel/>
              <a:headEnd/>
              <a:tailEnd/>
            </a:ln>
            <a:effectLst/>
          </p:spPr>
          <p:txBody>
            <a:bodyPr wrap="none" anchor="ctr"/>
            <a:lstStyle/>
            <a:p>
              <a:endParaRPr lang="en-AU" dirty="0"/>
            </a:p>
          </p:txBody>
        </p:sp>
      </p:grpSp>
      <p:sp>
        <p:nvSpPr>
          <p:cNvPr id="3" name="Title 2">
            <a:extLst>
              <a:ext uri="{FF2B5EF4-FFF2-40B4-BE49-F238E27FC236}">
                <a16:creationId xmlns:a16="http://schemas.microsoft.com/office/drawing/2014/main" xmlns="" id="{AC28092F-D536-124E-BBEE-F5196ABF2EDF}"/>
              </a:ext>
            </a:extLst>
          </p:cNvPr>
          <p:cNvSpPr>
            <a:spLocks noGrp="1"/>
          </p:cNvSpPr>
          <p:nvPr>
            <p:ph type="title"/>
          </p:nvPr>
        </p:nvSpPr>
        <p:spPr>
          <a:xfrm>
            <a:off x="695325" y="867123"/>
            <a:ext cx="4573361" cy="2482888"/>
          </a:xfrm>
        </p:spPr>
        <p:txBody>
          <a:bodyPr/>
          <a:lstStyle/>
          <a:p>
            <a:r>
              <a:rPr lang="en-AU" dirty="0" smtClean="0"/>
              <a:t>Safety Fundamentals for Teams</a:t>
            </a:r>
            <a:endParaRPr lang="en-AU" dirty="0"/>
          </a:p>
        </p:txBody>
      </p:sp>
      <p:sp>
        <p:nvSpPr>
          <p:cNvPr id="4" name="Subtitle 3">
            <a:extLst>
              <a:ext uri="{FF2B5EF4-FFF2-40B4-BE49-F238E27FC236}">
                <a16:creationId xmlns:a16="http://schemas.microsoft.com/office/drawing/2014/main" xmlns="" id="{E778AEF7-C618-5546-8729-E20825F05AB2}"/>
              </a:ext>
            </a:extLst>
          </p:cNvPr>
          <p:cNvSpPr>
            <a:spLocks noGrp="1"/>
          </p:cNvSpPr>
          <p:nvPr>
            <p:ph type="subTitle" idx="1"/>
          </p:nvPr>
        </p:nvSpPr>
        <p:spPr>
          <a:xfrm>
            <a:off x="753993" y="3581642"/>
            <a:ext cx="4456024" cy="1447558"/>
          </a:xfrm>
        </p:spPr>
        <p:txBody>
          <a:bodyPr/>
          <a:lstStyle/>
          <a:p>
            <a:r>
              <a:rPr lang="en-US" dirty="0" smtClean="0"/>
              <a:t>Mary Ryan RN PhD</a:t>
            </a:r>
          </a:p>
          <a:p>
            <a:r>
              <a:rPr lang="en-US" dirty="0" smtClean="0"/>
              <a:t>Program Lead – Team Effectiveness</a:t>
            </a:r>
            <a:endParaRPr lang="en-AU"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7571732"/>
      </p:ext>
    </p:extLst>
  </p:cSld>
  <p:clrMapOvr>
    <a:masterClrMapping/>
  </p:clrMapOvr>
  <mc:AlternateContent xmlns:mc="http://schemas.openxmlformats.org/markup-compatibility/2006" xmlns:p14="http://schemas.microsoft.com/office/powerpoint/2010/main">
    <mc:Choice Requires="p14">
      <p:transition spd="slow" p14:dur="2000" advTm="13990"/>
    </mc:Choice>
    <mc:Fallback xmlns="">
      <p:transition spd="slow" advTm="13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650" y="447185"/>
            <a:ext cx="8281988" cy="666505"/>
          </a:xfrm>
        </p:spPr>
        <p:txBody>
          <a:bodyPr>
            <a:normAutofit fontScale="90000"/>
          </a:bodyPr>
          <a:lstStyle/>
          <a:p>
            <a:r>
              <a:rPr lang="en-US" dirty="0" smtClean="0"/>
              <a:t>Learning objectives</a:t>
            </a:r>
            <a:endParaRPr lang="en-AU" dirty="0"/>
          </a:p>
        </p:txBody>
      </p:sp>
      <p:sp>
        <p:nvSpPr>
          <p:cNvPr id="3" name="Text Placeholder 2"/>
          <p:cNvSpPr>
            <a:spLocks noGrp="1"/>
          </p:cNvSpPr>
          <p:nvPr>
            <p:ph type="body" sz="quarter" idx="13"/>
          </p:nvPr>
        </p:nvSpPr>
        <p:spPr>
          <a:xfrm>
            <a:off x="1390650" y="1148037"/>
            <a:ext cx="7767638" cy="386498"/>
          </a:xfrm>
        </p:spPr>
        <p:txBody>
          <a:bodyPr/>
          <a:lstStyle/>
          <a:p>
            <a:r>
              <a:rPr lang="en-US" dirty="0" smtClean="0"/>
              <a:t>Following this presentation the participant will be able to:</a:t>
            </a:r>
            <a:endParaRPr lang="en-AU" dirty="0"/>
          </a:p>
        </p:txBody>
      </p:sp>
      <p:sp>
        <p:nvSpPr>
          <p:cNvPr id="4" name="Content Placeholder 3"/>
          <p:cNvSpPr>
            <a:spLocks noGrp="1"/>
          </p:cNvSpPr>
          <p:nvPr>
            <p:ph sz="quarter" idx="14"/>
          </p:nvPr>
        </p:nvSpPr>
        <p:spPr>
          <a:xfrm>
            <a:off x="695324" y="1858963"/>
            <a:ext cx="8206945" cy="3703007"/>
          </a:xfrm>
        </p:spPr>
        <p:txBody>
          <a:bodyPr/>
          <a:lstStyle/>
          <a:p>
            <a:pPr marL="457200" indent="-457200">
              <a:buFont typeface="+mj-lt"/>
              <a:buAutoNum type="arabicPeriod"/>
            </a:pPr>
            <a:r>
              <a:rPr lang="en-US" sz="2000" dirty="0" smtClean="0"/>
              <a:t>Name the (current) eight CEC defined Safety Fundamentals for Teams</a:t>
            </a:r>
          </a:p>
          <a:p>
            <a:pPr marL="457200" indent="-457200">
              <a:buFont typeface="+mj-lt"/>
              <a:buAutoNum type="arabicPeriod"/>
            </a:pPr>
            <a:r>
              <a:rPr lang="en-US" sz="2000" dirty="0" smtClean="0"/>
              <a:t>Discuss the background to the Safety Fundamentals for Teams</a:t>
            </a:r>
          </a:p>
          <a:p>
            <a:pPr marL="457200" indent="-457200">
              <a:buFont typeface="+mj-lt"/>
              <a:buAutoNum type="arabicPeriod"/>
            </a:pPr>
            <a:r>
              <a:rPr lang="en-US" sz="2000" dirty="0" smtClean="0"/>
              <a:t>Describe </a:t>
            </a:r>
            <a:r>
              <a:rPr lang="en-US" sz="2000" dirty="0"/>
              <a:t>the outcomes that can be achieved from carefully implemented Safety Fundamentals</a:t>
            </a:r>
          </a:p>
          <a:p>
            <a:pPr marL="457200" indent="-457200">
              <a:buFont typeface="+mj-lt"/>
              <a:buAutoNum type="arabicPeriod"/>
            </a:pPr>
            <a:r>
              <a:rPr lang="en-US" sz="2000" dirty="0" smtClean="0"/>
              <a:t>Identify the Safety Fundamentals for Teams you already use</a:t>
            </a:r>
          </a:p>
          <a:p>
            <a:pPr marL="457200" indent="-457200">
              <a:buFont typeface="+mj-lt"/>
              <a:buAutoNum type="arabicPeriod"/>
            </a:pPr>
            <a:r>
              <a:rPr lang="en-US" sz="2000" dirty="0" smtClean="0"/>
              <a:t>Decide which of the Safety Fundamentals for Teams you use that you will evaluate</a:t>
            </a:r>
          </a:p>
        </p:txBody>
      </p:sp>
      <p:sp>
        <p:nvSpPr>
          <p:cNvPr id="5" name="Footer Placeholder 4"/>
          <p:cNvSpPr>
            <a:spLocks noGrp="1"/>
          </p:cNvSpPr>
          <p:nvPr>
            <p:ph type="ftr" sz="quarter" idx="15"/>
          </p:nvPr>
        </p:nvSpPr>
        <p:spPr/>
        <p:txBody>
          <a:bodyPr/>
          <a:lstStyle/>
          <a:p>
            <a:r>
              <a:rPr lang="en-AU" smtClean="0"/>
              <a:t>Clinical Excellence Commission</a:t>
            </a:r>
            <a:endParaRPr lang="en-AU" dirty="0"/>
          </a:p>
        </p:txBody>
      </p:sp>
      <p:sp>
        <p:nvSpPr>
          <p:cNvPr id="6" name="Slide Number Placeholder 5"/>
          <p:cNvSpPr>
            <a:spLocks noGrp="1"/>
          </p:cNvSpPr>
          <p:nvPr>
            <p:ph type="sldNum" sz="quarter" idx="16"/>
          </p:nvPr>
        </p:nvSpPr>
        <p:spPr/>
        <p:txBody>
          <a:bodyPr/>
          <a:lstStyle/>
          <a:p>
            <a:fld id="{84D3DED8-CEC3-1449-A2AB-4F5665AE0AC9}" type="slidenum">
              <a:rPr lang="en-AU" smtClean="0"/>
              <a:t>2</a:t>
            </a:fld>
            <a:endParaRPr lang="en-AU"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93" y="81258"/>
            <a:ext cx="1294064" cy="129406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2270" y="1858963"/>
            <a:ext cx="3065892" cy="3065892"/>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5800186"/>
      </p:ext>
    </p:extLst>
  </p:cSld>
  <p:clrMapOvr>
    <a:masterClrMapping/>
  </p:clrMapOvr>
  <mc:AlternateContent xmlns:mc="http://schemas.openxmlformats.org/markup-compatibility/2006" xmlns:p14="http://schemas.microsoft.com/office/powerpoint/2010/main">
    <mc:Choice Requires="p14">
      <p:transition spd="slow" p14:dur="2000" advTm="75984"/>
    </mc:Choice>
    <mc:Fallback xmlns="">
      <p:transition spd="slow" advTm="7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Fundamentals for Teams – </a:t>
            </a:r>
            <a:r>
              <a:rPr lang="en-US" b="1" dirty="0" smtClean="0"/>
              <a:t>What</a:t>
            </a:r>
            <a:endParaRPr lang="en-AU" b="1" dirty="0"/>
          </a:p>
        </p:txBody>
      </p:sp>
      <p:sp>
        <p:nvSpPr>
          <p:cNvPr id="4" name="Content Placeholder 3"/>
          <p:cNvSpPr>
            <a:spLocks noGrp="1"/>
          </p:cNvSpPr>
          <p:nvPr>
            <p:ph sz="quarter" idx="14"/>
          </p:nvPr>
        </p:nvSpPr>
        <p:spPr>
          <a:xfrm>
            <a:off x="704849" y="1385887"/>
            <a:ext cx="6180984" cy="4443413"/>
          </a:xfrm>
        </p:spPr>
        <p:txBody>
          <a:bodyPr/>
          <a:lstStyle/>
          <a:p>
            <a:r>
              <a:rPr lang="en-US" sz="2000" b="1" dirty="0" smtClean="0"/>
              <a:t>What they are</a:t>
            </a:r>
            <a:r>
              <a:rPr lang="en-US" sz="2000" dirty="0" smtClean="0"/>
              <a:t>:</a:t>
            </a:r>
          </a:p>
          <a:p>
            <a:pPr marL="285750" indent="-285750">
              <a:buFont typeface="Arial" panose="020B0604020202020204" pitchFamily="34" charset="0"/>
              <a:buChar char="•"/>
            </a:pPr>
            <a:r>
              <a:rPr lang="en-US" sz="2000" dirty="0" smtClean="0"/>
              <a:t>An activity which changes behaviors that impact safe and quality care  </a:t>
            </a:r>
          </a:p>
          <a:p>
            <a:pPr marL="285750" indent="-285750">
              <a:buFont typeface="Arial" panose="020B0604020202020204" pitchFamily="34" charset="0"/>
              <a:buChar char="•"/>
            </a:pPr>
            <a:r>
              <a:rPr lang="en-US" sz="2000" dirty="0" smtClean="0"/>
              <a:t>When effectively implemented and regularly evaluated the changes will be demonstrated in improvements in staff and patient experience</a:t>
            </a:r>
          </a:p>
          <a:p>
            <a:pPr marL="285750" indent="-285750">
              <a:buFont typeface="Arial" panose="020B0604020202020204" pitchFamily="34" charset="0"/>
              <a:buChar char="•"/>
            </a:pPr>
            <a:r>
              <a:rPr lang="en-US" sz="2000" dirty="0" smtClean="0"/>
              <a:t>Most are practical and some require a short implementation time and have the potential to bring quick measurable gains</a:t>
            </a:r>
          </a:p>
          <a:p>
            <a:endParaRPr lang="en-AU" sz="1800" dirty="0"/>
          </a:p>
        </p:txBody>
      </p:sp>
      <p:sp>
        <p:nvSpPr>
          <p:cNvPr id="6" name="Footer Placeholder 5"/>
          <p:cNvSpPr>
            <a:spLocks noGrp="1"/>
          </p:cNvSpPr>
          <p:nvPr>
            <p:ph type="ftr" sz="quarter" idx="16"/>
          </p:nvPr>
        </p:nvSpPr>
        <p:spPr/>
        <p:txBody>
          <a:bodyPr/>
          <a:lstStyle/>
          <a:p>
            <a:r>
              <a:rPr lang="en-AU" smtClean="0"/>
              <a:t>Clinical Excellence Commission</a:t>
            </a:r>
            <a:endParaRPr lang="en-AU" dirty="0"/>
          </a:p>
        </p:txBody>
      </p:sp>
      <p:sp>
        <p:nvSpPr>
          <p:cNvPr id="7" name="Slide Number Placeholder 6"/>
          <p:cNvSpPr>
            <a:spLocks noGrp="1"/>
          </p:cNvSpPr>
          <p:nvPr>
            <p:ph type="sldNum" sz="quarter" idx="17"/>
          </p:nvPr>
        </p:nvSpPr>
        <p:spPr/>
        <p:txBody>
          <a:bodyPr/>
          <a:lstStyle/>
          <a:p>
            <a:fld id="{84D3DED8-CEC3-1449-A2AB-4F5665AE0AC9}" type="slidenum">
              <a:rPr lang="en-AU" smtClean="0"/>
              <a:t>3</a:t>
            </a:fld>
            <a:endParaRPr lang="en-AU" dirty="0"/>
          </a:p>
        </p:txBody>
      </p:sp>
      <p:sp>
        <p:nvSpPr>
          <p:cNvPr id="10" name="Content Placeholder 3"/>
          <p:cNvSpPr txBox="1">
            <a:spLocks/>
          </p:cNvSpPr>
          <p:nvPr/>
        </p:nvSpPr>
        <p:spPr>
          <a:xfrm>
            <a:off x="7500112" y="1431213"/>
            <a:ext cx="3155685" cy="1485901"/>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accent6">
                    <a:lumMod val="75000"/>
                    <a:lumOff val="25000"/>
                  </a:schemeClr>
                </a:solidFill>
                <a:latin typeface="+mn-lt"/>
                <a:ea typeface="+mn-ea"/>
                <a:cs typeface="+mn-cs"/>
              </a:defRPr>
            </a:lvl1pPr>
            <a:lvl2pPr marL="0" indent="-228600" algn="l" defTabSz="914400" rtl="0" eaLnBrk="1" latinLnBrk="0" hangingPunct="1">
              <a:lnSpc>
                <a:spcPct val="120000"/>
              </a:lnSpc>
              <a:spcBef>
                <a:spcPts val="1000"/>
              </a:spcBef>
              <a:buSzPct val="120000"/>
              <a:buFont typeface="Arial" panose="020B0604020202020204" pitchFamily="34" charset="0"/>
              <a:buChar char="•"/>
              <a:defRPr sz="1400" kern="1200">
                <a:solidFill>
                  <a:schemeClr val="accent6">
                    <a:lumMod val="75000"/>
                    <a:lumOff val="25000"/>
                  </a:schemeClr>
                </a:solidFill>
                <a:latin typeface="+mn-lt"/>
                <a:ea typeface="+mn-ea"/>
                <a:cs typeface="+mn-cs"/>
              </a:defRPr>
            </a:lvl2pPr>
            <a:lvl3pPr marL="450000" indent="-228600" algn="l" defTabSz="914400" rtl="0" eaLnBrk="1" latinLnBrk="0" hangingPunct="1">
              <a:lnSpc>
                <a:spcPct val="120000"/>
              </a:lnSpc>
              <a:spcBef>
                <a:spcPts val="1000"/>
              </a:spcBef>
              <a:buSzPct val="90000"/>
              <a:buFont typeface="Wingdings" pitchFamily="2" charset="2"/>
              <a:buChar char="§"/>
              <a:defRPr sz="1400" kern="1200">
                <a:solidFill>
                  <a:schemeClr val="accent6">
                    <a:lumMod val="75000"/>
                    <a:lumOff val="25000"/>
                  </a:schemeClr>
                </a:solidFill>
                <a:latin typeface="+mn-lt"/>
                <a:ea typeface="+mn-ea"/>
                <a:cs typeface="+mn-cs"/>
              </a:defRPr>
            </a:lvl3pPr>
            <a:lvl4pPr marL="81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4pPr>
            <a:lvl5pPr marL="117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smtClean="0"/>
              <a:t>What they are not</a:t>
            </a:r>
            <a:r>
              <a:rPr lang="en-US" sz="1800" dirty="0" smtClean="0"/>
              <a:t>:</a:t>
            </a:r>
          </a:p>
          <a:p>
            <a:pPr marL="285750" indent="-285750">
              <a:buFont typeface="Arial" panose="020B0604020202020204" pitchFamily="34" charset="0"/>
              <a:buChar char="•"/>
            </a:pPr>
            <a:r>
              <a:rPr lang="en-US" sz="1800" dirty="0" smtClean="0"/>
              <a:t>They are not a bundle or something that needs to be implemented sequentially</a:t>
            </a:r>
          </a:p>
          <a:p>
            <a:pPr marL="285750" indent="-285750">
              <a:buFont typeface="Arial" panose="020B0604020202020204" pitchFamily="34" charset="0"/>
              <a:buChar char="•"/>
            </a:pPr>
            <a:endParaRPr lang="en-AU" sz="1800" dirty="0"/>
          </a:p>
        </p:txBody>
      </p:sp>
      <p:pic>
        <p:nvPicPr>
          <p:cNvPr id="12" name="Content Placeholder 11"/>
          <p:cNvPicPr>
            <a:picLocks noGrp="1" noChangeAspect="1"/>
          </p:cNvPicPr>
          <p:nvPr>
            <p:ph sz="quarter" idx="15"/>
          </p:nvPr>
        </p:nvPicPr>
        <p:blipFill>
          <a:blip r:embed="rId5" cstate="print">
            <a:extLst>
              <a:ext uri="{28A0092B-C50C-407E-A947-70E740481C1C}">
                <a14:useLocalDpi xmlns:a14="http://schemas.microsoft.com/office/drawing/2010/main" val="0"/>
              </a:ext>
            </a:extLst>
          </a:blip>
          <a:stretch>
            <a:fillRect/>
          </a:stretch>
        </p:blipFill>
        <p:spPr>
          <a:xfrm>
            <a:off x="6060401" y="5069126"/>
            <a:ext cx="1520348" cy="1520348"/>
          </a:xfr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9" name="Content Placeholder 3"/>
          <p:cNvSpPr txBox="1">
            <a:spLocks/>
          </p:cNvSpPr>
          <p:nvPr/>
        </p:nvSpPr>
        <p:spPr>
          <a:xfrm>
            <a:off x="7500112" y="3055236"/>
            <a:ext cx="3472688" cy="2473694"/>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accent6">
                    <a:lumMod val="75000"/>
                    <a:lumOff val="25000"/>
                  </a:schemeClr>
                </a:solidFill>
                <a:latin typeface="+mn-lt"/>
                <a:ea typeface="+mn-ea"/>
                <a:cs typeface="+mn-cs"/>
              </a:defRPr>
            </a:lvl1pPr>
            <a:lvl2pPr marL="0" indent="-228600" algn="l" defTabSz="914400" rtl="0" eaLnBrk="1" latinLnBrk="0" hangingPunct="1">
              <a:lnSpc>
                <a:spcPct val="120000"/>
              </a:lnSpc>
              <a:spcBef>
                <a:spcPts val="1000"/>
              </a:spcBef>
              <a:buSzPct val="120000"/>
              <a:buFont typeface="Arial" panose="020B0604020202020204" pitchFamily="34" charset="0"/>
              <a:buChar char="•"/>
              <a:defRPr sz="1400" kern="1200">
                <a:solidFill>
                  <a:schemeClr val="accent6">
                    <a:lumMod val="75000"/>
                    <a:lumOff val="25000"/>
                  </a:schemeClr>
                </a:solidFill>
                <a:latin typeface="+mn-lt"/>
                <a:ea typeface="+mn-ea"/>
                <a:cs typeface="+mn-cs"/>
              </a:defRPr>
            </a:lvl2pPr>
            <a:lvl3pPr marL="450000" indent="-228600" algn="l" defTabSz="914400" rtl="0" eaLnBrk="1" latinLnBrk="0" hangingPunct="1">
              <a:lnSpc>
                <a:spcPct val="120000"/>
              </a:lnSpc>
              <a:spcBef>
                <a:spcPts val="1000"/>
              </a:spcBef>
              <a:buSzPct val="90000"/>
              <a:buFont typeface="Wingdings" pitchFamily="2" charset="2"/>
              <a:buChar char="§"/>
              <a:defRPr sz="1400" kern="1200">
                <a:solidFill>
                  <a:schemeClr val="accent6">
                    <a:lumMod val="75000"/>
                    <a:lumOff val="25000"/>
                  </a:schemeClr>
                </a:solidFill>
                <a:latin typeface="+mn-lt"/>
                <a:ea typeface="+mn-ea"/>
                <a:cs typeface="+mn-cs"/>
              </a:defRPr>
            </a:lvl3pPr>
            <a:lvl4pPr marL="81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4pPr>
            <a:lvl5pPr marL="117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smtClean="0"/>
              <a:t>So what?</a:t>
            </a:r>
            <a:endParaRPr lang="en-US" sz="1800" dirty="0" smtClean="0"/>
          </a:p>
          <a:p>
            <a:pPr marL="285750" indent="-285750">
              <a:buFont typeface="Arial" panose="020B0604020202020204" pitchFamily="34" charset="0"/>
              <a:buChar char="•"/>
            </a:pPr>
            <a:r>
              <a:rPr lang="en-US" sz="1800" dirty="0"/>
              <a:t>They are not aspirational – a culture of safety is aspirational, while safety huddles are a practical tool which can be applied to enhance a culture of safety</a:t>
            </a:r>
          </a:p>
          <a:p>
            <a:pPr marL="285750" indent="-285750">
              <a:buFont typeface="Arial" panose="020B0604020202020204" pitchFamily="34" charset="0"/>
              <a:buChar char="•"/>
            </a:pPr>
            <a:endParaRPr lang="en-AU" sz="1800" dirty="0"/>
          </a:p>
        </p:txBody>
      </p:sp>
    </p:spTree>
    <p:extLst>
      <p:ext uri="{BB962C8B-B14F-4D97-AF65-F5344CB8AC3E}">
        <p14:creationId xmlns:p14="http://schemas.microsoft.com/office/powerpoint/2010/main" val="1052933369"/>
      </p:ext>
    </p:extLst>
  </p:cSld>
  <p:clrMapOvr>
    <a:masterClrMapping/>
  </p:clrMapOvr>
  <mc:AlternateContent xmlns:mc="http://schemas.openxmlformats.org/markup-compatibility/2006" xmlns:p14="http://schemas.microsoft.com/office/powerpoint/2010/main">
    <mc:Choice Requires="p14">
      <p:transition spd="slow" p14:dur="2000" advTm="76267"/>
    </mc:Choice>
    <mc:Fallback xmlns="">
      <p:transition spd="slow" advTm="76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Safety Fundamentals for Teams</a:t>
            </a:r>
            <a:endParaRPr lang="en-AU" dirty="0"/>
          </a:p>
        </p:txBody>
      </p:sp>
      <p:sp>
        <p:nvSpPr>
          <p:cNvPr id="4" name="Content Placeholder 3"/>
          <p:cNvSpPr>
            <a:spLocks noGrp="1"/>
          </p:cNvSpPr>
          <p:nvPr>
            <p:ph sz="quarter" idx="14"/>
          </p:nvPr>
        </p:nvSpPr>
        <p:spPr/>
        <p:txBody>
          <a:bodyPr/>
          <a:lstStyle/>
          <a:p>
            <a:pPr marL="342900" indent="-342900">
              <a:buFont typeface="+mj-lt"/>
              <a:buAutoNum type="arabicPeriod"/>
            </a:pPr>
            <a:r>
              <a:rPr lang="en-US" sz="1800" dirty="0" smtClean="0"/>
              <a:t>Safety Huddles</a:t>
            </a:r>
          </a:p>
          <a:p>
            <a:pPr marL="342900" indent="-342900">
              <a:buFont typeface="+mj-lt"/>
              <a:buAutoNum type="arabicPeriod"/>
            </a:pPr>
            <a:r>
              <a:rPr lang="en-US" sz="1800" dirty="0" smtClean="0"/>
              <a:t>Leadership </a:t>
            </a:r>
            <a:r>
              <a:rPr lang="en-US" sz="1800" dirty="0" err="1" smtClean="0"/>
              <a:t>WalkArounds</a:t>
            </a:r>
            <a:endParaRPr lang="en-US" sz="1800" dirty="0" smtClean="0"/>
          </a:p>
          <a:p>
            <a:pPr marL="342900" indent="-342900">
              <a:buFont typeface="+mj-lt"/>
              <a:buAutoNum type="arabicPeriod"/>
            </a:pPr>
            <a:r>
              <a:rPr lang="en-US" sz="1800" dirty="0" smtClean="0"/>
              <a:t>Quality Learning Boards</a:t>
            </a:r>
          </a:p>
          <a:p>
            <a:pPr marL="342900" indent="-342900">
              <a:buFont typeface="+mj-lt"/>
              <a:buAutoNum type="arabicPeriod"/>
            </a:pPr>
            <a:r>
              <a:rPr lang="en-US" sz="1800" dirty="0" smtClean="0"/>
              <a:t>Multidisciplinary Team Rounds</a:t>
            </a:r>
          </a:p>
          <a:p>
            <a:pPr marL="342900" indent="-342900">
              <a:buFont typeface="+mj-lt"/>
              <a:buAutoNum type="arabicPeriod"/>
            </a:pPr>
            <a:r>
              <a:rPr lang="en-US" sz="1800" dirty="0" smtClean="0"/>
              <a:t>What Matters to You – for staff</a:t>
            </a:r>
          </a:p>
          <a:p>
            <a:pPr marL="342900" indent="-342900">
              <a:buFont typeface="+mj-lt"/>
              <a:buAutoNum type="arabicPeriod"/>
            </a:pPr>
            <a:r>
              <a:rPr lang="en-US" sz="1800" dirty="0" smtClean="0"/>
              <a:t>Take 2 – Think, Do</a:t>
            </a:r>
          </a:p>
          <a:p>
            <a:pPr marL="342900" indent="-342900">
              <a:buFont typeface="+mj-lt"/>
              <a:buAutoNum type="arabicPeriod"/>
            </a:pPr>
            <a:r>
              <a:rPr lang="en-US" sz="1800" dirty="0" smtClean="0"/>
              <a:t>Intentional Patient Rounding</a:t>
            </a:r>
          </a:p>
          <a:p>
            <a:pPr marL="342900" indent="-342900">
              <a:buFont typeface="+mj-lt"/>
              <a:buAutoNum type="arabicPeriod"/>
            </a:pPr>
            <a:r>
              <a:rPr lang="en-US" sz="1800" dirty="0" smtClean="0"/>
              <a:t>Morbidity and Mortality Meetings</a:t>
            </a:r>
          </a:p>
          <a:p>
            <a:endParaRPr lang="en-AU" dirty="0"/>
          </a:p>
        </p:txBody>
      </p:sp>
      <p:sp>
        <p:nvSpPr>
          <p:cNvPr id="6" name="Footer Placeholder 5"/>
          <p:cNvSpPr>
            <a:spLocks noGrp="1"/>
          </p:cNvSpPr>
          <p:nvPr>
            <p:ph type="ftr" sz="quarter" idx="16"/>
          </p:nvPr>
        </p:nvSpPr>
        <p:spPr/>
        <p:txBody>
          <a:bodyPr/>
          <a:lstStyle/>
          <a:p>
            <a:r>
              <a:rPr lang="en-AU" smtClean="0"/>
              <a:t>Clinical Excellence Commission</a:t>
            </a:r>
            <a:endParaRPr lang="en-AU" dirty="0"/>
          </a:p>
        </p:txBody>
      </p:sp>
      <p:sp>
        <p:nvSpPr>
          <p:cNvPr id="7" name="Slide Number Placeholder 6"/>
          <p:cNvSpPr>
            <a:spLocks noGrp="1"/>
          </p:cNvSpPr>
          <p:nvPr>
            <p:ph type="sldNum" sz="quarter" idx="17"/>
          </p:nvPr>
        </p:nvSpPr>
        <p:spPr/>
        <p:txBody>
          <a:bodyPr/>
          <a:lstStyle/>
          <a:p>
            <a:fld id="{84D3DED8-CEC3-1449-A2AB-4F5665AE0AC9}" type="slidenum">
              <a:rPr lang="en-AU" smtClean="0"/>
              <a:t>4</a:t>
            </a:fld>
            <a:endParaRPr lang="en-AU" dirty="0"/>
          </a:p>
        </p:txBody>
      </p:sp>
      <p:pic>
        <p:nvPicPr>
          <p:cNvPr id="8" name="Content Placeholder 7"/>
          <p:cNvPicPr>
            <a:picLocks noGrp="1" noChangeAspect="1"/>
          </p:cNvPicPr>
          <p:nvPr>
            <p:ph sz="quarter" idx="15"/>
          </p:nvPr>
        </p:nvPicPr>
        <p:blipFill>
          <a:blip r:embed="rId5">
            <a:extLst>
              <a:ext uri="{28A0092B-C50C-407E-A947-70E740481C1C}">
                <a14:useLocalDpi xmlns:a14="http://schemas.microsoft.com/office/drawing/2010/main" val="0"/>
              </a:ext>
            </a:extLst>
          </a:blip>
          <a:stretch>
            <a:fillRect/>
          </a:stretch>
        </p:blipFill>
        <p:spPr>
          <a:xfrm>
            <a:off x="7258060" y="1285601"/>
            <a:ext cx="3877295" cy="4418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7200910" y="5827478"/>
            <a:ext cx="4694363" cy="461665"/>
          </a:xfrm>
          <a:prstGeom prst="rect">
            <a:avLst/>
          </a:prstGeom>
        </p:spPr>
        <p:txBody>
          <a:bodyPr wrap="square">
            <a:spAutoFit/>
          </a:bodyPr>
          <a:lstStyle/>
          <a:p>
            <a:r>
              <a:rPr lang="en-AU" sz="1200" dirty="0">
                <a:hlinkClick r:id="rId6"/>
              </a:rPr>
              <a:t>http://</a:t>
            </a:r>
            <a:r>
              <a:rPr lang="en-AU" sz="1200" dirty="0" smtClean="0">
                <a:hlinkClick r:id="rId6"/>
              </a:rPr>
              <a:t>www.cec.health.nsw.gov.au/quality-improvement/team-effectiveness/team-stripes/Safety-Fundamentals-for-Teams</a:t>
            </a:r>
            <a:r>
              <a:rPr lang="en-AU" sz="1200" dirty="0" smtClean="0"/>
              <a:t> </a:t>
            </a:r>
            <a:endParaRPr lang="en-AU" sz="12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58973129"/>
      </p:ext>
    </p:extLst>
  </p:cSld>
  <p:clrMapOvr>
    <a:masterClrMapping/>
  </p:clrMapOvr>
  <mc:AlternateContent xmlns:mc="http://schemas.openxmlformats.org/markup-compatibility/2006" xmlns:p14="http://schemas.microsoft.com/office/powerpoint/2010/main">
    <mc:Choice Requires="p14">
      <p:transition spd="slow" p14:dur="2000" advTm="41593"/>
    </mc:Choice>
    <mc:Fallback xmlns="">
      <p:transition spd="slow" advTm="4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90650" y="498013"/>
            <a:ext cx="8796338" cy="666505"/>
          </a:xfrm>
        </p:spPr>
        <p:txBody>
          <a:bodyPr>
            <a:normAutofit fontScale="90000"/>
          </a:bodyPr>
          <a:lstStyle/>
          <a:p>
            <a:r>
              <a:rPr lang="en-US" dirty="0" smtClean="0"/>
              <a:t>Towards high-reliability - </a:t>
            </a:r>
            <a:r>
              <a:rPr lang="en-US" b="1" dirty="0" smtClean="0"/>
              <a:t>Why</a:t>
            </a:r>
            <a:endParaRPr lang="en-AU" b="1" dirty="0"/>
          </a:p>
        </p:txBody>
      </p:sp>
      <p:sp>
        <p:nvSpPr>
          <p:cNvPr id="10" name="Content Placeholder 9"/>
          <p:cNvSpPr>
            <a:spLocks noGrp="1"/>
          </p:cNvSpPr>
          <p:nvPr>
            <p:ph sz="quarter" idx="14"/>
          </p:nvPr>
        </p:nvSpPr>
        <p:spPr>
          <a:xfrm>
            <a:off x="557213" y="1688601"/>
            <a:ext cx="7100887" cy="3873369"/>
          </a:xfrm>
        </p:spPr>
        <p:txBody>
          <a:bodyPr>
            <a:normAutofit fontScale="62500" lnSpcReduction="20000"/>
          </a:bodyPr>
          <a:lstStyle/>
          <a:p>
            <a:r>
              <a:rPr lang="en-US" b="1" dirty="0" smtClean="0"/>
              <a:t>Teams</a:t>
            </a:r>
            <a:r>
              <a:rPr lang="en-US" dirty="0" smtClean="0"/>
              <a:t> – Two or more individuals with complimentary skills and knowledge who work towards a shared goal</a:t>
            </a:r>
          </a:p>
          <a:p>
            <a:r>
              <a:rPr lang="en-US" b="1" dirty="0" smtClean="0"/>
              <a:t>Teamwork</a:t>
            </a:r>
            <a:r>
              <a:rPr lang="en-US" dirty="0" smtClean="0"/>
              <a:t> – The recognition and ability to combine the unique expertise of team members to achieve the required output for safe patient care </a:t>
            </a:r>
          </a:p>
          <a:p>
            <a:r>
              <a:rPr lang="en-US" b="1" dirty="0" smtClean="0"/>
              <a:t>High reliability </a:t>
            </a:r>
            <a:r>
              <a:rPr lang="en-US" b="1" dirty="0" err="1" smtClean="0"/>
              <a:t>organisations</a:t>
            </a:r>
            <a:r>
              <a:rPr lang="en-US" b="1" dirty="0" smtClean="0"/>
              <a:t> (teams) </a:t>
            </a:r>
            <a:r>
              <a:rPr lang="en-US" dirty="0" smtClean="0"/>
              <a:t>– Maintain a low record of harm through effective teamwork, risk vigilance and proactive risk mitigation in areas where errors can have catastrophic effects.</a:t>
            </a:r>
          </a:p>
          <a:p>
            <a:r>
              <a:rPr lang="en-US" b="1" dirty="0" smtClean="0"/>
              <a:t>Clinical Microsystems </a:t>
            </a:r>
            <a:r>
              <a:rPr lang="en-US" dirty="0" smtClean="0"/>
              <a:t>– are found at the point-of-patient care and are made up of  clinicians and non-clinicians who provide the care and the patients who receive the care. Multiple interconnected microsystems make up the larger health care system</a:t>
            </a:r>
          </a:p>
          <a:p>
            <a:r>
              <a:rPr lang="en-US" b="1" dirty="0" smtClean="0"/>
              <a:t>Safety culture </a:t>
            </a:r>
            <a:r>
              <a:rPr lang="en-US" dirty="0" smtClean="0"/>
              <a:t>– refers to the shared values, beliefs and attitudes of staff. It is often referred to as ‘the way we do things around here’ which may or may not be positive depending on the accepted behaviors of a team</a:t>
            </a:r>
          </a:p>
          <a:p>
            <a:endParaRPr lang="en-AU" dirty="0"/>
          </a:p>
        </p:txBody>
      </p:sp>
      <p:sp>
        <p:nvSpPr>
          <p:cNvPr id="6" name="Footer Placeholder 5"/>
          <p:cNvSpPr>
            <a:spLocks noGrp="1"/>
          </p:cNvSpPr>
          <p:nvPr>
            <p:ph type="ftr" sz="quarter" idx="15"/>
          </p:nvPr>
        </p:nvSpPr>
        <p:spPr/>
        <p:txBody>
          <a:bodyPr/>
          <a:lstStyle/>
          <a:p>
            <a:r>
              <a:rPr lang="en-AU" smtClean="0"/>
              <a:t>Clinical Excellence Commission</a:t>
            </a:r>
            <a:endParaRPr lang="en-AU" dirty="0"/>
          </a:p>
        </p:txBody>
      </p:sp>
      <p:sp>
        <p:nvSpPr>
          <p:cNvPr id="7" name="Slide Number Placeholder 6"/>
          <p:cNvSpPr>
            <a:spLocks noGrp="1"/>
          </p:cNvSpPr>
          <p:nvPr>
            <p:ph type="sldNum" sz="quarter" idx="16"/>
          </p:nvPr>
        </p:nvSpPr>
        <p:spPr/>
        <p:txBody>
          <a:bodyPr/>
          <a:lstStyle/>
          <a:p>
            <a:fld id="{84D3DED8-CEC3-1449-A2AB-4F5665AE0AC9}" type="slidenum">
              <a:rPr lang="en-AU" smtClean="0"/>
              <a:t>5</a:t>
            </a:fld>
            <a:endParaRPr lang="en-AU"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06" y="131101"/>
            <a:ext cx="1175838" cy="1175838"/>
          </a:xfrm>
          <a:prstGeom prst="rect">
            <a:avLst/>
          </a:prstGeom>
        </p:spPr>
      </p:pic>
      <p:sp>
        <p:nvSpPr>
          <p:cNvPr id="5" name="TextBox 4"/>
          <p:cNvSpPr txBox="1"/>
          <p:nvPr/>
        </p:nvSpPr>
        <p:spPr>
          <a:xfrm>
            <a:off x="7956159" y="1230989"/>
            <a:ext cx="4000500" cy="163121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000" dirty="0" smtClean="0"/>
              <a:t>Teams who engage in teamwork processes are 2.8 times more likely to achieve high performance than teams who do not </a:t>
            </a:r>
            <a:r>
              <a:rPr lang="en-US" sz="1100" dirty="0" smtClean="0"/>
              <a:t>(Schmutz et al. 2019)</a:t>
            </a:r>
            <a:endParaRPr lang="en-AU" sz="1100"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5506" y="3227330"/>
            <a:ext cx="4256436" cy="289777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5321271"/>
      </p:ext>
    </p:extLst>
  </p:cSld>
  <p:clrMapOvr>
    <a:masterClrMapping/>
  </p:clrMapOvr>
  <mc:AlternateContent xmlns:mc="http://schemas.openxmlformats.org/markup-compatibility/2006" xmlns:p14="http://schemas.microsoft.com/office/powerpoint/2010/main">
    <mc:Choice Requires="p14">
      <p:transition spd="slow" p14:dur="2000" advTm="178790"/>
    </mc:Choice>
    <mc:Fallback xmlns="">
      <p:transition spd="slow" advTm="17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3 waves of innovation in patient safety"/>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475516" y="3570918"/>
            <a:ext cx="4126785" cy="295065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52526" y="562260"/>
            <a:ext cx="6274179" cy="258698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6">
                    <a:lumMod val="75000"/>
                    <a:lumOff val="25000"/>
                  </a:schemeClr>
                </a:solidFill>
                <a:latin typeface="+mn-lt"/>
                <a:ea typeface="+mn-ea"/>
                <a:cs typeface="+mn-cs"/>
              </a:defRPr>
            </a:lvl1pPr>
            <a:lvl2pPr marL="0" indent="-228600" algn="l" defTabSz="914400" rtl="0" eaLnBrk="1" latinLnBrk="0" hangingPunct="1">
              <a:lnSpc>
                <a:spcPct val="90000"/>
              </a:lnSpc>
              <a:spcBef>
                <a:spcPts val="500"/>
              </a:spcBef>
              <a:buSzPct val="120000"/>
              <a:buFont typeface="Arial" panose="020B0604020202020204" pitchFamily="34" charset="0"/>
              <a:buChar char="•"/>
              <a:defRPr sz="1400" kern="1200">
                <a:solidFill>
                  <a:schemeClr val="accent6">
                    <a:lumMod val="75000"/>
                    <a:lumOff val="25000"/>
                  </a:schemeClr>
                </a:solidFill>
                <a:latin typeface="+mn-lt"/>
                <a:ea typeface="+mn-ea"/>
                <a:cs typeface="+mn-cs"/>
              </a:defRPr>
            </a:lvl2pPr>
            <a:lvl3pPr marL="450000" indent="-228600" algn="l" defTabSz="914400" rtl="0" eaLnBrk="1" latinLnBrk="0" hangingPunct="1">
              <a:lnSpc>
                <a:spcPct val="90000"/>
              </a:lnSpc>
              <a:spcBef>
                <a:spcPts val="500"/>
              </a:spcBef>
              <a:buSzPct val="90000"/>
              <a:buFont typeface="Wingdings" pitchFamily="2" charset="2"/>
              <a:buChar char="§"/>
              <a:defRPr sz="1400" kern="1200">
                <a:solidFill>
                  <a:schemeClr val="accent6">
                    <a:lumMod val="75000"/>
                    <a:lumOff val="25000"/>
                  </a:schemeClr>
                </a:solidFill>
                <a:latin typeface="+mn-lt"/>
                <a:ea typeface="+mn-ea"/>
                <a:cs typeface="+mn-cs"/>
              </a:defRPr>
            </a:lvl3pPr>
            <a:lvl4pPr marL="810000" indent="-228600" algn="l" defTabSz="914400" rtl="0" eaLnBrk="1" latinLnBrk="0" hangingPunct="1">
              <a:lnSpc>
                <a:spcPct val="90000"/>
              </a:lnSpc>
              <a:spcBef>
                <a:spcPts val="500"/>
              </a:spcBef>
              <a:buFont typeface="System Font Regular"/>
              <a:buChar char="-"/>
              <a:defRPr sz="1400" kern="1200">
                <a:solidFill>
                  <a:schemeClr val="accent6">
                    <a:lumMod val="75000"/>
                    <a:lumOff val="25000"/>
                  </a:schemeClr>
                </a:solidFill>
                <a:latin typeface="+mn-lt"/>
                <a:ea typeface="+mn-ea"/>
                <a:cs typeface="+mn-cs"/>
              </a:defRPr>
            </a:lvl4pPr>
            <a:lvl5pPr marL="1170000" indent="-228600" algn="l" defTabSz="914400" rtl="0" eaLnBrk="1" latinLnBrk="0" hangingPunct="1">
              <a:lnSpc>
                <a:spcPct val="90000"/>
              </a:lnSpc>
              <a:spcBef>
                <a:spcPts val="500"/>
              </a:spcBef>
              <a:buFont typeface="System Font Regular"/>
              <a:buChar char="»"/>
              <a:defRPr sz="1400" kern="1200">
                <a:solidFill>
                  <a:schemeClr val="accent6">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i="1" dirty="0" smtClean="0">
                <a:solidFill>
                  <a:schemeClr val="accent1"/>
                </a:solidFill>
                <a:latin typeface="Calibri Light" panose="020F0302020204030204" pitchFamily="34" charset="0"/>
                <a:cs typeface="Calibri Light" panose="020F0302020204030204" pitchFamily="34" charset="0"/>
              </a:rPr>
              <a:t>“Organizing for high reliability involves attending to not only the culture of a team or organization i.e. their shared values and beliefs but also to the actual behaviors, practices, and interaction that unfold between people as they care for patients and manage the organization” </a:t>
            </a:r>
          </a:p>
          <a:p>
            <a:endParaRPr lang="en-US" sz="2800" i="1" dirty="0">
              <a:solidFill>
                <a:schemeClr val="accent1"/>
              </a:solidFill>
              <a:latin typeface="Calibri Light" panose="020F0302020204030204" pitchFamily="34" charset="0"/>
              <a:cs typeface="Calibri Light" panose="020F0302020204030204" pitchFamily="34" charset="0"/>
            </a:endParaRPr>
          </a:p>
          <a:p>
            <a:r>
              <a:rPr lang="en-US" sz="2000" dirty="0" smtClean="0">
                <a:solidFill>
                  <a:schemeClr val="tx1"/>
                </a:solidFill>
                <a:latin typeface="Calibri Light" panose="020F0302020204030204" pitchFamily="34" charset="0"/>
                <a:cs typeface="Calibri Light" panose="020F0302020204030204" pitchFamily="34" charset="0"/>
              </a:rPr>
              <a:t>The </a:t>
            </a:r>
            <a:r>
              <a:rPr lang="en-US" sz="2000" dirty="0">
                <a:solidFill>
                  <a:schemeClr val="tx1"/>
                </a:solidFill>
                <a:latin typeface="Calibri Light" panose="020F0302020204030204" pitchFamily="34" charset="0"/>
                <a:cs typeface="Calibri Light" panose="020F0302020204030204" pitchFamily="34" charset="0"/>
              </a:rPr>
              <a:t>next wave of hospital innovation to make patients safer. </a:t>
            </a:r>
            <a:r>
              <a:rPr lang="en-AU" sz="2000" dirty="0">
                <a:solidFill>
                  <a:schemeClr val="tx1"/>
                </a:solidFill>
                <a:latin typeface="Calibri Light" panose="020F0302020204030204" pitchFamily="34" charset="0"/>
                <a:cs typeface="Calibri Light" panose="020F0302020204030204" pitchFamily="34" charset="0"/>
                <a:hlinkClick r:id="rId6"/>
              </a:rPr>
              <a:t>Amir A. </a:t>
            </a:r>
            <a:r>
              <a:rPr lang="en-AU" sz="2000" dirty="0" err="1">
                <a:solidFill>
                  <a:schemeClr val="tx1"/>
                </a:solidFill>
                <a:latin typeface="Calibri Light" panose="020F0302020204030204" pitchFamily="34" charset="0"/>
                <a:cs typeface="Calibri Light" panose="020F0302020204030204" pitchFamily="34" charset="0"/>
                <a:hlinkClick r:id="rId6"/>
              </a:rPr>
              <a:t>Ghaferi</a:t>
            </a:r>
            <a:r>
              <a:rPr lang="en-AU" sz="2000" dirty="0">
                <a:solidFill>
                  <a:schemeClr val="tx1"/>
                </a:solidFill>
                <a:latin typeface="Calibri Light" panose="020F0302020204030204" pitchFamily="34" charset="0"/>
                <a:cs typeface="Calibri Light" panose="020F0302020204030204" pitchFamily="34" charset="0"/>
              </a:rPr>
              <a:t>, </a:t>
            </a:r>
            <a:r>
              <a:rPr lang="en-AU" sz="2000" dirty="0">
                <a:solidFill>
                  <a:schemeClr val="tx1"/>
                </a:solidFill>
                <a:latin typeface="Calibri Light" panose="020F0302020204030204" pitchFamily="34" charset="0"/>
                <a:cs typeface="Calibri Light" panose="020F0302020204030204" pitchFamily="34" charset="0"/>
                <a:hlinkClick r:id="rId7"/>
              </a:rPr>
              <a:t>Christopher G. Myers</a:t>
            </a:r>
            <a:r>
              <a:rPr lang="en-AU" sz="2000" dirty="0">
                <a:solidFill>
                  <a:schemeClr val="tx1"/>
                </a:solidFill>
                <a:latin typeface="Calibri Light" panose="020F0302020204030204" pitchFamily="34" charset="0"/>
                <a:cs typeface="Calibri Light" panose="020F0302020204030204" pitchFamily="34" charset="0"/>
              </a:rPr>
              <a:t>, </a:t>
            </a:r>
            <a:r>
              <a:rPr lang="en-AU" sz="2000" dirty="0">
                <a:solidFill>
                  <a:schemeClr val="tx1"/>
                </a:solidFill>
                <a:latin typeface="Calibri Light" panose="020F0302020204030204" pitchFamily="34" charset="0"/>
                <a:cs typeface="Calibri Light" panose="020F0302020204030204" pitchFamily="34" charset="0"/>
                <a:hlinkClick r:id="rId8"/>
              </a:rPr>
              <a:t>Kathleen M. Sutcliffe</a:t>
            </a:r>
            <a:r>
              <a:rPr lang="en-AU" sz="2000" dirty="0">
                <a:solidFill>
                  <a:schemeClr val="tx1"/>
                </a:solidFill>
                <a:latin typeface="Calibri Light" panose="020F0302020204030204" pitchFamily="34" charset="0"/>
                <a:cs typeface="Calibri Light" panose="020F0302020204030204" pitchFamily="34" charset="0"/>
              </a:rPr>
              <a:t>, </a:t>
            </a:r>
            <a:r>
              <a:rPr lang="en-AU" sz="2000" dirty="0">
                <a:solidFill>
                  <a:schemeClr val="tx1"/>
                </a:solidFill>
                <a:latin typeface="Calibri Light" panose="020F0302020204030204" pitchFamily="34" charset="0"/>
                <a:cs typeface="Calibri Light" panose="020F0302020204030204" pitchFamily="34" charset="0"/>
                <a:hlinkClick r:id="rId9"/>
              </a:rPr>
              <a:t>Peter </a:t>
            </a:r>
            <a:r>
              <a:rPr lang="en-AU" sz="2000" dirty="0" err="1">
                <a:solidFill>
                  <a:schemeClr val="tx1"/>
                </a:solidFill>
                <a:latin typeface="Calibri Light" panose="020F0302020204030204" pitchFamily="34" charset="0"/>
                <a:cs typeface="Calibri Light" panose="020F0302020204030204" pitchFamily="34" charset="0"/>
                <a:hlinkClick r:id="rId9"/>
              </a:rPr>
              <a:t>Pronovost</a:t>
            </a:r>
            <a:r>
              <a:rPr lang="en-AU" sz="2000" dirty="0">
                <a:solidFill>
                  <a:schemeClr val="tx1"/>
                </a:solidFill>
                <a:latin typeface="Calibri Light" panose="020F0302020204030204" pitchFamily="34" charset="0"/>
                <a:cs typeface="Calibri Light" panose="020F0302020204030204" pitchFamily="34" charset="0"/>
              </a:rPr>
              <a:t>. Harvard Business Review. August 08, 2016</a:t>
            </a:r>
            <a:r>
              <a:rPr lang="en-AU" sz="2800" dirty="0">
                <a:solidFill>
                  <a:schemeClr val="tx1"/>
                </a:solidFill>
                <a:latin typeface="Calibri Light" panose="020F0302020204030204" pitchFamily="34" charset="0"/>
                <a:cs typeface="Calibri Light" panose="020F0302020204030204" pitchFamily="34" charset="0"/>
              </a:rPr>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05058987"/>
      </p:ext>
    </p:extLst>
  </p:cSld>
  <p:clrMapOvr>
    <a:masterClrMapping/>
  </p:clrMapOvr>
  <mc:AlternateContent xmlns:mc="http://schemas.openxmlformats.org/markup-compatibility/2006" xmlns:p14="http://schemas.microsoft.com/office/powerpoint/2010/main">
    <mc:Choice Requires="p14">
      <p:transition spd="slow" p14:dur="2000" advTm="98947"/>
    </mc:Choice>
    <mc:Fallback xmlns="">
      <p:transition spd="slow" advTm="9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SFT and high reliability</a:t>
            </a:r>
            <a:endParaRPr lang="en-AU" dirty="0"/>
          </a:p>
        </p:txBody>
      </p:sp>
      <p:sp>
        <p:nvSpPr>
          <p:cNvPr id="8" name="Text Placeholder 7"/>
          <p:cNvSpPr>
            <a:spLocks noGrp="1"/>
          </p:cNvSpPr>
          <p:nvPr>
            <p:ph type="body" sz="quarter" idx="13"/>
          </p:nvPr>
        </p:nvSpPr>
        <p:spPr>
          <a:xfrm>
            <a:off x="6276675" y="1296042"/>
            <a:ext cx="5220000" cy="446360"/>
          </a:xfrm>
        </p:spPr>
        <p:txBody>
          <a:bodyPr/>
          <a:lstStyle/>
          <a:p>
            <a:r>
              <a:rPr lang="en-US" dirty="0" smtClean="0"/>
              <a:t>Characteristics of high reliability</a:t>
            </a:r>
            <a:endParaRPr lang="en-AU" dirty="0"/>
          </a:p>
        </p:txBody>
      </p:sp>
      <p:sp>
        <p:nvSpPr>
          <p:cNvPr id="9" name="Content Placeholder 8"/>
          <p:cNvSpPr>
            <a:spLocks noGrp="1"/>
          </p:cNvSpPr>
          <p:nvPr>
            <p:ph sz="quarter" idx="14"/>
          </p:nvPr>
        </p:nvSpPr>
        <p:spPr/>
        <p:txBody>
          <a:bodyPr/>
          <a:lstStyle/>
          <a:p>
            <a:pPr marL="342900" indent="-342900">
              <a:buFont typeface="+mj-lt"/>
              <a:buAutoNum type="arabicPeriod"/>
            </a:pPr>
            <a:r>
              <a:rPr lang="en-US" sz="1800" dirty="0"/>
              <a:t>Safety Huddles</a:t>
            </a:r>
          </a:p>
          <a:p>
            <a:pPr marL="342900" indent="-342900">
              <a:buFont typeface="+mj-lt"/>
              <a:buAutoNum type="arabicPeriod"/>
            </a:pPr>
            <a:r>
              <a:rPr lang="en-US" sz="1800" dirty="0"/>
              <a:t>Leadership </a:t>
            </a:r>
            <a:r>
              <a:rPr lang="en-US" sz="1800" dirty="0" err="1"/>
              <a:t>WalkArounds</a:t>
            </a:r>
            <a:endParaRPr lang="en-US" sz="1800" dirty="0"/>
          </a:p>
          <a:p>
            <a:pPr marL="342900" indent="-342900">
              <a:buFont typeface="+mj-lt"/>
              <a:buAutoNum type="arabicPeriod"/>
            </a:pPr>
            <a:r>
              <a:rPr lang="en-US" sz="1800" dirty="0"/>
              <a:t>Quality Learning Boards</a:t>
            </a:r>
          </a:p>
          <a:p>
            <a:pPr marL="342900" indent="-342900">
              <a:buFont typeface="+mj-lt"/>
              <a:buAutoNum type="arabicPeriod"/>
            </a:pPr>
            <a:r>
              <a:rPr lang="en-US" sz="1800" dirty="0"/>
              <a:t>Multidisciplinary Team Rounds</a:t>
            </a:r>
          </a:p>
          <a:p>
            <a:pPr marL="342900" indent="-342900">
              <a:buFont typeface="+mj-lt"/>
              <a:buAutoNum type="arabicPeriod"/>
            </a:pPr>
            <a:r>
              <a:rPr lang="en-US" sz="1800" dirty="0"/>
              <a:t>What Matters to You – for staff</a:t>
            </a:r>
          </a:p>
          <a:p>
            <a:pPr marL="342900" indent="-342900">
              <a:buFont typeface="+mj-lt"/>
              <a:buAutoNum type="arabicPeriod"/>
            </a:pPr>
            <a:r>
              <a:rPr lang="en-US" sz="1800" dirty="0"/>
              <a:t>Take 2 – Think, Do</a:t>
            </a:r>
          </a:p>
          <a:p>
            <a:pPr marL="342900" indent="-342900">
              <a:buFont typeface="+mj-lt"/>
              <a:buAutoNum type="arabicPeriod"/>
            </a:pPr>
            <a:r>
              <a:rPr lang="en-US" sz="1800" dirty="0"/>
              <a:t>Intentional Patient Rounding</a:t>
            </a:r>
          </a:p>
          <a:p>
            <a:pPr marL="342900" indent="-342900">
              <a:buFont typeface="+mj-lt"/>
              <a:buAutoNum type="arabicPeriod"/>
            </a:pPr>
            <a:r>
              <a:rPr lang="en-US" sz="1800" dirty="0"/>
              <a:t>Morbidity and Mortality Meetings</a:t>
            </a:r>
          </a:p>
          <a:p>
            <a:endParaRPr lang="en-AU" dirty="0"/>
          </a:p>
          <a:p>
            <a:endParaRPr lang="en-AU" dirty="0"/>
          </a:p>
        </p:txBody>
      </p:sp>
      <p:sp>
        <p:nvSpPr>
          <p:cNvPr id="10" name="Content Placeholder 9"/>
          <p:cNvSpPr>
            <a:spLocks noGrp="1"/>
          </p:cNvSpPr>
          <p:nvPr>
            <p:ph sz="quarter" idx="15"/>
          </p:nvPr>
        </p:nvSpPr>
        <p:spPr/>
        <p:txBody>
          <a:bodyPr/>
          <a:lstStyle/>
          <a:p>
            <a:r>
              <a:rPr lang="en-US" sz="1800" dirty="0" smtClean="0"/>
              <a:t>Leadership</a:t>
            </a:r>
          </a:p>
          <a:p>
            <a:r>
              <a:rPr lang="en-US" sz="1800" dirty="0" smtClean="0"/>
              <a:t>Teamwork and communication</a:t>
            </a:r>
          </a:p>
          <a:p>
            <a:r>
              <a:rPr lang="en-US" sz="1800" dirty="0" smtClean="0"/>
              <a:t>Transparency </a:t>
            </a:r>
          </a:p>
          <a:p>
            <a:r>
              <a:rPr lang="en-US" sz="1800" dirty="0" smtClean="0"/>
              <a:t>Deference to expertise</a:t>
            </a:r>
          </a:p>
          <a:p>
            <a:r>
              <a:rPr lang="en-US" sz="1800" dirty="0" smtClean="0"/>
              <a:t>Preoccupation with failure</a:t>
            </a:r>
          </a:p>
          <a:p>
            <a:r>
              <a:rPr lang="en-US" sz="1800" dirty="0" smtClean="0"/>
              <a:t>Continuous learning and improvement</a:t>
            </a:r>
          </a:p>
          <a:p>
            <a:r>
              <a:rPr lang="en-US" sz="1800" dirty="0" smtClean="0"/>
              <a:t>Measurement and data</a:t>
            </a:r>
          </a:p>
          <a:p>
            <a:r>
              <a:rPr lang="en-US" sz="1800" dirty="0" smtClean="0"/>
              <a:t>Psychological safety</a:t>
            </a:r>
            <a:endParaRPr lang="en-AU" sz="1800" dirty="0"/>
          </a:p>
        </p:txBody>
      </p:sp>
      <p:sp>
        <p:nvSpPr>
          <p:cNvPr id="5" name="Footer Placeholder 4"/>
          <p:cNvSpPr>
            <a:spLocks noGrp="1"/>
          </p:cNvSpPr>
          <p:nvPr>
            <p:ph type="ftr" sz="quarter" idx="16"/>
          </p:nvPr>
        </p:nvSpPr>
        <p:spPr/>
        <p:txBody>
          <a:bodyPr/>
          <a:lstStyle/>
          <a:p>
            <a:r>
              <a:rPr lang="en-AU" smtClean="0"/>
              <a:t>Clinical Excellence Commission</a:t>
            </a:r>
            <a:endParaRPr lang="en-AU" dirty="0"/>
          </a:p>
        </p:txBody>
      </p:sp>
      <p:sp>
        <p:nvSpPr>
          <p:cNvPr id="6" name="Slide Number Placeholder 5"/>
          <p:cNvSpPr>
            <a:spLocks noGrp="1"/>
          </p:cNvSpPr>
          <p:nvPr>
            <p:ph type="sldNum" sz="quarter" idx="17"/>
          </p:nvPr>
        </p:nvSpPr>
        <p:spPr/>
        <p:txBody>
          <a:bodyPr/>
          <a:lstStyle/>
          <a:p>
            <a:fld id="{84D3DED8-CEC3-1449-A2AB-4F5665AE0AC9}" type="slidenum">
              <a:rPr lang="en-AU" smtClean="0"/>
              <a:t>7</a:t>
            </a:fld>
            <a:endParaRPr lang="en-AU" dirty="0"/>
          </a:p>
        </p:txBody>
      </p:sp>
      <p:sp>
        <p:nvSpPr>
          <p:cNvPr id="15" name="Right Brace 14"/>
          <p:cNvSpPr/>
          <p:nvPr/>
        </p:nvSpPr>
        <p:spPr>
          <a:xfrm>
            <a:off x="4857750" y="1858963"/>
            <a:ext cx="300038" cy="370300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6471323"/>
      </p:ext>
    </p:extLst>
  </p:cSld>
  <p:clrMapOvr>
    <a:masterClrMapping/>
  </p:clrMapOvr>
  <mc:AlternateContent xmlns:mc="http://schemas.openxmlformats.org/markup-compatibility/2006" xmlns:p14="http://schemas.microsoft.com/office/powerpoint/2010/main">
    <mc:Choice Requires="p14">
      <p:transition spd="slow" p14:dur="2000" advTm="26226"/>
    </mc:Choice>
    <mc:Fallback xmlns="">
      <p:transition spd="slow" advTm="26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880" y="441488"/>
            <a:ext cx="8267070" cy="666505"/>
          </a:xfrm>
        </p:spPr>
        <p:txBody>
          <a:bodyPr>
            <a:normAutofit fontScale="90000"/>
          </a:bodyPr>
          <a:lstStyle/>
          <a:p>
            <a:r>
              <a:rPr lang="en-US" dirty="0" smtClean="0"/>
              <a:t>System factors</a:t>
            </a:r>
            <a:endParaRPr lang="en-AU" dirty="0"/>
          </a:p>
        </p:txBody>
      </p:sp>
      <p:pic>
        <p:nvPicPr>
          <p:cNvPr id="8" name="Content Placeholder 7"/>
          <p:cNvPicPr>
            <a:picLocks noGrp="1" noChangeAspect="1"/>
          </p:cNvPicPr>
          <p:nvPr>
            <p:ph sz="quarter" idx="14"/>
          </p:nvPr>
        </p:nvPicPr>
        <p:blipFill>
          <a:blip r:embed="rId5"/>
          <a:stretch>
            <a:fillRect/>
          </a:stretch>
        </p:blipFill>
        <p:spPr>
          <a:xfrm>
            <a:off x="1208223" y="1179268"/>
            <a:ext cx="9064489" cy="4398248"/>
          </a:xfrm>
          <a:prstGeom prst="rect">
            <a:avLst/>
          </a:prstGeom>
        </p:spPr>
      </p:pic>
      <p:sp>
        <p:nvSpPr>
          <p:cNvPr id="6" name="Footer Placeholder 5"/>
          <p:cNvSpPr>
            <a:spLocks noGrp="1"/>
          </p:cNvSpPr>
          <p:nvPr>
            <p:ph type="ftr" sz="quarter" idx="15"/>
          </p:nvPr>
        </p:nvSpPr>
        <p:spPr/>
        <p:txBody>
          <a:bodyPr/>
          <a:lstStyle/>
          <a:p>
            <a:r>
              <a:rPr lang="en-AU" smtClean="0"/>
              <a:t>Clinical Excellence Commission</a:t>
            </a:r>
            <a:endParaRPr lang="en-AU" dirty="0"/>
          </a:p>
        </p:txBody>
      </p:sp>
      <p:sp>
        <p:nvSpPr>
          <p:cNvPr id="7" name="Slide Number Placeholder 6"/>
          <p:cNvSpPr>
            <a:spLocks noGrp="1"/>
          </p:cNvSpPr>
          <p:nvPr>
            <p:ph type="sldNum" sz="quarter" idx="16"/>
          </p:nvPr>
        </p:nvSpPr>
        <p:spPr/>
        <p:txBody>
          <a:bodyPr/>
          <a:lstStyle/>
          <a:p>
            <a:fld id="{84D3DED8-CEC3-1449-A2AB-4F5665AE0AC9}" type="slidenum">
              <a:rPr lang="en-AU" smtClean="0"/>
              <a:t>8</a:t>
            </a:fld>
            <a:endParaRPr lang="en-AU" dirty="0"/>
          </a:p>
        </p:txBody>
      </p:sp>
      <p:sp>
        <p:nvSpPr>
          <p:cNvPr id="10" name="Oval 9"/>
          <p:cNvSpPr/>
          <p:nvPr/>
        </p:nvSpPr>
        <p:spPr>
          <a:xfrm>
            <a:off x="1208220" y="2021681"/>
            <a:ext cx="1363527" cy="528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1208223" y="3196226"/>
            <a:ext cx="1363527" cy="3643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2847975" y="5577516"/>
            <a:ext cx="7196138" cy="338554"/>
          </a:xfrm>
          <a:prstGeom prst="rect">
            <a:avLst/>
          </a:prstGeom>
        </p:spPr>
        <p:txBody>
          <a:bodyPr wrap="square">
            <a:spAutoFit/>
          </a:bodyPr>
          <a:lstStyle/>
          <a:p>
            <a:r>
              <a:rPr lang="en-AU" sz="1600" dirty="0">
                <a:hlinkClick r:id="rId6"/>
              </a:rPr>
              <a:t>http://www.cec.health.nsw.gov.au/clinical-incident-management</a:t>
            </a:r>
            <a:endParaRPr lang="en-AU" sz="1600"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167" y="173708"/>
            <a:ext cx="1202066" cy="120206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9261815"/>
      </p:ext>
    </p:extLst>
  </p:cSld>
  <p:clrMapOvr>
    <a:masterClrMapping/>
  </p:clrMapOvr>
  <mc:AlternateContent xmlns:mc="http://schemas.openxmlformats.org/markup-compatibility/2006" xmlns:p14="http://schemas.microsoft.com/office/powerpoint/2010/main">
    <mc:Choice Requires="p14">
      <p:transition spd="slow" p14:dur="2000" advTm="129308"/>
    </mc:Choice>
    <mc:Fallback xmlns="">
      <p:transition spd="slow" advTm="12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70E437C-2AD5-E44D-B599-6261353F04D7}"/>
              </a:ext>
            </a:extLst>
          </p:cNvPr>
          <p:cNvSpPr>
            <a:spLocks noGrp="1"/>
          </p:cNvSpPr>
          <p:nvPr>
            <p:ph type="ftr" sz="quarter" idx="10"/>
          </p:nvPr>
        </p:nvSpPr>
        <p:spPr/>
        <p:txBody>
          <a:bodyPr/>
          <a:lstStyle/>
          <a:p>
            <a:r>
              <a:rPr lang="en-AU"/>
              <a:t>Clinical Excellence Commission</a:t>
            </a:r>
            <a:endParaRPr lang="en-AU" dirty="0"/>
          </a:p>
        </p:txBody>
      </p:sp>
      <p:sp>
        <p:nvSpPr>
          <p:cNvPr id="3" name="Slide Number Placeholder 2">
            <a:extLst>
              <a:ext uri="{FF2B5EF4-FFF2-40B4-BE49-F238E27FC236}">
                <a16:creationId xmlns="" xmlns:a16="http://schemas.microsoft.com/office/drawing/2014/main" id="{6A6B9ED5-3595-EC40-9A37-70978319F893}"/>
              </a:ext>
            </a:extLst>
          </p:cNvPr>
          <p:cNvSpPr>
            <a:spLocks noGrp="1"/>
          </p:cNvSpPr>
          <p:nvPr>
            <p:ph type="sldNum" sz="quarter" idx="11"/>
          </p:nvPr>
        </p:nvSpPr>
        <p:spPr/>
        <p:txBody>
          <a:bodyPr/>
          <a:lstStyle/>
          <a:p>
            <a:fld id="{84D3DED8-CEC3-1449-A2AB-4F5665AE0AC9}" type="slidenum">
              <a:rPr lang="en-AU" smtClean="0"/>
              <a:pPr/>
              <a:t>9</a:t>
            </a:fld>
            <a:endParaRPr lang="en-AU"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 Placeholder 3">
            <a:extLst>
              <a:ext uri="{FF2B5EF4-FFF2-40B4-BE49-F238E27FC236}">
                <a16:creationId xmlns:a16="http://schemas.microsoft.com/office/drawing/2014/main" xmlns="" id="{D09E4CF2-715A-DA4E-AD2A-BAB5F49EE0A9}"/>
              </a:ext>
            </a:extLst>
          </p:cNvPr>
          <p:cNvSpPr txBox="1">
            <a:spLocks/>
          </p:cNvSpPr>
          <p:nvPr/>
        </p:nvSpPr>
        <p:spPr>
          <a:xfrm>
            <a:off x="721955" y="1578841"/>
            <a:ext cx="6202719" cy="2487468"/>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0"/>
              </a:spcBef>
              <a:buFont typeface="Arial" panose="020B0604020202020204" pitchFamily="34" charset="0"/>
              <a:buNone/>
              <a:tabLst>
                <a:tab pos="309563" algn="l"/>
              </a:tabLst>
              <a:defRPr sz="1400" b="0" kern="1200">
                <a:solidFill>
                  <a:schemeClr val="accent6">
                    <a:lumMod val="75000"/>
                    <a:lumOff val="25000"/>
                  </a:schemeClr>
                </a:solidFill>
                <a:latin typeface="+mn-lt"/>
                <a:ea typeface="+mn-ea"/>
                <a:cs typeface="+mn-cs"/>
              </a:defRPr>
            </a:lvl1pPr>
            <a:lvl2pPr marL="0" indent="0" algn="l" defTabSz="914400" rtl="0" eaLnBrk="1" latinLnBrk="0" hangingPunct="1">
              <a:lnSpc>
                <a:spcPct val="120000"/>
              </a:lnSpc>
              <a:spcBef>
                <a:spcPts val="1000"/>
              </a:spcBef>
              <a:buSzPct val="120000"/>
              <a:buFont typeface="Arial" panose="020B0604020202020204" pitchFamily="34" charset="0"/>
              <a:buNone/>
              <a:defRPr sz="1400" kern="1200">
                <a:solidFill>
                  <a:schemeClr val="accent6">
                    <a:lumMod val="75000"/>
                    <a:lumOff val="25000"/>
                  </a:schemeClr>
                </a:solidFill>
                <a:latin typeface="+mn-lt"/>
                <a:ea typeface="+mn-ea"/>
                <a:cs typeface="+mn-cs"/>
              </a:defRPr>
            </a:lvl2pPr>
            <a:lvl3pPr marL="221400" indent="0" algn="l" defTabSz="914400" rtl="0" eaLnBrk="1" latinLnBrk="0" hangingPunct="1">
              <a:lnSpc>
                <a:spcPct val="120000"/>
              </a:lnSpc>
              <a:spcBef>
                <a:spcPts val="1000"/>
              </a:spcBef>
              <a:buSzPct val="90000"/>
              <a:buFont typeface="Wingdings" pitchFamily="2" charset="2"/>
              <a:buNone/>
              <a:defRPr sz="1400" kern="1200">
                <a:solidFill>
                  <a:schemeClr val="accent6">
                    <a:lumMod val="75000"/>
                    <a:lumOff val="25000"/>
                  </a:schemeClr>
                </a:solidFill>
                <a:latin typeface="+mn-lt"/>
                <a:ea typeface="+mn-ea"/>
                <a:cs typeface="+mn-cs"/>
              </a:defRPr>
            </a:lvl3pPr>
            <a:lvl4pPr marL="581400" indent="0" algn="l" defTabSz="914400" rtl="0" eaLnBrk="1" latinLnBrk="0" hangingPunct="1">
              <a:lnSpc>
                <a:spcPct val="120000"/>
              </a:lnSpc>
              <a:spcBef>
                <a:spcPts val="1000"/>
              </a:spcBef>
              <a:buFont typeface="System Font Regular"/>
              <a:buNone/>
              <a:defRPr sz="1400" kern="1200">
                <a:solidFill>
                  <a:schemeClr val="accent6">
                    <a:lumMod val="75000"/>
                    <a:lumOff val="25000"/>
                  </a:schemeClr>
                </a:solidFill>
                <a:latin typeface="+mn-lt"/>
                <a:ea typeface="+mn-ea"/>
                <a:cs typeface="+mn-cs"/>
              </a:defRPr>
            </a:lvl4pPr>
            <a:lvl5pPr marL="941400" indent="0" algn="l" defTabSz="914400" rtl="0" eaLnBrk="1" latinLnBrk="0" hangingPunct="1">
              <a:lnSpc>
                <a:spcPct val="120000"/>
              </a:lnSpc>
              <a:spcBef>
                <a:spcPts val="1000"/>
              </a:spcBef>
              <a:buFont typeface="System Font Regular"/>
              <a:buNone/>
              <a:defRPr sz="1400" kern="1200">
                <a:solidFill>
                  <a:schemeClr val="accent6">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Program Lead – Team Effectiveness | Clinical Excellence Commission</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endPar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1" i="0" u="none" strike="noStrike" kern="1200" cap="none" spc="0" normalizeH="0" baseline="0" noProof="0" dirty="0" smtClean="0">
                <a:ln>
                  <a:noFill/>
                </a:ln>
                <a:solidFill>
                  <a:srgbClr val="009999"/>
                </a:solidFill>
                <a:effectLst/>
                <a:uLnTx/>
                <a:uFillTx/>
                <a:latin typeface="Arial" panose="020B0604020202020204"/>
                <a:ea typeface="+mn-ea"/>
                <a:cs typeface="+mn-cs"/>
              </a:rPr>
              <a:t>T</a:t>
            </a: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	+61 9269 5615</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1" i="0" u="none" strike="noStrike" kern="1200" cap="none" spc="0" normalizeH="0" baseline="0" noProof="0" dirty="0" smtClean="0">
                <a:ln>
                  <a:noFill/>
                </a:ln>
                <a:solidFill>
                  <a:srgbClr val="009999"/>
                </a:solidFill>
                <a:effectLst/>
                <a:uLnTx/>
                <a:uFillTx/>
                <a:latin typeface="Arial" panose="020B0604020202020204"/>
                <a:ea typeface="+mn-ea"/>
                <a:cs typeface="+mn-cs"/>
              </a:rPr>
              <a:t>E</a:t>
            </a: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	teameffectiveness@health.nsw.gov.au</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1" i="0" u="none" strike="noStrike" kern="1200" cap="none" spc="0" normalizeH="0" baseline="0" noProof="0" dirty="0" smtClean="0">
                <a:ln>
                  <a:noFill/>
                </a:ln>
                <a:solidFill>
                  <a:srgbClr val="009999"/>
                </a:solidFill>
                <a:effectLst/>
                <a:uLnTx/>
                <a:uFillTx/>
                <a:latin typeface="Arial" panose="020B0604020202020204"/>
                <a:ea typeface="+mn-ea"/>
                <a:cs typeface="+mn-cs"/>
              </a:rPr>
              <a:t>W</a:t>
            </a: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	cec.health.nsw.gov.au</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endPar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Level 17, </a:t>
            </a:r>
            <a:r>
              <a:rPr kumimoji="0" lang="en-US" sz="1400" b="0" i="0" u="none" strike="noStrike" kern="1200" cap="none" spc="0" normalizeH="0" baseline="0" noProof="0" dirty="0" err="1" smtClean="0">
                <a:ln>
                  <a:noFill/>
                </a:ln>
                <a:solidFill>
                  <a:srgbClr val="000000">
                    <a:lumMod val="75000"/>
                    <a:lumOff val="25000"/>
                  </a:srgbClr>
                </a:solidFill>
                <a:effectLst/>
                <a:uLnTx/>
                <a:uFillTx/>
                <a:latin typeface="Arial" panose="020B0604020202020204"/>
                <a:ea typeface="+mn-ea"/>
                <a:cs typeface="+mn-cs"/>
              </a:rPr>
              <a:t>McKell</a:t>
            </a: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 Building</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tab pos="309563" algn="l"/>
              </a:tabLst>
              <a:defRPr/>
            </a:pPr>
            <a:r>
              <a:rPr kumimoji="0" lang="en-US" sz="1400" b="0" i="0" u="none" strike="noStrike" kern="1200" cap="none" spc="0" normalizeH="0" baseline="0" noProof="0" dirty="0" smtClean="0">
                <a:ln>
                  <a:noFill/>
                </a:ln>
                <a:solidFill>
                  <a:srgbClr val="000000">
                    <a:lumMod val="75000"/>
                    <a:lumOff val="25000"/>
                  </a:srgbClr>
                </a:solidFill>
                <a:effectLst/>
                <a:uLnTx/>
                <a:uFillTx/>
                <a:latin typeface="Arial" panose="020B0604020202020204"/>
                <a:ea typeface="+mn-ea"/>
                <a:cs typeface="+mn-cs"/>
              </a:rPr>
              <a:t>2-24 Rawson Place, Sydney NSW 2000</a:t>
            </a:r>
            <a:endPar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5468988"/>
      </p:ext>
    </p:extLst>
  </p:cSld>
  <p:clrMapOvr>
    <a:masterClrMapping/>
  </p:clrMapOvr>
  <mc:AlternateContent xmlns:mc="http://schemas.openxmlformats.org/markup-compatibility/2006" xmlns:p14="http://schemas.microsoft.com/office/powerpoint/2010/main">
    <mc:Choice Requires="p14">
      <p:transition spd="slow" p14:dur="2000" advTm="13017"/>
    </mc:Choice>
    <mc:Fallback xmlns="">
      <p:transition spd="slow" advTm="1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1412</Words>
  <Application>Microsoft Office PowerPoint</Application>
  <PresentationFormat>Widescreen</PresentationFormat>
  <Paragraphs>150</Paragraphs>
  <Slides>9</Slides>
  <Notes>9</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Safety Fundamentals for Teams</vt:lpstr>
      <vt:lpstr>Learning objectives</vt:lpstr>
      <vt:lpstr>Safety Fundamentals for Teams – What</vt:lpstr>
      <vt:lpstr>The Safety Fundamentals for Teams</vt:lpstr>
      <vt:lpstr>Towards high-reliability - Why</vt:lpstr>
      <vt:lpstr>PowerPoint Presentation</vt:lpstr>
      <vt:lpstr>SFT and high reliability</vt:lpstr>
      <vt:lpstr>System factors</vt:lpstr>
      <vt:lpstr>PowerPoint Presentation</vt:lpstr>
    </vt:vector>
  </TitlesOfParts>
  <Company>eHealthNSW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Fundamentals for Teams</dc:title>
  <dc:creator>Zeb Woodpower</dc:creator>
  <cp:lastModifiedBy>Greg Mason</cp:lastModifiedBy>
  <cp:revision>3</cp:revision>
  <dcterms:created xsi:type="dcterms:W3CDTF">2020-05-07T05:39:04Z</dcterms:created>
  <dcterms:modified xsi:type="dcterms:W3CDTF">2020-05-07T23:24:52Z</dcterms:modified>
</cp:coreProperties>
</file>