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3648" r:id="rId2"/>
  </p:sldMasterIdLst>
  <p:notesMasterIdLst>
    <p:notesMasterId r:id="rId23"/>
  </p:notesMasterIdLst>
  <p:sldIdLst>
    <p:sldId id="259" r:id="rId3"/>
    <p:sldId id="265" r:id="rId4"/>
    <p:sldId id="271" r:id="rId5"/>
    <p:sldId id="272" r:id="rId6"/>
    <p:sldId id="273" r:id="rId7"/>
    <p:sldId id="274" r:id="rId8"/>
    <p:sldId id="275" r:id="rId9"/>
    <p:sldId id="276" r:id="rId10"/>
    <p:sldId id="277" r:id="rId11"/>
    <p:sldId id="279" r:id="rId12"/>
    <p:sldId id="278" r:id="rId13"/>
    <p:sldId id="280" r:id="rId14"/>
    <p:sldId id="281" r:id="rId15"/>
    <p:sldId id="282" r:id="rId16"/>
    <p:sldId id="283" r:id="rId17"/>
    <p:sldId id="284" r:id="rId18"/>
    <p:sldId id="285" r:id="rId19"/>
    <p:sldId id="286" r:id="rId20"/>
    <p:sldId id="287" r:id="rId21"/>
    <p:sldId id="270" r:id="rId22"/>
  </p:sldIdLst>
  <p:sldSz cx="9144000" cy="6858000" type="screen4x3"/>
  <p:notesSz cx="6761163"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66"/>
    <a:srgbClr val="009999"/>
    <a:srgbClr val="E5FFFF"/>
    <a:srgbClr val="6D6E70"/>
    <a:srgbClr val="BDF0E8"/>
    <a:srgbClr val="00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4" autoAdjust="0"/>
    <p:restoredTop sz="87771" autoAdjust="0"/>
  </p:normalViewPr>
  <p:slideViewPr>
    <p:cSldViewPr>
      <p:cViewPr varScale="1">
        <p:scale>
          <a:sx n="102" d="100"/>
          <a:sy n="102" d="100"/>
        </p:scale>
        <p:origin x="2304" y="108"/>
      </p:cViewPr>
      <p:guideLst>
        <p:guide orient="horz" pos="2160"/>
        <p:guide pos="2880"/>
      </p:guideLst>
    </p:cSldViewPr>
  </p:slideViewPr>
  <p:outlineViewPr>
    <p:cViewPr>
      <p:scale>
        <a:sx n="33" d="100"/>
        <a:sy n="33" d="100"/>
      </p:scale>
      <p:origin x="0" y="13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29837" cy="49284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29762" y="0"/>
            <a:ext cx="2929837" cy="492840"/>
          </a:xfrm>
          <a:prstGeom prst="rect">
            <a:avLst/>
          </a:prstGeom>
        </p:spPr>
        <p:txBody>
          <a:bodyPr vert="horz" lIns="91440" tIns="45720" rIns="91440" bIns="45720" rtlCol="0"/>
          <a:lstStyle>
            <a:lvl1pPr algn="r">
              <a:defRPr sz="1200"/>
            </a:lvl1pPr>
          </a:lstStyle>
          <a:p>
            <a:fld id="{9991C364-2579-42B5-BABF-BF7C2BE92E8D}" type="datetimeFigureOut">
              <a:rPr lang="en-AU" smtClean="0"/>
              <a:t>12/11/2019</a:t>
            </a:fld>
            <a:endParaRPr lang="en-AU"/>
          </a:p>
        </p:txBody>
      </p:sp>
      <p:sp>
        <p:nvSpPr>
          <p:cNvPr id="4" name="Slide Image Placeholder 3"/>
          <p:cNvSpPr>
            <a:spLocks noGrp="1" noRot="1" noChangeAspect="1"/>
          </p:cNvSpPr>
          <p:nvPr>
            <p:ph type="sldImg" idx="2"/>
          </p:nvPr>
        </p:nvSpPr>
        <p:spPr>
          <a:xfrm>
            <a:off x="915988" y="739775"/>
            <a:ext cx="4929187" cy="36957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6117" y="4681976"/>
            <a:ext cx="5408930" cy="44355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9362238"/>
            <a:ext cx="2929837" cy="49284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29762" y="9362238"/>
            <a:ext cx="2929837" cy="492840"/>
          </a:xfrm>
          <a:prstGeom prst="rect">
            <a:avLst/>
          </a:prstGeom>
        </p:spPr>
        <p:txBody>
          <a:bodyPr vert="horz" lIns="91440" tIns="45720" rIns="91440" bIns="45720" rtlCol="0" anchor="b"/>
          <a:lstStyle>
            <a:lvl1pPr algn="r">
              <a:defRPr sz="1200"/>
            </a:lvl1pPr>
          </a:lstStyle>
          <a:p>
            <a:fld id="{C035D718-EE7D-4DDC-A5D8-D5DDF00C8B03}" type="slidenum">
              <a:rPr lang="en-AU" smtClean="0"/>
              <a:t>‹#›</a:t>
            </a:fld>
            <a:endParaRPr lang="en-AU"/>
          </a:p>
        </p:txBody>
      </p:sp>
    </p:spTree>
    <p:extLst>
      <p:ext uri="{BB962C8B-B14F-4D97-AF65-F5344CB8AC3E}">
        <p14:creationId xmlns:p14="http://schemas.microsoft.com/office/powerpoint/2010/main" val="161586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Pharmacists are by nature very careful.</a:t>
            </a:r>
            <a:r>
              <a:rPr lang="en-AU" baseline="0" dirty="0" smtClean="0"/>
              <a:t> </a:t>
            </a:r>
            <a:r>
              <a:rPr lang="en-AU" dirty="0" smtClean="0"/>
              <a:t>They are</a:t>
            </a:r>
            <a:r>
              <a:rPr lang="en-AU" baseline="0" dirty="0" smtClean="0"/>
              <a:t> also, at times perfectionists, and so we should be! Patient’s </a:t>
            </a:r>
            <a:r>
              <a:rPr lang="en-AU" dirty="0" smtClean="0"/>
              <a:t>lives are ultimately in our hands when</a:t>
            </a:r>
            <a:r>
              <a:rPr lang="en-AU" baseline="0" dirty="0" smtClean="0"/>
              <a:t> we review medications and/or dispense medications. </a:t>
            </a:r>
          </a:p>
          <a:p>
            <a:endParaRPr lang="en-AU" baseline="0" dirty="0" smtClean="0"/>
          </a:p>
          <a:p>
            <a:r>
              <a:rPr lang="en-AU" baseline="0" dirty="0" smtClean="0"/>
              <a:t>Since pharmacists are usually quite careful and cautious, the rate of dispensing errors is quite low</a:t>
            </a:r>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2</a:t>
            </a:fld>
            <a:endParaRPr lang="en-AU"/>
          </a:p>
        </p:txBody>
      </p:sp>
    </p:spTree>
    <p:extLst>
      <p:ext uri="{BB962C8B-B14F-4D97-AF65-F5344CB8AC3E}">
        <p14:creationId xmlns:p14="http://schemas.microsoft.com/office/powerpoint/2010/main" val="1933047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 summary, the benefits of barcode scanning include:</a:t>
            </a:r>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13</a:t>
            </a:fld>
            <a:endParaRPr lang="en-AU"/>
          </a:p>
        </p:txBody>
      </p:sp>
    </p:spTree>
    <p:extLst>
      <p:ext uri="{BB962C8B-B14F-4D97-AF65-F5344CB8AC3E}">
        <p14:creationId xmlns:p14="http://schemas.microsoft.com/office/powerpoint/2010/main" val="315154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Should </a:t>
            </a:r>
            <a:r>
              <a:rPr lang="en-AU" u="sng" dirty="0" smtClean="0"/>
              <a:t>NOT</a:t>
            </a:r>
            <a:r>
              <a:rPr lang="en-AU" dirty="0" smtClean="0"/>
              <a:t> be used to assist data entry </a:t>
            </a:r>
            <a:r>
              <a:rPr lang="en-AU" dirty="0" err="1" smtClean="0"/>
              <a:t>ie</a:t>
            </a:r>
            <a:r>
              <a:rPr lang="en-AU" dirty="0" smtClean="0"/>
              <a:t> enter the medication</a:t>
            </a:r>
            <a:r>
              <a:rPr lang="en-AU" baseline="0" dirty="0" smtClean="0"/>
              <a:t> details.</a:t>
            </a:r>
            <a:endParaRPr lang="en-AU" dirty="0" smtClean="0"/>
          </a:p>
          <a:p>
            <a:r>
              <a:rPr lang="en-AU" dirty="0" smtClean="0"/>
              <a:t>Sometimes barcode scanning</a:t>
            </a:r>
            <a:r>
              <a:rPr lang="en-AU" baseline="0" dirty="0" smtClean="0"/>
              <a:t> is used incorrectly. It is at times used to help the person dispensing enter the medication details </a:t>
            </a:r>
            <a:r>
              <a:rPr lang="en-AU" baseline="0" dirty="0" err="1" smtClean="0"/>
              <a:t>ie</a:t>
            </a:r>
            <a:r>
              <a:rPr lang="en-AU" baseline="0" dirty="0" smtClean="0"/>
              <a:t> they open the patients dispensing history, start dispensing a new item, but rather than typing in the medication details manually in drug name field,  they scan the product. </a:t>
            </a:r>
            <a:r>
              <a:rPr lang="en-AU" b="1" u="sng" baseline="0" dirty="0" smtClean="0"/>
              <a:t>This is not the correct use of barcode scanning</a:t>
            </a:r>
          </a:p>
          <a:p>
            <a:endParaRPr lang="en-AU" baseline="0" dirty="0" smtClean="0"/>
          </a:p>
          <a:p>
            <a:r>
              <a:rPr lang="en-AU" dirty="0" smtClean="0"/>
              <a:t>Should be used during final stages of dispensing – </a:t>
            </a:r>
            <a:r>
              <a:rPr lang="en-AU" dirty="0" err="1" smtClean="0"/>
              <a:t>i.e</a:t>
            </a:r>
            <a:r>
              <a:rPr lang="en-AU" dirty="0" smtClean="0"/>
              <a:t> during the packing and labelling stage. PSA recommends using barcode</a:t>
            </a:r>
            <a:r>
              <a:rPr lang="en-AU" baseline="0" dirty="0" smtClean="0"/>
              <a:t> scanning “just prior to attaching the label”</a:t>
            </a:r>
          </a:p>
          <a:p>
            <a:endParaRPr lang="en-AU" baseline="0" dirty="0" smtClean="0"/>
          </a:p>
          <a:p>
            <a:r>
              <a:rPr lang="en-AU" baseline="0" dirty="0" smtClean="0"/>
              <a:t>With so much going on at times, you could forget whether you’ve scanned a barcode or not. To help you remember/double check, strike out barcode with a biro/marker once the barcode scanning check has been completed</a:t>
            </a:r>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15</a:t>
            </a:fld>
            <a:endParaRPr lang="en-AU"/>
          </a:p>
        </p:txBody>
      </p:sp>
    </p:spTree>
    <p:extLst>
      <p:ext uri="{BB962C8B-B14F-4D97-AF65-F5344CB8AC3E}">
        <p14:creationId xmlns:p14="http://schemas.microsoft.com/office/powerpoint/2010/main" val="376497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do you scan first? The product</a:t>
            </a:r>
            <a:r>
              <a:rPr lang="en-AU" baseline="0" dirty="0" smtClean="0"/>
              <a:t> or the label?</a:t>
            </a:r>
          </a:p>
          <a:p>
            <a:r>
              <a:rPr lang="en-AU" baseline="0" dirty="0" smtClean="0"/>
              <a:t>Answer: It doesn’t matter, as long as both are scanned</a:t>
            </a:r>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16</a:t>
            </a:fld>
            <a:endParaRPr lang="en-AU"/>
          </a:p>
        </p:txBody>
      </p:sp>
    </p:spTree>
    <p:extLst>
      <p:ext uri="{BB962C8B-B14F-4D97-AF65-F5344CB8AC3E}">
        <p14:creationId xmlns:p14="http://schemas.microsoft.com/office/powerpoint/2010/main" val="317455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 with the staff what approach your department will take </a:t>
            </a:r>
            <a:r>
              <a:rPr lang="en-AU" dirty="0" err="1" smtClean="0"/>
              <a:t>ie</a:t>
            </a:r>
            <a:r>
              <a:rPr lang="en-AU" dirty="0" smtClean="0"/>
              <a:t> scanning</a:t>
            </a:r>
            <a:r>
              <a:rPr lang="en-AU" baseline="0" dirty="0" smtClean="0"/>
              <a:t> of outpatient (full box) dispensing only, or will you include inpatient dispensing also. </a:t>
            </a:r>
          </a:p>
          <a:p>
            <a:r>
              <a:rPr lang="en-AU" baseline="0" dirty="0" smtClean="0"/>
              <a:t>This decision should be reached in discussion with your Drug and Therapeutics Committee</a:t>
            </a:r>
          </a:p>
          <a:p>
            <a:pPr marL="171450" indent="-171450">
              <a:buFont typeface="Arial" panose="020B0604020202020204" pitchFamily="34" charset="0"/>
              <a:buChar char="•"/>
            </a:pPr>
            <a:r>
              <a:rPr lang="en-AU" baseline="0" dirty="0" smtClean="0"/>
              <a:t>If you are to include inpatient dispensing, talk about how you will achieve this when dealing with loose blisters</a:t>
            </a:r>
          </a:p>
          <a:p>
            <a:pPr marL="171450" indent="-171450">
              <a:buFont typeface="Arial" panose="020B0604020202020204" pitchFamily="34" charset="0"/>
              <a:buChar char="•"/>
            </a:pPr>
            <a:r>
              <a:rPr lang="en-AU" baseline="0" dirty="0" smtClean="0"/>
              <a:t>If you are NOT including inpatient dispensing, discuss how you strive to achieve this in the future</a:t>
            </a:r>
          </a:p>
          <a:p>
            <a:endParaRPr lang="en-AU" baseline="0" dirty="0" smtClean="0"/>
          </a:p>
          <a:p>
            <a:r>
              <a:rPr lang="en-AU" baseline="0" dirty="0" smtClean="0"/>
              <a:t>Regardless of the approach, there are some exclusions. The following do not require barcode scanning (verification):</a:t>
            </a:r>
          </a:p>
          <a:p>
            <a:pPr marL="285750" indent="-285750">
              <a:buAutoNum type="romanLcParenBoth"/>
            </a:pPr>
            <a:r>
              <a:rPr lang="en-AU" baseline="0" dirty="0" smtClean="0"/>
              <a:t>Medications that are used for a clinical trial or study</a:t>
            </a:r>
          </a:p>
          <a:p>
            <a:pPr marL="285750" indent="-285750">
              <a:buAutoNum type="romanLcParenBoth"/>
            </a:pPr>
            <a:r>
              <a:rPr lang="en-AU" baseline="0" dirty="0" smtClean="0"/>
              <a:t>Medications obtained under the special access scheme (SAS)</a:t>
            </a:r>
          </a:p>
          <a:p>
            <a:pPr marL="285750" indent="-285750">
              <a:buAutoNum type="romanLcParenBoth"/>
            </a:pPr>
            <a:r>
              <a:rPr lang="en-AU" baseline="0" dirty="0" smtClean="0"/>
              <a:t>Medications extemporaneously prepared (either </a:t>
            </a:r>
            <a:r>
              <a:rPr lang="en-AU" sz="1200" kern="1200" dirty="0" smtClean="0">
                <a:solidFill>
                  <a:schemeClr val="tx1"/>
                </a:solidFill>
                <a:effectLst/>
                <a:latin typeface="+mn-lt"/>
                <a:ea typeface="+mn-ea"/>
                <a:cs typeface="+mn-cs"/>
              </a:rPr>
              <a:t>outsourced from external manufacturers, or insourced through local preparation)</a:t>
            </a:r>
            <a:endParaRPr lang="en-AU" baseline="0" dirty="0" smtClean="0"/>
          </a:p>
          <a:p>
            <a:endParaRPr lang="en-AU"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18</a:t>
            </a:fld>
            <a:endParaRPr lang="en-AU"/>
          </a:p>
        </p:txBody>
      </p:sp>
    </p:spTree>
    <p:extLst>
      <p:ext uri="{BB962C8B-B14F-4D97-AF65-F5344CB8AC3E}">
        <p14:creationId xmlns:p14="http://schemas.microsoft.com/office/powerpoint/2010/main" val="2528307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One issue you may come</a:t>
            </a:r>
            <a:r>
              <a:rPr lang="en-AU" baseline="0" dirty="0" smtClean="0"/>
              <a:t> across from time to time is that when you scan the manufactures barcode, iPharmacy wont recognise it. This is because every product has a unique number (</a:t>
            </a:r>
            <a:r>
              <a:rPr lang="en-AU" sz="1200" dirty="0" smtClean="0">
                <a:solidFill>
                  <a:schemeClr val="bg2">
                    <a:lumMod val="50000"/>
                  </a:schemeClr>
                </a:solidFill>
              </a:rPr>
              <a:t>Global Trade Identification Number  or</a:t>
            </a:r>
            <a:r>
              <a:rPr lang="en-AU" sz="1200" baseline="0" dirty="0" smtClean="0">
                <a:solidFill>
                  <a:schemeClr val="bg2">
                    <a:lumMod val="50000"/>
                  </a:schemeClr>
                </a:solidFill>
              </a:rPr>
              <a:t> </a:t>
            </a:r>
            <a:r>
              <a:rPr lang="en-AU" sz="1200" dirty="0" smtClean="0">
                <a:solidFill>
                  <a:schemeClr val="bg2">
                    <a:lumMod val="50000"/>
                  </a:schemeClr>
                </a:solidFill>
              </a:rPr>
              <a:t>GTIN) </a:t>
            </a:r>
            <a:r>
              <a:rPr lang="en-AU" baseline="0" dirty="0" smtClean="0"/>
              <a:t> that is recognised when the barcode is scanned. The GTIN of the product you are dispensing might not be in the system yet.</a:t>
            </a:r>
          </a:p>
          <a:p>
            <a:endParaRPr lang="en-AU" baseline="0" dirty="0" smtClean="0"/>
          </a:p>
          <a:p>
            <a:r>
              <a:rPr lang="en-AU" b="1" i="1" baseline="0" dirty="0" smtClean="0"/>
              <a:t>Your department should nominate 1-2 delegates to deal with these issues as they arise and speak to HealthShare NSW who will add the GTINs into the system as required – speak to your pharmacy director as to who these delegate/s should be </a:t>
            </a:r>
            <a:endParaRPr lang="en-AU" b="1" i="1"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19</a:t>
            </a:fld>
            <a:endParaRPr lang="en-AU"/>
          </a:p>
        </p:txBody>
      </p:sp>
    </p:spTree>
    <p:extLst>
      <p:ext uri="{BB962C8B-B14F-4D97-AF65-F5344CB8AC3E}">
        <p14:creationId xmlns:p14="http://schemas.microsoft.com/office/powerpoint/2010/main" val="300150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smtClean="0">
                <a:solidFill>
                  <a:srgbClr val="FF0000"/>
                </a:solidFill>
              </a:rPr>
              <a:t>You can determine on average how many items are dispensed</a:t>
            </a:r>
            <a:r>
              <a:rPr lang="en-AU" b="1" i="1" baseline="0" dirty="0" smtClean="0">
                <a:solidFill>
                  <a:srgbClr val="FF0000"/>
                </a:solidFill>
              </a:rPr>
              <a:t> per week in your department and give your staff some real figures into the potential for dispensing errors</a:t>
            </a:r>
          </a:p>
          <a:p>
            <a:endParaRPr lang="en-AU" baseline="0" dirty="0" smtClean="0"/>
          </a:p>
          <a:p>
            <a:r>
              <a:rPr lang="en-AU" dirty="0" smtClean="0"/>
              <a:t>One dispensing error doesn’t seem like much, but how do you know the outcome of the error?</a:t>
            </a:r>
          </a:p>
          <a:p>
            <a:endParaRPr lang="en-AU" dirty="0" smtClean="0"/>
          </a:p>
          <a:p>
            <a:r>
              <a:rPr lang="en-AU" dirty="0" smtClean="0"/>
              <a:t>The following are</a:t>
            </a:r>
            <a:r>
              <a:rPr lang="en-AU" baseline="0" dirty="0" smtClean="0"/>
              <a:t> 4 (real) cases highlighting the impact just one error can have. We start off with an error with little to no adverse effect</a:t>
            </a:r>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3</a:t>
            </a:fld>
            <a:endParaRPr lang="en-AU"/>
          </a:p>
        </p:txBody>
      </p:sp>
    </p:spTree>
    <p:extLst>
      <p:ext uri="{BB962C8B-B14F-4D97-AF65-F5344CB8AC3E}">
        <p14:creationId xmlns:p14="http://schemas.microsoft.com/office/powerpoint/2010/main" val="192032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Patient given the wrong strength of </a:t>
            </a:r>
            <a:r>
              <a:rPr lang="en-AU" dirty="0" err="1" smtClean="0"/>
              <a:t>quetiapine</a:t>
            </a:r>
            <a:r>
              <a:rPr lang="en-AU" dirty="0" smtClean="0"/>
              <a:t>.</a:t>
            </a:r>
            <a:r>
              <a:rPr lang="en-AU" baseline="0" dirty="0" smtClean="0"/>
              <a:t> </a:t>
            </a:r>
          </a:p>
          <a:p>
            <a:r>
              <a:rPr lang="en-AU" baseline="0" dirty="0" smtClean="0"/>
              <a:t>This was a near-miss as the error was detected before it reached the patient. Luckily no harm was caused to the patient, however ponder what could have occurred if this error was not detected and the patient started taking only 25mg of </a:t>
            </a:r>
            <a:r>
              <a:rPr lang="en-AU" baseline="0" dirty="0" err="1" smtClean="0"/>
              <a:t>quetiapine</a:t>
            </a:r>
            <a:r>
              <a:rPr lang="en-AU" baseline="0" dirty="0" smtClean="0"/>
              <a:t> instead of 100mg</a:t>
            </a:r>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4</a:t>
            </a:fld>
            <a:endParaRPr lang="en-AU"/>
          </a:p>
        </p:txBody>
      </p:sp>
    </p:spTree>
    <p:extLst>
      <p:ext uri="{BB962C8B-B14F-4D97-AF65-F5344CB8AC3E}">
        <p14:creationId xmlns:p14="http://schemas.microsoft.com/office/powerpoint/2010/main" val="419771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errors</a:t>
            </a:r>
            <a:r>
              <a:rPr lang="en-AU" baseline="0" dirty="0" smtClean="0"/>
              <a:t> may luckily be detected and cause no harm to the patient, however there can be significant cost implications to the department and hospital</a:t>
            </a:r>
          </a:p>
          <a:p>
            <a:endParaRPr lang="en-AU" baseline="0" dirty="0" smtClean="0"/>
          </a:p>
          <a:p>
            <a:r>
              <a:rPr lang="en-AU" baseline="0" dirty="0" smtClean="0"/>
              <a:t>Other things to think about it:</a:t>
            </a:r>
          </a:p>
          <a:p>
            <a:r>
              <a:rPr lang="en-AU" baseline="0" dirty="0" smtClean="0"/>
              <a:t>What if the patient didn’t realise the pack looked different? </a:t>
            </a:r>
          </a:p>
          <a:p>
            <a:r>
              <a:rPr lang="en-AU" baseline="0" dirty="0" smtClean="0"/>
              <a:t>What if the patient couldn’t come in and pick up the right medication in a timely manner?</a:t>
            </a:r>
          </a:p>
          <a:p>
            <a:r>
              <a:rPr lang="en-AU" baseline="0" dirty="0" smtClean="0"/>
              <a:t>Could harm have been caused to the patient here also</a:t>
            </a:r>
          </a:p>
          <a:p>
            <a:endParaRPr lang="en-AU"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7</a:t>
            </a:fld>
            <a:endParaRPr lang="en-AU"/>
          </a:p>
        </p:txBody>
      </p:sp>
    </p:spTree>
    <p:extLst>
      <p:ext uri="{BB962C8B-B14F-4D97-AF65-F5344CB8AC3E}">
        <p14:creationId xmlns:p14="http://schemas.microsoft.com/office/powerpoint/2010/main" val="274756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Study:</a:t>
            </a:r>
          </a:p>
          <a:p>
            <a:r>
              <a:rPr lang="en-AU" dirty="0" smtClean="0"/>
              <a:t>E Poon</a:t>
            </a:r>
            <a:r>
              <a:rPr lang="en-AU" baseline="0" dirty="0" smtClean="0"/>
              <a:t> et al; Medication Dispensing Errors and Potential Adverse Drug Evens before and after Implementing Bar Code Technology in the Pharmacy; Ann Intern Med. 2006; 144:426-434</a:t>
            </a:r>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8</a:t>
            </a:fld>
            <a:endParaRPr lang="en-AU"/>
          </a:p>
        </p:txBody>
      </p:sp>
    </p:spTree>
    <p:extLst>
      <p:ext uri="{BB962C8B-B14F-4D97-AF65-F5344CB8AC3E}">
        <p14:creationId xmlns:p14="http://schemas.microsoft.com/office/powerpoint/2010/main" val="403847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Barcode scanning is a technology that is considered</a:t>
            </a:r>
            <a:r>
              <a:rPr lang="en-AU" baseline="0" dirty="0" smtClean="0"/>
              <a:t> to be a significant patient safety initiative in reducing dispensing errors. </a:t>
            </a:r>
          </a:p>
          <a:p>
            <a:endParaRPr lang="en-AU" baseline="0" dirty="0" smtClean="0"/>
          </a:p>
          <a:p>
            <a:r>
              <a:rPr lang="en-AU" baseline="0" dirty="0" smtClean="0"/>
              <a:t>It is used to reduce the rate of product selection errors. We can use barcode scanning to check what medication has been dispensed compared to what medication is actually being given to the patient after selection from the shelf</a:t>
            </a:r>
          </a:p>
          <a:p>
            <a:endParaRPr lang="en-AU" baseline="0" dirty="0" smtClean="0"/>
          </a:p>
          <a:p>
            <a:r>
              <a:rPr lang="en-AU" baseline="0" dirty="0" smtClean="0"/>
              <a:t>Even though this is a good patient safety initiative, which has strong evidence proving it reducing dispensing errors, it doesn’t reduce all types of errors!</a:t>
            </a:r>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9</a:t>
            </a:fld>
            <a:endParaRPr lang="en-AU"/>
          </a:p>
        </p:txBody>
      </p:sp>
    </p:spTree>
    <p:extLst>
      <p:ext uri="{BB962C8B-B14F-4D97-AF65-F5344CB8AC3E}">
        <p14:creationId xmlns:p14="http://schemas.microsoft.com/office/powerpoint/2010/main" val="340374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mtClean="0"/>
              <a:t>B</a:t>
            </a:r>
            <a:r>
              <a:rPr lang="en-AU" baseline="0" smtClean="0"/>
              <a:t>arcode </a:t>
            </a:r>
            <a:r>
              <a:rPr lang="en-AU" baseline="0" dirty="0" smtClean="0"/>
              <a:t>scanning helps prevent errors associated with incorrect product selection OR incorrectly labelling final products.</a:t>
            </a:r>
          </a:p>
          <a:p>
            <a:endParaRPr lang="en-AU" baseline="0" dirty="0" smtClean="0"/>
          </a:p>
          <a:p>
            <a:r>
              <a:rPr lang="en-AU" baseline="0" dirty="0" smtClean="0"/>
              <a:t>If the incorrect medication name, strength, formulation </a:t>
            </a:r>
            <a:r>
              <a:rPr lang="en-AU" baseline="0" dirty="0" err="1" smtClean="0"/>
              <a:t>etc</a:t>
            </a:r>
            <a:r>
              <a:rPr lang="en-AU" baseline="0" dirty="0" smtClean="0"/>
              <a:t> is entered into iPharmacy, barcode scanning will be unable to detect the error (unless you chose the intended medication from the shelve and therefore a mismatch is detected)</a:t>
            </a:r>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10</a:t>
            </a:fld>
            <a:endParaRPr lang="en-AU"/>
          </a:p>
        </p:txBody>
      </p:sp>
    </p:spTree>
    <p:extLst>
      <p:ext uri="{BB962C8B-B14F-4D97-AF65-F5344CB8AC3E}">
        <p14:creationId xmlns:p14="http://schemas.microsoft.com/office/powerpoint/2010/main" val="93693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There are several categories of dispensing</a:t>
            </a:r>
            <a:r>
              <a:rPr lang="en-AU" baseline="0" dirty="0" smtClean="0"/>
              <a:t> errors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(Adapted from KC Cheung et al; </a:t>
            </a:r>
            <a:r>
              <a:rPr lang="en-AU" b="0" dirty="0" smtClean="0"/>
              <a:t>Medication errors: the importance of safe dispensing, Br J </a:t>
            </a:r>
            <a:r>
              <a:rPr lang="en-AU" b="0" dirty="0" err="1" smtClean="0"/>
              <a:t>Clin</a:t>
            </a:r>
            <a:r>
              <a:rPr lang="en-AU" b="0" dirty="0" smtClean="0"/>
              <a:t> </a:t>
            </a:r>
            <a:r>
              <a:rPr lang="en-AU" b="0" dirty="0" err="1" smtClean="0"/>
              <a:t>Pharmacol</a:t>
            </a:r>
            <a:r>
              <a:rPr lang="en-AU" b="0" dirty="0" smtClean="0"/>
              <a:t>. 2009 June; 67(6): 676–680. )</a:t>
            </a:r>
          </a:p>
          <a:p>
            <a:endParaRPr lang="en-AU" b="0"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11</a:t>
            </a:fld>
            <a:endParaRPr lang="en-AU"/>
          </a:p>
        </p:txBody>
      </p:sp>
    </p:spTree>
    <p:extLst>
      <p:ext uri="{BB962C8B-B14F-4D97-AF65-F5344CB8AC3E}">
        <p14:creationId xmlns:p14="http://schemas.microsoft.com/office/powerpoint/2010/main" val="28002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Pharmacy Board</a:t>
            </a:r>
            <a:r>
              <a:rPr lang="en-AU" baseline="0" dirty="0" smtClean="0"/>
              <a:t> states: “Pharmacists are to use barcode scanners when dispensing medicines at dispensing stations in pharmacies and pharmacy departments, and are to be used for the intended purpose”</a:t>
            </a:r>
          </a:p>
          <a:p>
            <a:endParaRPr lang="en-AU" baseline="0" dirty="0" smtClean="0"/>
          </a:p>
          <a:p>
            <a:r>
              <a:rPr lang="en-AU" baseline="0" dirty="0" smtClean="0"/>
              <a:t>SHPA states: “Barcode scanners can aid in the detection of the incorrect selection of medicines and are required to be used as part of the dispensing procedures in some states….the use of scanner technology is encouraged where its use is not required by legislation”</a:t>
            </a:r>
          </a:p>
          <a:p>
            <a:endParaRPr lang="en-AU" baseline="0" dirty="0" smtClean="0"/>
          </a:p>
          <a:p>
            <a:r>
              <a:rPr lang="en-AU" baseline="0" dirty="0" smtClean="0"/>
              <a:t>PSA states” “The pharmacist implements systems of good dispensing practice: uses barcode scanners to verify the selection of correct medicines just prior to attaching the label”</a:t>
            </a:r>
          </a:p>
          <a:p>
            <a:endParaRPr lang="en-AU" baseline="0" dirty="0" smtClean="0"/>
          </a:p>
          <a:p>
            <a:r>
              <a:rPr lang="en-AU" baseline="0" dirty="0" smtClean="0"/>
              <a:t>Barcode scanning is named as a mandatory activity that shows compliance with criterion 4.5.2 “quality improvement activities are undertaken to reduce the risk of patient harm and increase the quality and effectiveness of medicines use”</a:t>
            </a:r>
          </a:p>
          <a:p>
            <a:endParaRPr lang="en-AU" baseline="0" dirty="0" smtClean="0"/>
          </a:p>
          <a:p>
            <a:endParaRPr lang="en-AU" baseline="0" dirty="0" smtClean="0"/>
          </a:p>
          <a:p>
            <a:endParaRPr lang="en-AU"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C035D718-EE7D-4DDC-A5D8-D5DDF00C8B03}" type="slidenum">
              <a:rPr lang="en-AU" smtClean="0"/>
              <a:t>12</a:t>
            </a:fld>
            <a:endParaRPr lang="en-AU"/>
          </a:p>
        </p:txBody>
      </p:sp>
    </p:spTree>
    <p:extLst>
      <p:ext uri="{BB962C8B-B14F-4D97-AF65-F5344CB8AC3E}">
        <p14:creationId xmlns:p14="http://schemas.microsoft.com/office/powerpoint/2010/main" val="38598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5616" y="332656"/>
            <a:ext cx="7772400" cy="1470025"/>
          </a:xfrm>
        </p:spPr>
        <p:txBody>
          <a:bodyPr/>
          <a:lstStyle>
            <a:lvl1pPr>
              <a:defRPr baseline="0"/>
            </a:lvl1pPr>
          </a:lstStyle>
          <a:p>
            <a:r>
              <a:rPr lang="en-US" dirty="0" smtClean="0"/>
              <a:t>Click to edit slide master title</a:t>
            </a:r>
            <a:endParaRPr lang="en-AU" dirty="0"/>
          </a:p>
        </p:txBody>
      </p:sp>
      <p:sp>
        <p:nvSpPr>
          <p:cNvPr id="3" name="Subtitle 2"/>
          <p:cNvSpPr>
            <a:spLocks noGrp="1"/>
          </p:cNvSpPr>
          <p:nvPr>
            <p:ph type="subTitle" idx="1" hasCustomPrompt="1"/>
          </p:nvPr>
        </p:nvSpPr>
        <p:spPr>
          <a:xfrm>
            <a:off x="2483768" y="2060848"/>
            <a:ext cx="6400800" cy="1752600"/>
          </a:xfrm>
        </p:spPr>
        <p:txBody>
          <a:bodyPr/>
          <a:lstStyle>
            <a:lvl1pPr marL="0" indent="0" algn="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master subtitle text</a:t>
            </a:r>
            <a:endParaRPr lang="en-AU" dirty="0"/>
          </a:p>
        </p:txBody>
      </p:sp>
    </p:spTree>
    <p:extLst>
      <p:ext uri="{BB962C8B-B14F-4D97-AF65-F5344CB8AC3E}">
        <p14:creationId xmlns:p14="http://schemas.microsoft.com/office/powerpoint/2010/main" val="443936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836712"/>
            <a:ext cx="7772400" cy="1470025"/>
          </a:xfrm>
        </p:spPr>
        <p:txBody>
          <a:bodyPr>
            <a:normAutofit/>
          </a:bodyPr>
          <a:lstStyle>
            <a:lvl1pPr algn="l">
              <a:defRPr sz="4400" baseline="0"/>
            </a:lvl1pPr>
          </a:lstStyle>
          <a:p>
            <a:r>
              <a:rPr lang="en-US" dirty="0" smtClean="0"/>
              <a:t>Click to edit slide title</a:t>
            </a:r>
            <a:endParaRPr lang="en-AU" dirty="0"/>
          </a:p>
        </p:txBody>
      </p:sp>
      <p:sp>
        <p:nvSpPr>
          <p:cNvPr id="6" name="Slide Number Placeholder 5"/>
          <p:cNvSpPr>
            <a:spLocks noGrp="1"/>
          </p:cNvSpPr>
          <p:nvPr>
            <p:ph type="sldNum" sz="quarter" idx="12"/>
          </p:nvPr>
        </p:nvSpPr>
        <p:spPr/>
        <p:txBody>
          <a:bodyPr/>
          <a:lstStyle/>
          <a:p>
            <a:fld id="{FCA80E15-78A4-492C-A1D5-E96D386E05C8}" type="slidenum">
              <a:rPr lang="en-AU" smtClean="0"/>
              <a:t>‹#›</a:t>
            </a:fld>
            <a:endParaRPr lang="en-AU"/>
          </a:p>
        </p:txBody>
      </p:sp>
      <p:sp>
        <p:nvSpPr>
          <p:cNvPr id="7" name="Subtitle 2"/>
          <p:cNvSpPr txBox="1">
            <a:spLocks/>
          </p:cNvSpPr>
          <p:nvPr userDrawn="1"/>
        </p:nvSpPr>
        <p:spPr>
          <a:xfrm>
            <a:off x="1331640" y="2564904"/>
            <a:ext cx="6400800" cy="15841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AU" dirty="0" smtClean="0"/>
          </a:p>
        </p:txBody>
      </p:sp>
      <p:sp>
        <p:nvSpPr>
          <p:cNvPr id="8" name="Content Placeholder 2"/>
          <p:cNvSpPr>
            <a:spLocks noGrp="1"/>
          </p:cNvSpPr>
          <p:nvPr>
            <p:ph idx="1"/>
          </p:nvPr>
        </p:nvSpPr>
        <p:spPr>
          <a:xfrm>
            <a:off x="683568" y="2780929"/>
            <a:ext cx="7776864" cy="2376264"/>
          </a:xfrm>
        </p:spPr>
        <p:txBody>
          <a:bodyPr>
            <a:normAutofit/>
          </a:bodyPr>
          <a:lstStyle>
            <a:lvl1pPr marL="0" indent="0" algn="l">
              <a:buNone/>
              <a:defRPr sz="3200">
                <a:solidFill>
                  <a:schemeClr val="tx1">
                    <a:lumMod val="50000"/>
                    <a:lumOff val="50000"/>
                  </a:schemeClr>
                </a:solidFill>
              </a:defRPr>
            </a:lvl1pPr>
            <a:lvl2pPr marL="457200" indent="0" algn="ctr">
              <a:buNone/>
              <a:defRPr sz="2400"/>
            </a:lvl2pPr>
            <a:lvl3pPr marL="914400" indent="0" algn="ctr">
              <a:buNone/>
              <a:defRPr sz="2000"/>
            </a:lvl3pPr>
          </a:lstStyle>
          <a:p>
            <a:pPr lvl="0"/>
            <a:r>
              <a:rPr lang="en-US" dirty="0"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994898"/>
            <a:ext cx="1447863" cy="602454"/>
          </a:xfrm>
          <a:prstGeom prst="rect">
            <a:avLst/>
          </a:prstGeom>
        </p:spPr>
      </p:pic>
      <p:sp>
        <p:nvSpPr>
          <p:cNvPr id="10" name="Slide Number Placeholder 5"/>
          <p:cNvSpPr txBox="1">
            <a:spLocks/>
          </p:cNvSpPr>
          <p:nvPr userDrawn="1"/>
        </p:nvSpPr>
        <p:spPr>
          <a:xfrm>
            <a:off x="1331640" y="6381328"/>
            <a:ext cx="216024" cy="278016"/>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00" dirty="0" smtClean="0"/>
              <a:t>+</a:t>
            </a:r>
            <a:endParaRPr lang="en-AU" sz="200" dirty="0"/>
          </a:p>
        </p:txBody>
      </p:sp>
      <p:sp>
        <p:nvSpPr>
          <p:cNvPr id="11" name="Footer Placeholder 4"/>
          <p:cNvSpPr>
            <a:spLocks noGrp="1"/>
          </p:cNvSpPr>
          <p:nvPr>
            <p:ph type="ftr" sz="quarter" idx="3"/>
          </p:nvPr>
        </p:nvSpPr>
        <p:spPr>
          <a:xfrm>
            <a:off x="2915816" y="6344140"/>
            <a:ext cx="1095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r>
              <a:rPr lang="en-AU" smtClean="0"/>
              <a:t>Released July 2014</a:t>
            </a:r>
            <a:endParaRPr lang="en-AU" dirty="0"/>
          </a:p>
        </p:txBody>
      </p:sp>
    </p:spTree>
    <p:extLst>
      <p:ext uri="{BB962C8B-B14F-4D97-AF65-F5344CB8AC3E}">
        <p14:creationId xmlns:p14="http://schemas.microsoft.com/office/powerpoint/2010/main" val="3852571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
        <p:nvSpPr>
          <p:cNvPr id="3" name="Content Placeholder 2"/>
          <p:cNvSpPr>
            <a:spLocks noGrp="1"/>
          </p:cNvSpPr>
          <p:nvPr>
            <p:ph idx="1"/>
          </p:nvPr>
        </p:nvSpPr>
        <p:spPr>
          <a:xfrm>
            <a:off x="467544" y="1268760"/>
            <a:ext cx="8229600" cy="4857403"/>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FCA80E15-78A4-492C-A1D5-E96D386E05C8}"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5994898"/>
            <a:ext cx="1447863" cy="602454"/>
          </a:xfrm>
          <a:prstGeom prst="rect">
            <a:avLst/>
          </a:prstGeom>
        </p:spPr>
      </p:pic>
      <p:sp>
        <p:nvSpPr>
          <p:cNvPr id="8" name="Footer Placeholder 4"/>
          <p:cNvSpPr>
            <a:spLocks noGrp="1"/>
          </p:cNvSpPr>
          <p:nvPr>
            <p:ph type="ftr" sz="quarter" idx="3"/>
          </p:nvPr>
        </p:nvSpPr>
        <p:spPr>
          <a:xfrm>
            <a:off x="2915816" y="6344140"/>
            <a:ext cx="1095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r>
              <a:rPr lang="en-AU" smtClean="0"/>
              <a:t>Released July 2014</a:t>
            </a:r>
            <a:endParaRPr lang="en-AU" dirty="0"/>
          </a:p>
        </p:txBody>
      </p:sp>
    </p:spTree>
    <p:extLst>
      <p:ext uri="{BB962C8B-B14F-4D97-AF65-F5344CB8AC3E}">
        <p14:creationId xmlns:p14="http://schemas.microsoft.com/office/powerpoint/2010/main" val="2651023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smtClean="0"/>
              <a:t>Released July 2014</a:t>
            </a:r>
            <a:endParaRPr lang="en-AU" dirty="0"/>
          </a:p>
        </p:txBody>
      </p:sp>
      <p:sp>
        <p:nvSpPr>
          <p:cNvPr id="3" name="Content Placeholder 2"/>
          <p:cNvSpPr>
            <a:spLocks noGrp="1"/>
          </p:cNvSpPr>
          <p:nvPr>
            <p:ph sz="half" idx="1"/>
          </p:nvPr>
        </p:nvSpPr>
        <p:spPr>
          <a:xfrm>
            <a:off x="457200" y="1196752"/>
            <a:ext cx="4038600" cy="4929411"/>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196752"/>
            <a:ext cx="4038600" cy="4929411"/>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FCA80E15-78A4-492C-A1D5-E96D386E05C8}" type="slidenum">
              <a:rPr lang="en-AU" smtClean="0"/>
              <a:t>‹#›</a:t>
            </a:fld>
            <a:endParaRPr lang="en-AU"/>
          </a:p>
        </p:txBody>
      </p:sp>
      <p:sp>
        <p:nvSpPr>
          <p:cNvPr id="12"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Tree>
    <p:extLst>
      <p:ext uri="{BB962C8B-B14F-4D97-AF65-F5344CB8AC3E}">
        <p14:creationId xmlns:p14="http://schemas.microsoft.com/office/powerpoint/2010/main" val="1688629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AU" smtClean="0"/>
              <a:t>Released July 2014</a:t>
            </a:r>
            <a:endParaRPr lang="en-AU" dirty="0"/>
          </a:p>
        </p:txBody>
      </p:sp>
      <p:sp>
        <p:nvSpPr>
          <p:cNvPr id="3" name="Text Placeholder 2"/>
          <p:cNvSpPr>
            <a:spLocks noGrp="1"/>
          </p:cNvSpPr>
          <p:nvPr>
            <p:ph type="body" idx="1" hasCustomPrompt="1"/>
          </p:nvPr>
        </p:nvSpPr>
        <p:spPr>
          <a:xfrm>
            <a:off x="467544" y="1196752"/>
            <a:ext cx="4032448" cy="639762"/>
          </a:xfrm>
          <a:solidFill>
            <a:srgbClr val="006666"/>
          </a:solidFill>
        </p:spPr>
        <p:txBody>
          <a:bodyPr anchor="b">
            <a:norm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slide master text styles</a:t>
            </a:r>
          </a:p>
        </p:txBody>
      </p:sp>
      <p:sp>
        <p:nvSpPr>
          <p:cNvPr id="4" name="Content Placeholder 3"/>
          <p:cNvSpPr>
            <a:spLocks noGrp="1"/>
          </p:cNvSpPr>
          <p:nvPr>
            <p:ph sz="half" idx="2"/>
          </p:nvPr>
        </p:nvSpPr>
        <p:spPr>
          <a:xfrm>
            <a:off x="457200" y="1844824"/>
            <a:ext cx="4040188" cy="4281339"/>
          </a:xfrm>
          <a:noFill/>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4"/>
          </p:nvPr>
        </p:nvSpPr>
        <p:spPr>
          <a:xfrm>
            <a:off x="4645025" y="1844825"/>
            <a:ext cx="4041775" cy="4320479"/>
          </a:xfrm>
          <a:noFill/>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FCA80E15-78A4-492C-A1D5-E96D386E05C8}" type="slidenum">
              <a:rPr lang="en-AU" smtClean="0"/>
              <a:t>‹#›</a:t>
            </a:fld>
            <a:endParaRPr lang="en-AU"/>
          </a:p>
        </p:txBody>
      </p:sp>
      <p:sp>
        <p:nvSpPr>
          <p:cNvPr id="14"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
        <p:nvSpPr>
          <p:cNvPr id="15" name="Text Placeholder 2"/>
          <p:cNvSpPr>
            <a:spLocks noGrp="1"/>
          </p:cNvSpPr>
          <p:nvPr>
            <p:ph type="body" idx="13" hasCustomPrompt="1"/>
          </p:nvPr>
        </p:nvSpPr>
        <p:spPr>
          <a:xfrm>
            <a:off x="4644008" y="1196752"/>
            <a:ext cx="4040188" cy="639762"/>
          </a:xfrm>
          <a:solidFill>
            <a:srgbClr val="006666"/>
          </a:solidFill>
        </p:spPr>
        <p:txBody>
          <a:bodyPr anchor="b">
            <a:norm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slide master text styles</a:t>
            </a:r>
          </a:p>
        </p:txBody>
      </p:sp>
    </p:spTree>
    <p:extLst>
      <p:ext uri="{BB962C8B-B14F-4D97-AF65-F5344CB8AC3E}">
        <p14:creationId xmlns:p14="http://schemas.microsoft.com/office/powerpoint/2010/main" val="40448674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Released July 2014</a:t>
            </a:r>
            <a:endParaRPr lang="en-AU" dirty="0"/>
          </a:p>
        </p:txBody>
      </p:sp>
      <p:sp>
        <p:nvSpPr>
          <p:cNvPr id="5" name="Slide Number Placeholder 4"/>
          <p:cNvSpPr>
            <a:spLocks noGrp="1"/>
          </p:cNvSpPr>
          <p:nvPr>
            <p:ph type="sldNum" sz="quarter" idx="12"/>
          </p:nvPr>
        </p:nvSpPr>
        <p:spPr/>
        <p:txBody>
          <a:bodyPr/>
          <a:lstStyle/>
          <a:p>
            <a:fld id="{FCA80E15-78A4-492C-A1D5-E96D386E05C8}" type="slidenum">
              <a:rPr lang="en-AU" smtClean="0"/>
              <a:t>‹#›</a:t>
            </a:fld>
            <a:endParaRPr lang="en-AU"/>
          </a:p>
        </p:txBody>
      </p:sp>
      <p:sp>
        <p:nvSpPr>
          <p:cNvPr id="10" name="Title 1"/>
          <p:cNvSpPr>
            <a:spLocks noGrp="1"/>
          </p:cNvSpPr>
          <p:nvPr>
            <p:ph type="title" hasCustomPrompt="1"/>
          </p:nvPr>
        </p:nvSpPr>
        <p:spPr>
          <a:xfrm>
            <a:off x="457200" y="274638"/>
            <a:ext cx="8229600" cy="850106"/>
          </a:xfrm>
        </p:spPr>
        <p:txBody>
          <a:bodyPr>
            <a:noAutofit/>
          </a:bodyPr>
          <a:lstStyle>
            <a:lvl1pPr>
              <a:defRPr sz="4400"/>
            </a:lvl1pPr>
          </a:lstStyle>
          <a:p>
            <a:r>
              <a:rPr lang="en-US" dirty="0" smtClean="0"/>
              <a:t>Click to edit slide master title</a:t>
            </a:r>
            <a:endParaRPr lang="en-AU" dirty="0"/>
          </a:p>
        </p:txBody>
      </p:sp>
    </p:spTree>
    <p:extLst>
      <p:ext uri="{BB962C8B-B14F-4D97-AF65-F5344CB8AC3E}">
        <p14:creationId xmlns:p14="http://schemas.microsoft.com/office/powerpoint/2010/main" val="31440124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Released July 2014</a:t>
            </a:r>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a:t>
            </a:fld>
            <a:endParaRPr lang="en-AU"/>
          </a:p>
        </p:txBody>
      </p:sp>
    </p:spTree>
    <p:extLst>
      <p:ext uri="{BB962C8B-B14F-4D97-AF65-F5344CB8AC3E}">
        <p14:creationId xmlns:p14="http://schemas.microsoft.com/office/powerpoint/2010/main" val="7266534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530120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683568" y="836712"/>
            <a:ext cx="7772400" cy="1470025"/>
          </a:xfrm>
        </p:spPr>
        <p:txBody>
          <a:bodyPr>
            <a:normAutofit/>
          </a:bodyPr>
          <a:lstStyle>
            <a:lvl1pPr algn="l">
              <a:defRPr sz="4400" baseline="0">
                <a:solidFill>
                  <a:schemeClr val="bg1"/>
                </a:solidFill>
              </a:defRPr>
            </a:lvl1pPr>
          </a:lstStyle>
          <a:p>
            <a:r>
              <a:rPr lang="en-US" dirty="0" smtClean="0"/>
              <a:t>Click to edit slide title</a:t>
            </a:r>
            <a:endParaRPr lang="en-AU" dirty="0"/>
          </a:p>
        </p:txBody>
      </p:sp>
      <p:sp>
        <p:nvSpPr>
          <p:cNvPr id="5" name="Footer Placeholder 4"/>
          <p:cNvSpPr>
            <a:spLocks noGrp="1"/>
          </p:cNvSpPr>
          <p:nvPr>
            <p:ph type="ftr" sz="quarter" idx="11"/>
          </p:nvPr>
        </p:nvSpPr>
        <p:spPr/>
        <p:txBody>
          <a:bodyPr/>
          <a:lstStyle/>
          <a:p>
            <a:r>
              <a:rPr lang="en-AU" smtClean="0"/>
              <a:t>Released July 2014</a:t>
            </a:r>
            <a:endParaRPr lang="en-AU" dirty="0"/>
          </a:p>
        </p:txBody>
      </p:sp>
      <p:sp>
        <p:nvSpPr>
          <p:cNvPr id="6" name="Slide Number Placeholder 5"/>
          <p:cNvSpPr>
            <a:spLocks noGrp="1"/>
          </p:cNvSpPr>
          <p:nvPr>
            <p:ph type="sldNum" sz="quarter" idx="12"/>
          </p:nvPr>
        </p:nvSpPr>
        <p:spPr/>
        <p:txBody>
          <a:bodyPr/>
          <a:lstStyle/>
          <a:p>
            <a:fld id="{FCA80E15-78A4-492C-A1D5-E96D386E05C8}" type="slidenum">
              <a:rPr lang="en-AU" smtClean="0"/>
              <a:t>‹#›</a:t>
            </a:fld>
            <a:endParaRPr lang="en-AU"/>
          </a:p>
        </p:txBody>
      </p:sp>
      <p:sp>
        <p:nvSpPr>
          <p:cNvPr id="7" name="Subtitle 2"/>
          <p:cNvSpPr txBox="1">
            <a:spLocks/>
          </p:cNvSpPr>
          <p:nvPr userDrawn="1"/>
        </p:nvSpPr>
        <p:spPr>
          <a:xfrm>
            <a:off x="1331640" y="2564904"/>
            <a:ext cx="6400800" cy="15841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AU" dirty="0" smtClean="0"/>
          </a:p>
        </p:txBody>
      </p:sp>
      <p:sp>
        <p:nvSpPr>
          <p:cNvPr id="8" name="Content Placeholder 2"/>
          <p:cNvSpPr>
            <a:spLocks noGrp="1"/>
          </p:cNvSpPr>
          <p:nvPr>
            <p:ph idx="1"/>
          </p:nvPr>
        </p:nvSpPr>
        <p:spPr>
          <a:xfrm>
            <a:off x="683568" y="3501007"/>
            <a:ext cx="7776864" cy="1656185"/>
          </a:xfrm>
        </p:spPr>
        <p:txBody>
          <a:bodyPr>
            <a:normAutofit/>
          </a:bodyPr>
          <a:lstStyle>
            <a:lvl1pPr marL="0" indent="0" algn="r">
              <a:buNone/>
              <a:defRPr sz="3200">
                <a:solidFill>
                  <a:schemeClr val="bg1"/>
                </a:solidFill>
              </a:defRPr>
            </a:lvl1pPr>
            <a:lvl2pPr marL="457200" indent="0" algn="ctr">
              <a:buNone/>
              <a:defRPr sz="2400"/>
            </a:lvl2pPr>
            <a:lvl3pPr marL="914400" indent="0" algn="ctr">
              <a:buNone/>
              <a:defRPr sz="2000"/>
            </a:lvl3pPr>
          </a:lstStyle>
          <a:p>
            <a:pPr lvl="0"/>
            <a:r>
              <a:rPr lang="en-US" dirty="0" smtClean="0"/>
              <a:t>Click to edit Master text styles</a:t>
            </a:r>
          </a:p>
        </p:txBody>
      </p:sp>
    </p:spTree>
    <p:extLst>
      <p:ext uri="{BB962C8B-B14F-4D97-AF65-F5344CB8AC3E}">
        <p14:creationId xmlns:p14="http://schemas.microsoft.com/office/powerpoint/2010/main" val="19202226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6995" t="-406" r="44326" b="46510"/>
          <a:stretch/>
        </p:blipFill>
        <p:spPr>
          <a:xfrm>
            <a:off x="0" y="0"/>
            <a:ext cx="7003707" cy="6858000"/>
          </a:xfrm>
          <a:prstGeom prst="rect">
            <a:avLst/>
          </a:prstGeom>
        </p:spPr>
      </p:pic>
      <p:sp>
        <p:nvSpPr>
          <p:cNvPr id="5" name="Rectangle 4"/>
          <p:cNvSpPr/>
          <p:nvPr userDrawn="1"/>
        </p:nvSpPr>
        <p:spPr>
          <a:xfrm>
            <a:off x="0" y="0"/>
            <a:ext cx="9144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STYLE TITLE</a:t>
            </a:r>
            <a:endParaRPr lang="en-AU" dirty="0"/>
          </a:p>
        </p:txBody>
      </p:sp>
      <p:sp>
        <p:nvSpPr>
          <p:cNvPr id="3" name="Text Placeholder 2"/>
          <p:cNvSpPr>
            <a:spLocks noGrp="1"/>
          </p:cNvSpPr>
          <p:nvPr>
            <p:ph type="body" idx="1"/>
          </p:nvPr>
        </p:nvSpPr>
        <p:spPr>
          <a:xfrm>
            <a:off x="4211960" y="1600201"/>
            <a:ext cx="4474840" cy="1900808"/>
          </a:xfrm>
          <a:prstGeom prst="rect">
            <a:avLst/>
          </a:prstGeom>
        </p:spPr>
        <p:txBody>
          <a:bodyPr vert="horz" lIns="91440" tIns="45720" rIns="91440" bIns="45720" rtlCol="0">
            <a:normAutofit/>
          </a:bodyPr>
          <a:lstStyle/>
          <a:p>
            <a:pPr lvl="0"/>
            <a:r>
              <a:rPr lang="en-US" dirty="0" smtClean="0"/>
              <a:t> </a:t>
            </a:r>
          </a:p>
        </p:txBody>
      </p:sp>
    </p:spTree>
    <p:extLst>
      <p:ext uri="{BB962C8B-B14F-4D97-AF65-F5344CB8AC3E}">
        <p14:creationId xmlns:p14="http://schemas.microsoft.com/office/powerpoint/2010/main" val="2235580881"/>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hf hdr="0" dt="0"/>
  <p:txStyles>
    <p:titleStyle>
      <a:lvl1pPr algn="r" defTabSz="914400" rtl="0" eaLnBrk="1" latinLnBrk="0" hangingPunct="1">
        <a:spcBef>
          <a:spcPct val="0"/>
        </a:spcBef>
        <a:buNone/>
        <a:defRPr sz="3600" kern="1200" baseline="0">
          <a:solidFill>
            <a:schemeClr val="tx1"/>
          </a:solidFill>
          <a:latin typeface="+mj-lt"/>
          <a:ea typeface="+mj-ea"/>
          <a:cs typeface="+mj-cs"/>
        </a:defRPr>
      </a:lvl1pPr>
    </p:titleStyle>
    <p:bodyStyle>
      <a:lvl1pPr marL="0" indent="0" algn="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6090"/>
          </a:xfrm>
          <a:prstGeom prst="rect">
            <a:avLst/>
          </a:prstGeom>
        </p:spPr>
        <p:txBody>
          <a:bodyPr vert="horz" lIns="91440" tIns="45720" rIns="91440" bIns="45720" rtlCol="0" anchor="ctr">
            <a:normAutofit/>
          </a:bodyPr>
          <a:lstStyle/>
          <a:p>
            <a:r>
              <a:rPr lang="en-US" dirty="0" smtClean="0"/>
              <a:t>Click to edit slide master title</a:t>
            </a:r>
            <a:endParaRPr lang="en-AU"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2915816" y="6344140"/>
            <a:ext cx="1095400" cy="365125"/>
          </a:xfrm>
          <a:prstGeom prst="rect">
            <a:avLst/>
          </a:prstGeom>
        </p:spPr>
        <p:txBody>
          <a:bodyPr vert="horz" lIns="91440" tIns="45720" rIns="91440" bIns="45720" rtlCol="0" anchor="ctr"/>
          <a:lstStyle>
            <a:lvl1pPr algn="r">
              <a:defRPr sz="800">
                <a:solidFill>
                  <a:schemeClr val="tx1">
                    <a:tint val="75000"/>
                  </a:schemeClr>
                </a:solidFill>
              </a:defRPr>
            </a:lvl1pPr>
          </a:lstStyle>
          <a:p>
            <a:r>
              <a:rPr lang="en-AU" smtClean="0"/>
              <a:t>Released July 2014</a:t>
            </a:r>
            <a:endParaRPr lang="en-AU" dirty="0"/>
          </a:p>
        </p:txBody>
      </p:sp>
      <p:sp>
        <p:nvSpPr>
          <p:cNvPr id="6" name="Slide Number Placeholder 5"/>
          <p:cNvSpPr>
            <a:spLocks noGrp="1"/>
          </p:cNvSpPr>
          <p:nvPr>
            <p:ph type="sldNum" sz="quarter" idx="4"/>
          </p:nvPr>
        </p:nvSpPr>
        <p:spPr>
          <a:xfrm>
            <a:off x="4067944" y="6349499"/>
            <a:ext cx="1570856"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FCA80E15-78A4-492C-A1D5-E96D386E05C8}" type="slidenum">
              <a:rPr lang="en-AU" smtClean="0"/>
              <a:pPr/>
              <a:t>‹#›</a:t>
            </a:fld>
            <a:endParaRPr lang="en-AU" dirty="0"/>
          </a:p>
        </p:txBody>
      </p:sp>
      <p:sp>
        <p:nvSpPr>
          <p:cNvPr id="8" name="Rectangle 7"/>
          <p:cNvSpPr/>
          <p:nvPr/>
        </p:nvSpPr>
        <p:spPr>
          <a:xfrm>
            <a:off x="0" y="0"/>
            <a:ext cx="9144000" cy="116632"/>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0" y="6741368"/>
            <a:ext cx="9144000" cy="116632"/>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p:cNvCxnSpPr/>
          <p:nvPr/>
        </p:nvCxnSpPr>
        <p:spPr>
          <a:xfrm>
            <a:off x="0" y="6741368"/>
            <a:ext cx="9144000" cy="0"/>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2523"/>
            <a:ext cx="9144000" cy="0"/>
          </a:xfrm>
          <a:prstGeom prst="line">
            <a:avLst/>
          </a:prstGeom>
          <a:ln w="25400">
            <a:solidFill>
              <a:srgbClr val="006666"/>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36296" y="5805264"/>
            <a:ext cx="1672981" cy="827544"/>
          </a:xfrm>
          <a:prstGeom prst="rect">
            <a:avLst/>
          </a:prstGeom>
        </p:spPr>
      </p:pic>
    </p:spTree>
    <p:extLst>
      <p:ext uri="{BB962C8B-B14F-4D97-AF65-F5344CB8AC3E}">
        <p14:creationId xmlns:p14="http://schemas.microsoft.com/office/powerpoint/2010/main" val="349896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9" r:id="rId7"/>
  </p:sldLayoutIdLst>
  <p:timing>
    <p:tnLst>
      <p:par>
        <p:cTn id="1" dur="indefinite" restart="never" nodeType="tmRoot"/>
      </p:par>
    </p:tnLst>
  </p:timing>
  <p:hf hdr="0" dt="0"/>
  <p:txStyles>
    <p:titleStyle>
      <a:lvl1pPr algn="l" defTabSz="914400" rtl="0" eaLnBrk="1" latinLnBrk="0" hangingPunct="1">
        <a:spcBef>
          <a:spcPct val="0"/>
        </a:spcBef>
        <a:buNone/>
        <a:defRPr sz="3600" kern="1200">
          <a:solidFill>
            <a:srgbClr val="0066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zSMvIrQLwL6XtM&amp;tbnid=s-ZMI6ZPmjrCsM:&amp;ved=0CAUQjRw&amp;url=http://www.pharmacynews.com.au/news/latest-news/mandatory-barcode-scanning-on-the-horizon&amp;ei=CdqWUsTmFYWakQWs8YDAAw&amp;bvm=bv.57155469,d.dGI&amp;psig=AFQjCNHjq9BcYPan4AHQtDWBOV7Zh-UEfQ&amp;ust=138570428765046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404664"/>
            <a:ext cx="7712466" cy="2592288"/>
          </a:xfrm>
        </p:spPr>
        <p:txBody>
          <a:bodyPr>
            <a:normAutofit/>
          </a:bodyPr>
          <a:lstStyle/>
          <a:p>
            <a:pPr lvl="0">
              <a:spcBef>
                <a:spcPct val="20000"/>
              </a:spcBef>
            </a:pPr>
            <a:r>
              <a:rPr lang="en-AU" sz="4000" dirty="0"/>
              <a:t>Put Dispensing Errors </a:t>
            </a:r>
            <a:r>
              <a:rPr lang="en-AU" sz="4000" dirty="0" smtClean="0"/>
              <a:t>Behind Bars</a:t>
            </a:r>
            <a:br>
              <a:rPr lang="en-AU" sz="4000" dirty="0" smtClean="0"/>
            </a:br>
            <a:r>
              <a:rPr lang="en-AU" sz="4000" dirty="0" smtClean="0"/>
              <a:t/>
            </a:r>
            <a:br>
              <a:rPr lang="en-AU" sz="4000" dirty="0" smtClean="0"/>
            </a:br>
            <a:r>
              <a:rPr lang="en-AU" sz="2400" dirty="0" smtClean="0">
                <a:solidFill>
                  <a:prstClr val="black">
                    <a:lumMod val="75000"/>
                    <a:lumOff val="25000"/>
                  </a:prstClr>
                </a:solidFill>
                <a:latin typeface="Arial"/>
              </a:rPr>
              <a:t>Implementation </a:t>
            </a:r>
            <a:r>
              <a:rPr lang="en-AU" sz="2400" dirty="0">
                <a:solidFill>
                  <a:prstClr val="black">
                    <a:lumMod val="75000"/>
                    <a:lumOff val="25000"/>
                  </a:prstClr>
                </a:solidFill>
                <a:latin typeface="Arial"/>
              </a:rPr>
              <a:t>of Barcode </a:t>
            </a:r>
            <a:r>
              <a:rPr lang="en-AU" sz="2400" dirty="0" smtClean="0">
                <a:solidFill>
                  <a:prstClr val="black">
                    <a:lumMod val="75000"/>
                    <a:lumOff val="25000"/>
                  </a:prstClr>
                </a:solidFill>
                <a:latin typeface="Arial"/>
              </a:rPr>
              <a:t>Scanning </a:t>
            </a:r>
            <a:br>
              <a:rPr lang="en-AU" sz="2400" dirty="0" smtClean="0">
                <a:solidFill>
                  <a:prstClr val="black">
                    <a:lumMod val="75000"/>
                    <a:lumOff val="25000"/>
                  </a:prstClr>
                </a:solidFill>
                <a:latin typeface="Arial"/>
              </a:rPr>
            </a:br>
            <a:r>
              <a:rPr lang="en-AU" sz="2400" dirty="0" smtClean="0">
                <a:solidFill>
                  <a:prstClr val="black">
                    <a:lumMod val="75000"/>
                    <a:lumOff val="25000"/>
                  </a:prstClr>
                </a:solidFill>
                <a:latin typeface="Arial"/>
              </a:rPr>
              <a:t>In Pharmacy Departments</a:t>
            </a:r>
            <a:endParaRPr lang="en-AU" sz="4000" noProof="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8487" t="27219" r="41087" b="15385"/>
          <a:stretch/>
        </p:blipFill>
        <p:spPr bwMode="auto">
          <a:xfrm>
            <a:off x="6672200" y="3573016"/>
            <a:ext cx="1826543" cy="1169293"/>
          </a:xfrm>
          <a:prstGeom prst="rect">
            <a:avLst/>
          </a:prstGeom>
          <a:ln w="31750">
            <a:solidFill>
              <a:schemeClr val="tx1"/>
            </a:solidFill>
          </a:ln>
          <a:extLst>
            <a:ext uri="{53640926-AAD7-44D8-BBD7-CCE9431645EC}">
              <a14:shadowObscured xmlns:a14="http://schemas.microsoft.com/office/drawing/2010/main"/>
            </a:ext>
          </a:extLst>
        </p:spPr>
      </p:pic>
      <p:sp>
        <p:nvSpPr>
          <p:cNvPr id="3" name="TextBox 2"/>
          <p:cNvSpPr txBox="1"/>
          <p:nvPr/>
        </p:nvSpPr>
        <p:spPr>
          <a:xfrm>
            <a:off x="7101311" y="6102790"/>
            <a:ext cx="1584176" cy="276999"/>
          </a:xfrm>
          <a:prstGeom prst="rect">
            <a:avLst/>
          </a:prstGeom>
          <a:noFill/>
        </p:spPr>
        <p:txBody>
          <a:bodyPr wrap="square" rtlCol="0">
            <a:spAutoFit/>
          </a:bodyPr>
          <a:lstStyle/>
          <a:p>
            <a:pPr algn="r"/>
            <a:r>
              <a:rPr lang="en-AU" sz="1200" dirty="0" smtClean="0">
                <a:solidFill>
                  <a:schemeClr val="bg1">
                    <a:lumMod val="65000"/>
                  </a:schemeClr>
                </a:solidFill>
              </a:rPr>
              <a:t>Released July 2014</a:t>
            </a:r>
            <a:endParaRPr lang="en-AU" sz="1200" dirty="0">
              <a:solidFill>
                <a:schemeClr val="bg1">
                  <a:lumMod val="65000"/>
                </a:schemeClr>
              </a:solidFill>
            </a:endParaRPr>
          </a:p>
        </p:txBody>
      </p:sp>
    </p:spTree>
    <p:extLst>
      <p:ext uri="{BB962C8B-B14F-4D97-AF65-F5344CB8AC3E}">
        <p14:creationId xmlns:p14="http://schemas.microsoft.com/office/powerpoint/2010/main" val="187484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Errors</a:t>
            </a:r>
          </a:p>
        </p:txBody>
      </p:sp>
      <p:sp>
        <p:nvSpPr>
          <p:cNvPr id="3" name="Content Placeholder 2"/>
          <p:cNvSpPr>
            <a:spLocks noGrp="1"/>
          </p:cNvSpPr>
          <p:nvPr>
            <p:ph idx="1"/>
          </p:nvPr>
        </p:nvSpPr>
        <p:spPr/>
        <p:txBody>
          <a:bodyPr/>
          <a:lstStyle/>
          <a:p>
            <a:r>
              <a:rPr lang="en-AU" dirty="0"/>
              <a:t>Barcode scanning detects errors associated with:</a:t>
            </a:r>
          </a:p>
          <a:p>
            <a:pPr marL="731520" lvl="1" indent="-457200">
              <a:buFont typeface="+mj-lt"/>
              <a:buAutoNum type="arabicPeriod"/>
            </a:pPr>
            <a:r>
              <a:rPr lang="en-AU" dirty="0"/>
              <a:t>Incorrect </a:t>
            </a:r>
            <a:r>
              <a:rPr lang="en-AU" dirty="0">
                <a:solidFill>
                  <a:srgbClr val="009999"/>
                </a:solidFill>
              </a:rPr>
              <a:t>product selection </a:t>
            </a:r>
            <a:br>
              <a:rPr lang="en-AU" dirty="0">
                <a:solidFill>
                  <a:srgbClr val="009999"/>
                </a:solidFill>
              </a:rPr>
            </a:br>
            <a:r>
              <a:rPr lang="en-AU" sz="2400" dirty="0" smtClean="0"/>
              <a:t>(</a:t>
            </a:r>
            <a:r>
              <a:rPr lang="en-AU" sz="2400" dirty="0"/>
              <a:t>compared to data entry)</a:t>
            </a:r>
          </a:p>
          <a:p>
            <a:pPr marL="731520" lvl="1" indent="-457200">
              <a:buFont typeface="+mj-lt"/>
              <a:buAutoNum type="arabicPeriod"/>
            </a:pPr>
            <a:r>
              <a:rPr lang="en-AU" dirty="0"/>
              <a:t>Incorrect </a:t>
            </a:r>
            <a:r>
              <a:rPr lang="en-AU" dirty="0">
                <a:solidFill>
                  <a:srgbClr val="009999"/>
                </a:solidFill>
              </a:rPr>
              <a:t>assembly </a:t>
            </a:r>
            <a:r>
              <a:rPr lang="en-AU" dirty="0" smtClean="0">
                <a:solidFill>
                  <a:srgbClr val="009999"/>
                </a:solidFill>
              </a:rPr>
              <a:t/>
            </a:r>
            <a:br>
              <a:rPr lang="en-AU" dirty="0" smtClean="0">
                <a:solidFill>
                  <a:srgbClr val="009999"/>
                </a:solidFill>
              </a:rPr>
            </a:br>
            <a:r>
              <a:rPr lang="en-AU" sz="2400" dirty="0" smtClean="0"/>
              <a:t>(</a:t>
            </a:r>
            <a:r>
              <a:rPr lang="en-AU" sz="2400" dirty="0"/>
              <a:t>e.g. applying the incorrect label to the product)</a:t>
            </a:r>
          </a:p>
          <a:p>
            <a:endParaRPr lang="en-AU" sz="2400" dirty="0"/>
          </a:p>
          <a:p>
            <a:r>
              <a:rPr lang="en-AU" dirty="0"/>
              <a:t>Does </a:t>
            </a:r>
            <a:r>
              <a:rPr lang="en-AU" u="sng" dirty="0"/>
              <a:t>not</a:t>
            </a:r>
            <a:r>
              <a:rPr lang="en-AU" dirty="0"/>
              <a:t> prevent data entry errors</a:t>
            </a:r>
          </a:p>
          <a:p>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10</a:t>
            </a:fld>
            <a:endParaRPr lang="en-AU"/>
          </a:p>
        </p:txBody>
      </p:sp>
    </p:spTree>
    <p:extLst>
      <p:ext uri="{BB962C8B-B14F-4D97-AF65-F5344CB8AC3E}">
        <p14:creationId xmlns:p14="http://schemas.microsoft.com/office/powerpoint/2010/main" val="1494869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A80E15-78A4-492C-A1D5-E96D386E05C8}" type="slidenum">
              <a:rPr lang="en-AU" smtClean="0"/>
              <a:t>11</a:t>
            </a:fld>
            <a:endParaRPr lang="en-AU"/>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7938793"/>
              </p:ext>
            </p:extLst>
          </p:nvPr>
        </p:nvGraphicFramePr>
        <p:xfrm>
          <a:off x="179512" y="332656"/>
          <a:ext cx="8784976" cy="5184577"/>
        </p:xfrm>
        <a:graphic>
          <a:graphicData uri="http://schemas.openxmlformats.org/drawingml/2006/table">
            <a:tbl>
              <a:tblPr firstRow="1" bandRow="1">
                <a:tableStyleId>{FABFCF23-3B69-468F-B69F-88F6DE6A72F2}</a:tableStyleId>
              </a:tblPr>
              <a:tblGrid>
                <a:gridCol w="4706237"/>
                <a:gridCol w="2039369"/>
                <a:gridCol w="2039370"/>
              </a:tblGrid>
              <a:tr h="541178">
                <a:tc>
                  <a:txBody>
                    <a:bodyPr/>
                    <a:lstStyle/>
                    <a:p>
                      <a:pPr algn="ctr">
                        <a:lnSpc>
                          <a:spcPct val="90000"/>
                        </a:lnSpc>
                      </a:pPr>
                      <a:r>
                        <a:rPr lang="en-AU" sz="1600" dirty="0" smtClean="0"/>
                        <a:t>Error Type</a:t>
                      </a:r>
                      <a:endParaRPr lang="en-AU" sz="1600" dirty="0"/>
                    </a:p>
                  </a:txBody>
                  <a:tcPr>
                    <a:solidFill>
                      <a:srgbClr val="6D6E70"/>
                    </a:solidFill>
                  </a:tcPr>
                </a:tc>
                <a:tc>
                  <a:txBody>
                    <a:bodyPr/>
                    <a:lstStyle/>
                    <a:p>
                      <a:pPr algn="ctr">
                        <a:lnSpc>
                          <a:spcPct val="90000"/>
                        </a:lnSpc>
                      </a:pPr>
                      <a:r>
                        <a:rPr lang="en-AU" sz="1600" dirty="0" smtClean="0"/>
                        <a:t>Avoided by Barcode Scanning</a:t>
                      </a:r>
                      <a:endParaRPr lang="en-AU" sz="1600" dirty="0"/>
                    </a:p>
                  </a:txBody>
                  <a:tcPr>
                    <a:solidFill>
                      <a:srgbClr val="6D6E70"/>
                    </a:solidFill>
                  </a:tcPr>
                </a:tc>
                <a:tc>
                  <a:txBody>
                    <a:bodyPr/>
                    <a:lstStyle/>
                    <a:p>
                      <a:pPr algn="ctr">
                        <a:lnSpc>
                          <a:spcPct val="90000"/>
                        </a:lnSpc>
                      </a:pPr>
                      <a:r>
                        <a:rPr lang="en-AU" sz="1600" u="sng" dirty="0" smtClean="0"/>
                        <a:t>NOT</a:t>
                      </a:r>
                      <a:r>
                        <a:rPr lang="en-AU" sz="1600" dirty="0" smtClean="0"/>
                        <a:t> Avoided </a:t>
                      </a:r>
                      <a:r>
                        <a:rPr lang="en-AU" sz="1600" baseline="0" dirty="0" smtClean="0"/>
                        <a:t>by Barcode Scanning</a:t>
                      </a:r>
                      <a:endParaRPr lang="en-AU" sz="1600" dirty="0"/>
                    </a:p>
                  </a:txBody>
                  <a:tcPr>
                    <a:solidFill>
                      <a:srgbClr val="6D6E70"/>
                    </a:solidFill>
                  </a:tcPr>
                </a:tc>
              </a:tr>
              <a:tr h="385069">
                <a:tc>
                  <a:txBody>
                    <a:bodyPr/>
                    <a:lstStyle/>
                    <a:p>
                      <a:pPr>
                        <a:lnSpc>
                          <a:spcPct val="90000"/>
                        </a:lnSpc>
                      </a:pPr>
                      <a:r>
                        <a:rPr lang="en-AU" sz="1400" dirty="0" smtClean="0"/>
                        <a:t>Wrong patient</a:t>
                      </a:r>
                      <a:endParaRPr lang="en-AU" sz="1400" b="1" dirty="0"/>
                    </a:p>
                  </a:txBody>
                  <a:tcPr>
                    <a:solidFill>
                      <a:srgbClr val="E5FFFF"/>
                    </a:solidFill>
                  </a:tcPr>
                </a:tc>
                <a:tc>
                  <a:txBody>
                    <a:bodyPr/>
                    <a:lstStyle/>
                    <a:p>
                      <a:pPr algn="ctr">
                        <a:lnSpc>
                          <a:spcPct val="90000"/>
                        </a:lnSpc>
                      </a:pPr>
                      <a:endParaRPr lang="en-AU" sz="1800" dirty="0">
                        <a:solidFill>
                          <a:srgbClr val="FF6600"/>
                        </a:solidFill>
                      </a:endParaRPr>
                    </a:p>
                  </a:txBody>
                  <a:tcPr>
                    <a:solidFill>
                      <a:srgbClr val="E5FFFF"/>
                    </a:solidFill>
                  </a:tcPr>
                </a:tc>
                <a:tc>
                  <a:txBody>
                    <a:bodyPr/>
                    <a:lstStyle/>
                    <a:p>
                      <a:pPr algn="ctr">
                        <a:lnSpc>
                          <a:spcPct val="90000"/>
                        </a:lnSpc>
                      </a:pPr>
                      <a:r>
                        <a:rPr lang="en-AU" sz="1800" dirty="0" smtClean="0">
                          <a:solidFill>
                            <a:srgbClr val="FF6600"/>
                          </a:solidFill>
                          <a:sym typeface="Wingdings"/>
                        </a:rPr>
                        <a:t></a:t>
                      </a:r>
                      <a:endParaRPr lang="en-AU" sz="1800" dirty="0">
                        <a:solidFill>
                          <a:srgbClr val="FF6600"/>
                        </a:solidFill>
                      </a:endParaRPr>
                    </a:p>
                  </a:txBody>
                  <a:tcPr>
                    <a:solidFill>
                      <a:srgbClr val="E5FFFF"/>
                    </a:solidFill>
                  </a:tcPr>
                </a:tc>
              </a:tr>
              <a:tr h="407640">
                <a:tc>
                  <a:txBody>
                    <a:bodyPr/>
                    <a:lstStyle/>
                    <a:p>
                      <a:pPr>
                        <a:lnSpc>
                          <a:spcPct val="90000"/>
                        </a:lnSpc>
                      </a:pPr>
                      <a:r>
                        <a:rPr lang="en-AU" sz="1400" dirty="0" smtClean="0"/>
                        <a:t>Wrong medicine </a:t>
                      </a:r>
                      <a:r>
                        <a:rPr lang="en-AU" sz="1400" u="sng" dirty="0" smtClean="0"/>
                        <a:t>entered into iPharmacy</a:t>
                      </a:r>
                      <a:endParaRPr lang="en-AU" sz="1400" u="sng" dirty="0"/>
                    </a:p>
                  </a:txBody>
                  <a:tcPr/>
                </a:tc>
                <a:tc>
                  <a:txBody>
                    <a:bodyPr/>
                    <a:lstStyle/>
                    <a:p>
                      <a:pPr algn="ctr">
                        <a:lnSpc>
                          <a:spcPct val="90000"/>
                        </a:lnSpc>
                      </a:pPr>
                      <a:endParaRPr lang="en-AU" sz="1800" dirty="0">
                        <a:solidFill>
                          <a:srgbClr val="FF6600"/>
                        </a:solidFill>
                      </a:endParaRPr>
                    </a:p>
                  </a:txBody>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AU" sz="1800" dirty="0" smtClean="0">
                          <a:solidFill>
                            <a:srgbClr val="FF6600"/>
                          </a:solidFill>
                          <a:sym typeface="Wingdings"/>
                        </a:rPr>
                        <a:t></a:t>
                      </a:r>
                      <a:endParaRPr lang="en-AU" sz="1800" dirty="0" smtClean="0">
                        <a:solidFill>
                          <a:srgbClr val="FF6600"/>
                        </a:solidFill>
                      </a:endParaRPr>
                    </a:p>
                  </a:txBody>
                  <a:tcPr/>
                </a:tc>
              </a:tr>
              <a:tr h="385069">
                <a:tc>
                  <a:txBody>
                    <a:bodyPr/>
                    <a:lstStyle/>
                    <a:p>
                      <a:pPr>
                        <a:lnSpc>
                          <a:spcPct val="90000"/>
                        </a:lnSpc>
                      </a:pPr>
                      <a:r>
                        <a:rPr lang="en-AU" sz="1400" dirty="0" smtClean="0"/>
                        <a:t>Wrong</a:t>
                      </a:r>
                      <a:r>
                        <a:rPr lang="en-AU" sz="1400" baseline="0" dirty="0" smtClean="0"/>
                        <a:t> medicine </a:t>
                      </a:r>
                      <a:r>
                        <a:rPr lang="en-AU" sz="1400" u="sng" baseline="0" dirty="0" smtClean="0"/>
                        <a:t>chosen from shelf</a:t>
                      </a:r>
                      <a:endParaRPr lang="en-AU" sz="1400" u="sng" dirty="0"/>
                    </a:p>
                  </a:txBody>
                  <a:tcPr>
                    <a:solidFill>
                      <a:srgbClr val="E5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AU" sz="1800" dirty="0" smtClean="0">
                          <a:solidFill>
                            <a:srgbClr val="FF6600"/>
                          </a:solidFill>
                          <a:sym typeface="Wingdings"/>
                        </a:rPr>
                        <a:t></a:t>
                      </a:r>
                      <a:endParaRPr lang="en-AU" sz="1800" dirty="0" smtClean="0">
                        <a:solidFill>
                          <a:srgbClr val="FF6600"/>
                        </a:solidFill>
                      </a:endParaRPr>
                    </a:p>
                  </a:txBody>
                  <a:tcPr>
                    <a:solidFill>
                      <a:srgbClr val="E5FFFF"/>
                    </a:solidFill>
                  </a:tcPr>
                </a:tc>
                <a:tc>
                  <a:txBody>
                    <a:bodyPr/>
                    <a:lstStyle/>
                    <a:p>
                      <a:pPr algn="ctr">
                        <a:lnSpc>
                          <a:spcPct val="90000"/>
                        </a:lnSpc>
                      </a:pPr>
                      <a:endParaRPr lang="en-AU" sz="1800" dirty="0">
                        <a:solidFill>
                          <a:srgbClr val="FF6600"/>
                        </a:solidFill>
                      </a:endParaRPr>
                    </a:p>
                  </a:txBody>
                  <a:tcPr>
                    <a:solidFill>
                      <a:srgbClr val="E5FFFF"/>
                    </a:solidFill>
                  </a:tcPr>
                </a:tc>
              </a:tr>
              <a:tr h="385069">
                <a:tc>
                  <a:txBody>
                    <a:bodyPr/>
                    <a:lstStyle/>
                    <a:p>
                      <a:pPr>
                        <a:lnSpc>
                          <a:spcPct val="90000"/>
                        </a:lnSpc>
                      </a:pPr>
                      <a:r>
                        <a:rPr lang="en-AU" sz="1400" dirty="0" smtClean="0"/>
                        <a:t>Wrong strength </a:t>
                      </a:r>
                      <a:r>
                        <a:rPr lang="en-AU" sz="1400" u="sng" dirty="0" smtClean="0"/>
                        <a:t>entered into iPharmacy</a:t>
                      </a:r>
                      <a:endParaRPr lang="en-AU" sz="1400" u="sng" dirty="0"/>
                    </a:p>
                  </a:txBody>
                  <a:tcPr/>
                </a:tc>
                <a:tc>
                  <a:txBody>
                    <a:bodyPr/>
                    <a:lstStyle/>
                    <a:p>
                      <a:pPr algn="ctr">
                        <a:lnSpc>
                          <a:spcPct val="90000"/>
                        </a:lnSpc>
                      </a:pPr>
                      <a:endParaRPr lang="en-AU" sz="1800" dirty="0">
                        <a:solidFill>
                          <a:srgbClr val="FF6600"/>
                        </a:solidFill>
                      </a:endParaRPr>
                    </a:p>
                  </a:txBody>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AU" sz="1800" dirty="0" smtClean="0">
                          <a:solidFill>
                            <a:srgbClr val="FF6600"/>
                          </a:solidFill>
                          <a:sym typeface="Wingdings"/>
                        </a:rPr>
                        <a:t></a:t>
                      </a:r>
                      <a:endParaRPr lang="en-AU" sz="1800" dirty="0" smtClean="0">
                        <a:solidFill>
                          <a:srgbClr val="FF6600"/>
                        </a:solidFill>
                      </a:endParaRPr>
                    </a:p>
                  </a:txBody>
                  <a:tcPr/>
                </a:tc>
              </a:tr>
              <a:tr h="385069">
                <a:tc>
                  <a:txBody>
                    <a:bodyPr/>
                    <a:lstStyle/>
                    <a:p>
                      <a:pPr>
                        <a:lnSpc>
                          <a:spcPct val="90000"/>
                        </a:lnSpc>
                      </a:pPr>
                      <a:r>
                        <a:rPr lang="en-AU" sz="1400" dirty="0" smtClean="0"/>
                        <a:t>Wrong</a:t>
                      </a:r>
                      <a:r>
                        <a:rPr lang="en-AU" sz="1400" baseline="0" dirty="0" smtClean="0"/>
                        <a:t> strength </a:t>
                      </a:r>
                      <a:r>
                        <a:rPr lang="en-AU" sz="1400" u="sng" baseline="0" dirty="0" smtClean="0"/>
                        <a:t>chosen from shelf</a:t>
                      </a:r>
                      <a:endParaRPr lang="en-AU" sz="1400" u="sng" dirty="0"/>
                    </a:p>
                  </a:txBody>
                  <a:tcPr>
                    <a:solidFill>
                      <a:srgbClr val="E5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AU" sz="1800" dirty="0" smtClean="0">
                          <a:solidFill>
                            <a:srgbClr val="FF6600"/>
                          </a:solidFill>
                          <a:sym typeface="Wingdings"/>
                        </a:rPr>
                        <a:t></a:t>
                      </a:r>
                      <a:endParaRPr lang="en-AU" sz="1800" dirty="0" smtClean="0">
                        <a:solidFill>
                          <a:srgbClr val="FF6600"/>
                        </a:solidFill>
                      </a:endParaRPr>
                    </a:p>
                  </a:txBody>
                  <a:tcPr>
                    <a:solidFill>
                      <a:srgbClr val="E5FFFF"/>
                    </a:solidFill>
                  </a:tcPr>
                </a:tc>
                <a:tc>
                  <a:txBody>
                    <a:bodyPr/>
                    <a:lstStyle/>
                    <a:p>
                      <a:pPr algn="ctr">
                        <a:lnSpc>
                          <a:spcPct val="90000"/>
                        </a:lnSpc>
                      </a:pPr>
                      <a:endParaRPr lang="en-AU" sz="1800" dirty="0">
                        <a:solidFill>
                          <a:srgbClr val="FF6600"/>
                        </a:solidFill>
                      </a:endParaRPr>
                    </a:p>
                  </a:txBody>
                  <a:tcPr>
                    <a:solidFill>
                      <a:srgbClr val="E5FFFF"/>
                    </a:solidFill>
                  </a:tcPr>
                </a:tc>
              </a:tr>
              <a:tr h="385069">
                <a:tc>
                  <a:txBody>
                    <a:bodyPr/>
                    <a:lstStyle/>
                    <a:p>
                      <a:pPr>
                        <a:lnSpc>
                          <a:spcPct val="90000"/>
                        </a:lnSpc>
                      </a:pPr>
                      <a:r>
                        <a:rPr lang="en-AU" sz="1400" dirty="0" smtClean="0"/>
                        <a:t>Wrong quantity </a:t>
                      </a:r>
                      <a:r>
                        <a:rPr lang="en-AU" sz="1400" u="sng" dirty="0" smtClean="0"/>
                        <a:t>entered into iPharmacy</a:t>
                      </a:r>
                      <a:endParaRPr lang="en-AU" sz="1400" u="sng" dirty="0"/>
                    </a:p>
                  </a:txBody>
                  <a:tcPr/>
                </a:tc>
                <a:tc>
                  <a:txBody>
                    <a:bodyPr/>
                    <a:lstStyle/>
                    <a:p>
                      <a:pPr algn="ctr">
                        <a:lnSpc>
                          <a:spcPct val="90000"/>
                        </a:lnSpc>
                      </a:pPr>
                      <a:endParaRPr lang="en-AU" sz="1800" dirty="0">
                        <a:solidFill>
                          <a:srgbClr val="FF6600"/>
                        </a:solidFill>
                      </a:endParaRPr>
                    </a:p>
                  </a:txBody>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AU" sz="1800" dirty="0" smtClean="0">
                          <a:solidFill>
                            <a:srgbClr val="FF6600"/>
                          </a:solidFill>
                          <a:sym typeface="Wingdings"/>
                        </a:rPr>
                        <a:t></a:t>
                      </a:r>
                      <a:endParaRPr lang="en-AU" sz="1800" dirty="0" smtClean="0">
                        <a:solidFill>
                          <a:srgbClr val="FF6600"/>
                        </a:solidFill>
                      </a:endParaRPr>
                    </a:p>
                  </a:txBody>
                  <a:tcPr/>
                </a:tc>
              </a:tr>
              <a:tr h="385069">
                <a:tc>
                  <a:txBody>
                    <a:bodyPr/>
                    <a:lstStyle/>
                    <a:p>
                      <a:pPr>
                        <a:lnSpc>
                          <a:spcPct val="90000"/>
                        </a:lnSpc>
                      </a:pPr>
                      <a:r>
                        <a:rPr lang="en-AU" sz="1400" dirty="0" smtClean="0"/>
                        <a:t>Wrong quantity</a:t>
                      </a:r>
                      <a:r>
                        <a:rPr lang="en-AU" sz="1400" baseline="0" dirty="0" smtClean="0"/>
                        <a:t> </a:t>
                      </a:r>
                      <a:r>
                        <a:rPr lang="en-AU" sz="1400" u="sng" baseline="0" dirty="0" smtClean="0"/>
                        <a:t>chosen from shelf</a:t>
                      </a:r>
                      <a:endParaRPr lang="en-AU" sz="1400" u="sng" dirty="0"/>
                    </a:p>
                  </a:txBody>
                  <a:tcPr>
                    <a:solidFill>
                      <a:srgbClr val="E5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AU" sz="1800" dirty="0" smtClean="0">
                          <a:solidFill>
                            <a:srgbClr val="FF6600"/>
                          </a:solidFill>
                          <a:sym typeface="Wingdings"/>
                        </a:rPr>
                        <a:t></a:t>
                      </a:r>
                      <a:endParaRPr lang="en-AU" sz="1800" dirty="0" smtClean="0">
                        <a:solidFill>
                          <a:srgbClr val="FF6600"/>
                        </a:solidFill>
                      </a:endParaRPr>
                    </a:p>
                  </a:txBody>
                  <a:tcPr>
                    <a:solidFill>
                      <a:srgbClr val="E5FFFF"/>
                    </a:solidFill>
                  </a:tcPr>
                </a:tc>
                <a:tc>
                  <a:txBody>
                    <a:bodyPr/>
                    <a:lstStyle/>
                    <a:p>
                      <a:pPr algn="ctr">
                        <a:lnSpc>
                          <a:spcPct val="90000"/>
                        </a:lnSpc>
                      </a:pPr>
                      <a:endParaRPr lang="en-AU" sz="1800" dirty="0">
                        <a:solidFill>
                          <a:srgbClr val="FF6600"/>
                        </a:solidFill>
                      </a:endParaRPr>
                    </a:p>
                  </a:txBody>
                  <a:tcPr>
                    <a:solidFill>
                      <a:srgbClr val="E5FFFF"/>
                    </a:solidFill>
                  </a:tcPr>
                </a:tc>
              </a:tr>
              <a:tr h="385069">
                <a:tc>
                  <a:txBody>
                    <a:bodyPr/>
                    <a:lstStyle/>
                    <a:p>
                      <a:pPr>
                        <a:lnSpc>
                          <a:spcPct val="90000"/>
                        </a:lnSpc>
                      </a:pPr>
                      <a:r>
                        <a:rPr lang="en-AU" sz="1400" dirty="0" smtClean="0"/>
                        <a:t>Wrong formulation </a:t>
                      </a:r>
                      <a:r>
                        <a:rPr lang="en-AU" sz="1400" u="sng" dirty="0" smtClean="0"/>
                        <a:t>entered</a:t>
                      </a:r>
                      <a:r>
                        <a:rPr lang="en-AU" sz="1400" u="sng" baseline="0" dirty="0" smtClean="0"/>
                        <a:t> into iPharmacy</a:t>
                      </a:r>
                      <a:endParaRPr lang="en-AU" sz="1400" u="sng" dirty="0"/>
                    </a:p>
                  </a:txBody>
                  <a:tcPr/>
                </a:tc>
                <a:tc>
                  <a:txBody>
                    <a:bodyPr/>
                    <a:lstStyle/>
                    <a:p>
                      <a:pPr algn="ctr">
                        <a:lnSpc>
                          <a:spcPct val="90000"/>
                        </a:lnSpc>
                      </a:pPr>
                      <a:endParaRPr lang="en-AU" sz="1800" dirty="0">
                        <a:solidFill>
                          <a:srgbClr val="FF6600"/>
                        </a:solidFill>
                      </a:endParaRPr>
                    </a:p>
                  </a:txBody>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AU" sz="1800" dirty="0" smtClean="0">
                          <a:solidFill>
                            <a:srgbClr val="FF6600"/>
                          </a:solidFill>
                          <a:sym typeface="Wingdings"/>
                        </a:rPr>
                        <a:t></a:t>
                      </a:r>
                      <a:endParaRPr lang="en-AU" sz="1800" dirty="0" smtClean="0">
                        <a:solidFill>
                          <a:srgbClr val="FF6600"/>
                        </a:solidFill>
                      </a:endParaRPr>
                    </a:p>
                  </a:txBody>
                  <a:tcPr/>
                </a:tc>
              </a:tr>
              <a:tr h="385069">
                <a:tc>
                  <a:txBody>
                    <a:bodyPr/>
                    <a:lstStyle/>
                    <a:p>
                      <a:pPr>
                        <a:lnSpc>
                          <a:spcPct val="90000"/>
                        </a:lnSpc>
                      </a:pPr>
                      <a:r>
                        <a:rPr lang="en-AU" sz="1400" dirty="0" smtClean="0"/>
                        <a:t>Wrong</a:t>
                      </a:r>
                      <a:r>
                        <a:rPr lang="en-AU" sz="1400" baseline="0" dirty="0" smtClean="0"/>
                        <a:t> formulation </a:t>
                      </a:r>
                      <a:r>
                        <a:rPr lang="en-AU" sz="1400" u="sng" baseline="0" dirty="0" smtClean="0"/>
                        <a:t>chosen from shelf</a:t>
                      </a:r>
                      <a:endParaRPr lang="en-AU" sz="1400" u="sng" dirty="0"/>
                    </a:p>
                  </a:txBody>
                  <a:tcPr>
                    <a:solidFill>
                      <a:srgbClr val="E5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AU" sz="1800" dirty="0" smtClean="0">
                          <a:solidFill>
                            <a:srgbClr val="FF6600"/>
                          </a:solidFill>
                          <a:sym typeface="Wingdings"/>
                        </a:rPr>
                        <a:t></a:t>
                      </a:r>
                      <a:endParaRPr lang="en-AU" sz="1800" dirty="0" smtClean="0">
                        <a:solidFill>
                          <a:srgbClr val="FF6600"/>
                        </a:solidFill>
                      </a:endParaRPr>
                    </a:p>
                  </a:txBody>
                  <a:tcPr>
                    <a:solidFill>
                      <a:srgbClr val="E5FFFF"/>
                    </a:solidFill>
                  </a:tcPr>
                </a:tc>
                <a:tc>
                  <a:txBody>
                    <a:bodyPr/>
                    <a:lstStyle/>
                    <a:p>
                      <a:pPr algn="ctr">
                        <a:lnSpc>
                          <a:spcPct val="90000"/>
                        </a:lnSpc>
                      </a:pPr>
                      <a:endParaRPr lang="en-AU" sz="1800" dirty="0">
                        <a:solidFill>
                          <a:srgbClr val="FF6600"/>
                        </a:solidFill>
                      </a:endParaRPr>
                    </a:p>
                  </a:txBody>
                  <a:tcPr>
                    <a:solidFill>
                      <a:srgbClr val="E5FFFF"/>
                    </a:solidFill>
                  </a:tcPr>
                </a:tc>
              </a:tr>
              <a:tr h="385069">
                <a:tc>
                  <a:txBody>
                    <a:bodyPr/>
                    <a:lstStyle/>
                    <a:p>
                      <a:pPr>
                        <a:lnSpc>
                          <a:spcPct val="90000"/>
                        </a:lnSpc>
                      </a:pPr>
                      <a:r>
                        <a:rPr lang="en-AU" sz="1400" dirty="0" smtClean="0"/>
                        <a:t>Omission (failure to dispense)</a:t>
                      </a:r>
                      <a:endParaRPr lang="en-AU" sz="1400" dirty="0"/>
                    </a:p>
                  </a:txBody>
                  <a:tcPr/>
                </a:tc>
                <a:tc>
                  <a:txBody>
                    <a:bodyPr/>
                    <a:lstStyle/>
                    <a:p>
                      <a:pPr algn="ctr">
                        <a:lnSpc>
                          <a:spcPct val="90000"/>
                        </a:lnSpc>
                      </a:pPr>
                      <a:endParaRPr lang="en-AU" sz="1800" dirty="0">
                        <a:solidFill>
                          <a:srgbClr val="FF6600"/>
                        </a:solidFill>
                      </a:endParaRPr>
                    </a:p>
                  </a:txBody>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AU" sz="1800" dirty="0" smtClean="0">
                          <a:solidFill>
                            <a:srgbClr val="FF6600"/>
                          </a:solidFill>
                          <a:sym typeface="Wingdings"/>
                        </a:rPr>
                        <a:t></a:t>
                      </a:r>
                      <a:endParaRPr lang="en-AU" sz="1800" dirty="0" smtClean="0">
                        <a:solidFill>
                          <a:srgbClr val="FF6600"/>
                        </a:solidFill>
                      </a:endParaRPr>
                    </a:p>
                  </a:txBody>
                  <a:tcPr/>
                </a:tc>
              </a:tr>
              <a:tr h="385069">
                <a:tc>
                  <a:txBody>
                    <a:bodyPr/>
                    <a:lstStyle/>
                    <a:p>
                      <a:pPr>
                        <a:lnSpc>
                          <a:spcPct val="90000"/>
                        </a:lnSpc>
                      </a:pPr>
                      <a:r>
                        <a:rPr lang="en-AU" sz="1400" dirty="0" smtClean="0"/>
                        <a:t>Wrong directions</a:t>
                      </a:r>
                      <a:endParaRPr lang="en-AU" sz="1400" b="1" dirty="0"/>
                    </a:p>
                  </a:txBody>
                  <a:tcPr>
                    <a:solidFill>
                      <a:srgbClr val="E5FFFF"/>
                    </a:solidFill>
                  </a:tcPr>
                </a:tc>
                <a:tc>
                  <a:txBody>
                    <a:bodyPr/>
                    <a:lstStyle/>
                    <a:p>
                      <a:pPr algn="ctr">
                        <a:lnSpc>
                          <a:spcPct val="90000"/>
                        </a:lnSpc>
                      </a:pPr>
                      <a:endParaRPr lang="en-AU" sz="1800" dirty="0">
                        <a:solidFill>
                          <a:srgbClr val="FF6600"/>
                        </a:solidFill>
                      </a:endParaRPr>
                    </a:p>
                  </a:txBody>
                  <a:tcPr>
                    <a:solidFill>
                      <a:srgbClr val="E5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AU" sz="1800" dirty="0" smtClean="0">
                          <a:solidFill>
                            <a:srgbClr val="FF6600"/>
                          </a:solidFill>
                          <a:sym typeface="Wingdings"/>
                        </a:rPr>
                        <a:t></a:t>
                      </a:r>
                      <a:endParaRPr lang="en-AU" sz="1800" dirty="0" smtClean="0">
                        <a:solidFill>
                          <a:srgbClr val="FF6600"/>
                        </a:solidFill>
                      </a:endParaRPr>
                    </a:p>
                  </a:txBody>
                  <a:tcPr>
                    <a:solidFill>
                      <a:srgbClr val="E5FFFF"/>
                    </a:solidFill>
                  </a:tcPr>
                </a:tc>
              </a:tr>
              <a:tr h="385069">
                <a:tc>
                  <a:txBody>
                    <a:bodyPr/>
                    <a:lstStyle/>
                    <a:p>
                      <a:pPr>
                        <a:lnSpc>
                          <a:spcPct val="90000"/>
                        </a:lnSpc>
                      </a:pPr>
                      <a:r>
                        <a:rPr lang="en-AU" sz="1400" dirty="0" smtClean="0"/>
                        <a:t>Wrong dispensing</a:t>
                      </a:r>
                      <a:r>
                        <a:rPr lang="en-AU" sz="1400" baseline="0" dirty="0" smtClean="0"/>
                        <a:t> label</a:t>
                      </a:r>
                      <a:endParaRPr lang="en-AU" sz="1400" b="1" dirty="0"/>
                    </a:p>
                  </a:txBody>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AU" sz="1800" dirty="0" smtClean="0">
                          <a:solidFill>
                            <a:srgbClr val="FF6600"/>
                          </a:solidFill>
                          <a:sym typeface="Wingdings"/>
                        </a:rPr>
                        <a:t></a:t>
                      </a:r>
                      <a:endParaRPr lang="en-AU" sz="1800" dirty="0" smtClean="0">
                        <a:solidFill>
                          <a:srgbClr val="FF6600"/>
                        </a:solidFill>
                      </a:endParaRPr>
                    </a:p>
                  </a:txBody>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AU" sz="1800" dirty="0" smtClean="0">
                        <a:solidFill>
                          <a:srgbClr val="FF6600"/>
                        </a:solidFill>
                      </a:endParaRPr>
                    </a:p>
                  </a:txBody>
                  <a:tcPr/>
                </a:tc>
              </a:tr>
            </a:tbl>
          </a:graphicData>
        </a:graphic>
      </p:graphicFrame>
    </p:spTree>
    <p:extLst>
      <p:ext uri="{BB962C8B-B14F-4D97-AF65-F5344CB8AC3E}">
        <p14:creationId xmlns:p14="http://schemas.microsoft.com/office/powerpoint/2010/main" val="529437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Recommendations</a:t>
            </a:r>
          </a:p>
        </p:txBody>
      </p:sp>
      <p:sp>
        <p:nvSpPr>
          <p:cNvPr id="3" name="Content Placeholder 2"/>
          <p:cNvSpPr>
            <a:spLocks noGrp="1"/>
          </p:cNvSpPr>
          <p:nvPr>
            <p:ph idx="1"/>
          </p:nvPr>
        </p:nvSpPr>
        <p:spPr/>
        <p:txBody>
          <a:bodyPr>
            <a:normAutofit/>
          </a:bodyPr>
          <a:lstStyle/>
          <a:p>
            <a:pPr>
              <a:lnSpc>
                <a:spcPct val="110000"/>
              </a:lnSpc>
            </a:pPr>
            <a:r>
              <a:rPr lang="en-AU" dirty="0"/>
              <a:t>The use of barcode scanners is strongly </a:t>
            </a:r>
            <a:r>
              <a:rPr lang="en-AU" dirty="0" smtClean="0"/>
              <a:t>recommended by</a:t>
            </a:r>
            <a:endParaRPr lang="en-AU" sz="2800" dirty="0"/>
          </a:p>
          <a:p>
            <a:pPr lvl="1">
              <a:lnSpc>
                <a:spcPct val="110000"/>
              </a:lnSpc>
            </a:pPr>
            <a:r>
              <a:rPr lang="en-AU" sz="2400" dirty="0"/>
              <a:t>Pharmacy Board of Australia, Guidelines for dispensing of medicines</a:t>
            </a:r>
          </a:p>
          <a:p>
            <a:pPr lvl="1">
              <a:lnSpc>
                <a:spcPct val="110000"/>
              </a:lnSpc>
            </a:pPr>
            <a:r>
              <a:rPr lang="en-AU" sz="2400" dirty="0"/>
              <a:t>SHPA, Standards of Practice for Hospital Pharmacy Outpatient Services</a:t>
            </a:r>
          </a:p>
          <a:p>
            <a:pPr lvl="1">
              <a:lnSpc>
                <a:spcPct val="110000"/>
              </a:lnSpc>
            </a:pPr>
            <a:r>
              <a:rPr lang="en-AU" sz="2400" dirty="0"/>
              <a:t>PSA, Professional Practice Standard 5: Dispensing</a:t>
            </a:r>
          </a:p>
          <a:p>
            <a:pPr lvl="1">
              <a:lnSpc>
                <a:spcPct val="110000"/>
              </a:lnSpc>
            </a:pPr>
            <a:r>
              <a:rPr lang="en-AU" sz="2400" dirty="0"/>
              <a:t>National Safety and Quality Health Service Standards</a:t>
            </a:r>
          </a:p>
          <a:p>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12</a:t>
            </a:fld>
            <a:endParaRPr lang="en-AU"/>
          </a:p>
        </p:txBody>
      </p:sp>
    </p:spTree>
    <p:extLst>
      <p:ext uri="{BB962C8B-B14F-4D97-AF65-F5344CB8AC3E}">
        <p14:creationId xmlns:p14="http://schemas.microsoft.com/office/powerpoint/2010/main" val="504431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Benefits</a:t>
            </a:r>
          </a:p>
        </p:txBody>
      </p:sp>
      <p:sp>
        <p:nvSpPr>
          <p:cNvPr id="3" name="Content Placeholder 2"/>
          <p:cNvSpPr>
            <a:spLocks noGrp="1"/>
          </p:cNvSpPr>
          <p:nvPr>
            <p:ph idx="1"/>
          </p:nvPr>
        </p:nvSpPr>
        <p:spPr/>
        <p:txBody>
          <a:bodyPr/>
          <a:lstStyle/>
          <a:p>
            <a:pPr marL="697230" indent="-514350">
              <a:buFont typeface="+mj-lt"/>
              <a:buAutoNum type="arabicPeriod"/>
            </a:pPr>
            <a:r>
              <a:rPr lang="en-AU" sz="2800" dirty="0"/>
              <a:t>Reduces the rate of preventable medication (selection) errors</a:t>
            </a:r>
          </a:p>
          <a:p>
            <a:pPr marL="697230" indent="-514350">
              <a:buFont typeface="+mj-lt"/>
              <a:buAutoNum type="arabicPeriod"/>
            </a:pPr>
            <a:r>
              <a:rPr lang="en-AU" sz="2800" dirty="0"/>
              <a:t>Decreases incidence of patient harm</a:t>
            </a:r>
          </a:p>
          <a:p>
            <a:pPr marL="697230" indent="-514350">
              <a:buFont typeface="+mj-lt"/>
              <a:buAutoNum type="arabicPeriod"/>
            </a:pPr>
            <a:r>
              <a:rPr lang="en-AU" sz="2800" dirty="0"/>
              <a:t>Saves money by reducing drug waste</a:t>
            </a:r>
          </a:p>
          <a:p>
            <a:pPr marL="697230" indent="-514350">
              <a:buFont typeface="+mj-lt"/>
              <a:buAutoNum type="arabicPeriod"/>
            </a:pPr>
            <a:r>
              <a:rPr lang="en-AU" sz="2800" dirty="0"/>
              <a:t>Complies with pharmacy professional practice standards</a:t>
            </a:r>
          </a:p>
          <a:p>
            <a:pPr marL="697230" indent="-514350">
              <a:buFont typeface="+mj-lt"/>
              <a:buAutoNum type="arabicPeriod"/>
            </a:pPr>
            <a:r>
              <a:rPr lang="en-AU" sz="2800" dirty="0"/>
              <a:t>Demonstrates compliance with accreditation standards</a:t>
            </a:r>
          </a:p>
          <a:p>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13</a:t>
            </a:fld>
            <a:endParaRPr lang="en-AU"/>
          </a:p>
        </p:txBody>
      </p:sp>
    </p:spTree>
    <p:extLst>
      <p:ext uri="{BB962C8B-B14F-4D97-AF65-F5344CB8AC3E}">
        <p14:creationId xmlns:p14="http://schemas.microsoft.com/office/powerpoint/2010/main" val="468097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348880"/>
            <a:ext cx="8229600" cy="1584176"/>
          </a:xfrm>
        </p:spPr>
        <p:txBody>
          <a:bodyPr/>
          <a:lstStyle/>
          <a:p>
            <a:pPr algn="r"/>
            <a:r>
              <a:rPr lang="en-AU" sz="4000" dirty="0" smtClean="0"/>
              <a:t>Barcode Scanning </a:t>
            </a:r>
            <a:br>
              <a:rPr lang="en-AU" sz="4000" dirty="0" smtClean="0"/>
            </a:br>
            <a:r>
              <a:rPr lang="en-AU" sz="4000" dirty="0" smtClean="0"/>
              <a:t>and the Dispensary Workflow</a:t>
            </a:r>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14</a:t>
            </a:fld>
            <a:endParaRPr lang="en-AU"/>
          </a:p>
        </p:txBody>
      </p:sp>
    </p:spTree>
    <p:extLst>
      <p:ext uri="{BB962C8B-B14F-4D97-AF65-F5344CB8AC3E}">
        <p14:creationId xmlns:p14="http://schemas.microsoft.com/office/powerpoint/2010/main" val="3987190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to Use Barcode Scanning</a:t>
            </a:r>
          </a:p>
        </p:txBody>
      </p:sp>
      <p:sp>
        <p:nvSpPr>
          <p:cNvPr id="3" name="Content Placeholder 2"/>
          <p:cNvSpPr>
            <a:spLocks noGrp="1"/>
          </p:cNvSpPr>
          <p:nvPr>
            <p:ph idx="1"/>
          </p:nvPr>
        </p:nvSpPr>
        <p:spPr/>
        <p:txBody>
          <a:bodyPr>
            <a:normAutofit/>
          </a:bodyPr>
          <a:lstStyle/>
          <a:p>
            <a:r>
              <a:rPr lang="en-AU" sz="2800" dirty="0"/>
              <a:t>Barcode scanning often used incorrectly</a:t>
            </a:r>
          </a:p>
          <a:p>
            <a:r>
              <a:rPr lang="en-AU" sz="2800" dirty="0"/>
              <a:t>Should </a:t>
            </a:r>
            <a:r>
              <a:rPr lang="en-AU" sz="2800" u="sng" dirty="0"/>
              <a:t>NOT</a:t>
            </a:r>
            <a:r>
              <a:rPr lang="en-AU" sz="2800" dirty="0"/>
              <a:t> be used to assist data entry</a:t>
            </a:r>
          </a:p>
          <a:p>
            <a:endParaRPr lang="en-AU" sz="2800" dirty="0"/>
          </a:p>
          <a:p>
            <a:pPr marL="180975" indent="-180975"/>
            <a:r>
              <a:rPr lang="en-AU" sz="2800" dirty="0"/>
              <a:t>Should be used during </a:t>
            </a:r>
            <a:r>
              <a:rPr lang="en-AU" sz="2800" u="sng" dirty="0"/>
              <a:t>final stages of dispensing </a:t>
            </a:r>
            <a:r>
              <a:rPr lang="en-AU" sz="2800" dirty="0"/>
              <a:t>– </a:t>
            </a:r>
          </a:p>
          <a:p>
            <a:pPr marL="0" indent="0" algn="ctr">
              <a:buNone/>
            </a:pPr>
            <a:r>
              <a:rPr lang="en-AU" sz="4000" dirty="0">
                <a:solidFill>
                  <a:srgbClr val="009999"/>
                </a:solidFill>
              </a:rPr>
              <a:t>“….just prior to attaching the label”</a:t>
            </a:r>
          </a:p>
          <a:p>
            <a:endParaRPr lang="en-AU" sz="2800" dirty="0"/>
          </a:p>
          <a:p>
            <a:r>
              <a:rPr lang="en-AU" sz="2800" dirty="0"/>
              <a:t>Once a barcode scanning check is completed, strike out the barcode</a:t>
            </a:r>
          </a:p>
          <a:p>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15</a:t>
            </a:fld>
            <a:endParaRPr lang="en-AU"/>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085184"/>
            <a:ext cx="1473324" cy="106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3419872" y="5157192"/>
            <a:ext cx="1872208" cy="7200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478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Dispensing Workflow</a:t>
            </a:r>
          </a:p>
        </p:txBody>
      </p:sp>
      <p:sp>
        <p:nvSpPr>
          <p:cNvPr id="4" name="Slide Number Placeholder 3"/>
          <p:cNvSpPr>
            <a:spLocks noGrp="1"/>
          </p:cNvSpPr>
          <p:nvPr>
            <p:ph type="sldNum" sz="quarter" idx="12"/>
          </p:nvPr>
        </p:nvSpPr>
        <p:spPr/>
        <p:txBody>
          <a:bodyPr/>
          <a:lstStyle/>
          <a:p>
            <a:fld id="{FCA80E15-78A4-492C-A1D5-E96D386E05C8}" type="slidenum">
              <a:rPr lang="en-AU" smtClean="0"/>
              <a:t>16</a:t>
            </a:fld>
            <a:endParaRPr lang="en-AU"/>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508" y="2864200"/>
            <a:ext cx="877909" cy="114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301378" y="1158550"/>
            <a:ext cx="1691395" cy="1354174"/>
            <a:chOff x="395536" y="2996952"/>
            <a:chExt cx="1584176" cy="1289829"/>
          </a:xfrm>
        </p:grpSpPr>
        <p:sp>
          <p:nvSpPr>
            <p:cNvPr id="7" name="Rounded Rectangle 6"/>
            <p:cNvSpPr/>
            <p:nvPr/>
          </p:nvSpPr>
          <p:spPr>
            <a:xfrm>
              <a:off x="611560" y="2996952"/>
              <a:ext cx="1080120" cy="864096"/>
            </a:xfrm>
            <a:prstGeom prst="roundRect">
              <a:avLst/>
            </a:prstGeom>
            <a:solidFill>
              <a:srgbClr val="C0C0C0"/>
            </a:solidFill>
            <a:ln>
              <a:solidFill>
                <a:srgbClr val="96969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8" name="Rounded Rectangle 7"/>
            <p:cNvSpPr/>
            <p:nvPr/>
          </p:nvSpPr>
          <p:spPr>
            <a:xfrm>
              <a:off x="395536" y="3933057"/>
              <a:ext cx="1584176" cy="353724"/>
            </a:xfrm>
            <a:prstGeom prst="roundRect">
              <a:avLst/>
            </a:prstGeom>
            <a:solidFill>
              <a:srgbClr val="C0C0C0"/>
            </a:solidFill>
            <a:ln>
              <a:solidFill>
                <a:srgbClr val="96969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9" name="TextBox 8"/>
            <p:cNvSpPr txBox="1"/>
            <p:nvPr/>
          </p:nvSpPr>
          <p:spPr>
            <a:xfrm>
              <a:off x="817116" y="3234965"/>
              <a:ext cx="648072" cy="516439"/>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1200" dirty="0" smtClean="0">
                  <a:solidFill>
                    <a:schemeClr val="tx1"/>
                  </a:solidFill>
                </a:rPr>
                <a:t>Data Entry</a:t>
              </a:r>
              <a:endParaRPr lang="en-AU" sz="1200" dirty="0">
                <a:solidFill>
                  <a:schemeClr val="tx1"/>
                </a:solidFill>
              </a:endParaRPr>
            </a:p>
          </p:txBody>
        </p:sp>
      </p:grpSp>
      <p:grpSp>
        <p:nvGrpSpPr>
          <p:cNvPr id="10" name="Group 9"/>
          <p:cNvGrpSpPr/>
          <p:nvPr/>
        </p:nvGrpSpPr>
        <p:grpSpPr>
          <a:xfrm>
            <a:off x="460563" y="3080331"/>
            <a:ext cx="1296144" cy="949469"/>
            <a:chOff x="3059832" y="2947003"/>
            <a:chExt cx="1296144" cy="949469"/>
          </a:xfrm>
        </p:grpSpPr>
        <p:sp>
          <p:nvSpPr>
            <p:cNvPr id="11" name="Rectangle 10"/>
            <p:cNvSpPr/>
            <p:nvPr/>
          </p:nvSpPr>
          <p:spPr>
            <a:xfrm>
              <a:off x="3059832" y="2947003"/>
              <a:ext cx="1296144" cy="949469"/>
            </a:xfrm>
            <a:prstGeom prst="rect">
              <a:avLst/>
            </a:prstGeom>
            <a:solidFill>
              <a:srgbClr val="FFC000"/>
            </a:solidFill>
            <a:ln>
              <a:solidFill>
                <a:srgbClr val="D2A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p:nvPr/>
          </p:nvPicPr>
          <p:blipFill rotWithShape="1">
            <a:blip r:embed="rId4" cstate="print">
              <a:extLst>
                <a:ext uri="{28A0092B-C50C-407E-A947-70E740481C1C}">
                  <a14:useLocalDpi xmlns:a14="http://schemas.microsoft.com/office/drawing/2010/main" val="0"/>
                </a:ext>
              </a:extLst>
            </a:blip>
            <a:srcRect l="8487" t="27219" r="41087" b="15385"/>
            <a:stretch/>
          </p:blipFill>
          <p:spPr bwMode="auto">
            <a:xfrm>
              <a:off x="3208488" y="3584565"/>
              <a:ext cx="1008112" cy="269773"/>
            </a:xfrm>
            <a:prstGeom prst="rect">
              <a:avLst/>
            </a:prstGeom>
            <a:ln>
              <a:solidFill>
                <a:schemeClr val="tx1"/>
              </a:solidFill>
            </a:ln>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pic>
        <p:sp>
          <p:nvSpPr>
            <p:cNvPr id="13" name="TextBox 12"/>
            <p:cNvSpPr txBox="1"/>
            <p:nvPr/>
          </p:nvSpPr>
          <p:spPr>
            <a:xfrm>
              <a:off x="3125294" y="3071859"/>
              <a:ext cx="116522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AU" sz="1200" dirty="0" smtClean="0">
                  <a:solidFill>
                    <a:schemeClr val="tx1"/>
                  </a:solidFill>
                </a:rPr>
                <a:t>Label Produced</a:t>
              </a:r>
              <a:endParaRPr lang="en-AU" sz="1200" dirty="0">
                <a:solidFill>
                  <a:schemeClr val="tx1"/>
                </a:solidFill>
              </a:endParaRPr>
            </a:p>
          </p:txBody>
        </p:sp>
      </p:grpSp>
      <p:grpSp>
        <p:nvGrpSpPr>
          <p:cNvPr id="14" name="Group 13"/>
          <p:cNvGrpSpPr/>
          <p:nvPr/>
        </p:nvGrpSpPr>
        <p:grpSpPr>
          <a:xfrm>
            <a:off x="7387310" y="1301369"/>
            <a:ext cx="958135" cy="1178550"/>
            <a:chOff x="899592" y="4788969"/>
            <a:chExt cx="958135" cy="1178550"/>
          </a:xfrm>
        </p:grpSpPr>
        <p:grpSp>
          <p:nvGrpSpPr>
            <p:cNvPr id="15" name="Group 14"/>
            <p:cNvGrpSpPr/>
            <p:nvPr/>
          </p:nvGrpSpPr>
          <p:grpSpPr>
            <a:xfrm>
              <a:off x="899592" y="4788969"/>
              <a:ext cx="958135" cy="1178550"/>
              <a:chOff x="2442805" y="3284250"/>
              <a:chExt cx="958135" cy="1178550"/>
            </a:xfrm>
          </p:grpSpPr>
          <p:sp>
            <p:nvSpPr>
              <p:cNvPr id="17" name="Can 16"/>
              <p:cNvSpPr/>
              <p:nvPr/>
            </p:nvSpPr>
            <p:spPr>
              <a:xfrm>
                <a:off x="2476373" y="3284250"/>
                <a:ext cx="886128" cy="1178550"/>
              </a:xfrm>
              <a:prstGeom prst="can">
                <a:avLst/>
              </a:prstGeom>
              <a:solidFill>
                <a:srgbClr val="009999"/>
              </a:solidFill>
              <a:ln>
                <a:solidFill>
                  <a:srgbClr val="0066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18" name="TextBox 17"/>
              <p:cNvSpPr txBox="1"/>
              <p:nvPr/>
            </p:nvSpPr>
            <p:spPr>
              <a:xfrm>
                <a:off x="2442805" y="3626077"/>
                <a:ext cx="958135" cy="461665"/>
              </a:xfrm>
              <a:prstGeom prst="rect">
                <a:avLst/>
              </a:prstGeom>
              <a:noFill/>
            </p:spPr>
            <p:txBody>
              <a:bodyPr wrap="square" rtlCol="0">
                <a:spAutoFit/>
              </a:bodyPr>
              <a:lstStyle/>
              <a:p>
                <a:pPr algn="ctr"/>
                <a:r>
                  <a:rPr lang="en-AU" sz="1200" dirty="0" smtClean="0">
                    <a:solidFill>
                      <a:schemeClr val="bg1"/>
                    </a:solidFill>
                  </a:rPr>
                  <a:t>Product Selection</a:t>
                </a:r>
                <a:endParaRPr lang="en-AU" sz="1200" dirty="0">
                  <a:solidFill>
                    <a:schemeClr val="bg1"/>
                  </a:solidFill>
                </a:endParaRPr>
              </a:p>
            </p:txBody>
          </p:sp>
        </p:grpSp>
        <p:pic>
          <p:nvPicPr>
            <p:cNvPr id="16" name="Picture 15"/>
            <p:cNvPicPr/>
            <p:nvPr/>
          </p:nvPicPr>
          <p:blipFill rotWithShape="1">
            <a:blip r:embed="rId5" cstate="print">
              <a:extLst>
                <a:ext uri="{28A0092B-C50C-407E-A947-70E740481C1C}">
                  <a14:useLocalDpi xmlns:a14="http://schemas.microsoft.com/office/drawing/2010/main" val="0"/>
                </a:ext>
              </a:extLst>
            </a:blip>
            <a:srcRect l="8487" t="27219" r="41087" b="15385"/>
            <a:stretch/>
          </p:blipFill>
          <p:spPr bwMode="auto">
            <a:xfrm>
              <a:off x="1096812" y="5605793"/>
              <a:ext cx="541864" cy="146171"/>
            </a:xfrm>
            <a:prstGeom prst="rect">
              <a:avLst/>
            </a:prstGeom>
            <a:ln w="31750">
              <a:solidFill>
                <a:schemeClr val="tx1"/>
              </a:solidFill>
            </a:ln>
            <a:extLst>
              <a:ext uri="{53640926-AAD7-44D8-BBD7-CCE9431645EC}">
                <a14:shadowObscured xmlns:a14="http://schemas.microsoft.com/office/drawing/2010/main"/>
              </a:ext>
            </a:extLst>
          </p:spPr>
        </p:pic>
      </p:grpSp>
      <p:grpSp>
        <p:nvGrpSpPr>
          <p:cNvPr id="19" name="Group 18"/>
          <p:cNvGrpSpPr/>
          <p:nvPr/>
        </p:nvGrpSpPr>
        <p:grpSpPr>
          <a:xfrm>
            <a:off x="6300168" y="4185624"/>
            <a:ext cx="1433265" cy="1225851"/>
            <a:chOff x="7350093" y="3229938"/>
            <a:chExt cx="1318318" cy="962957"/>
          </a:xfrm>
        </p:grpSpPr>
        <p:sp>
          <p:nvSpPr>
            <p:cNvPr id="21" name="TextBox 20"/>
            <p:cNvSpPr txBox="1"/>
            <p:nvPr/>
          </p:nvSpPr>
          <p:spPr>
            <a:xfrm>
              <a:off x="7350093" y="3229938"/>
              <a:ext cx="1289146" cy="459365"/>
            </a:xfrm>
            <a:prstGeom prst="rect">
              <a:avLst/>
            </a:prstGeom>
            <a:noFill/>
            <a:ln w="25400">
              <a:solidFill>
                <a:srgbClr val="00B050"/>
              </a:solidFill>
            </a:ln>
          </p:spPr>
          <p:txBody>
            <a:bodyPr wrap="square" rtlCol="0">
              <a:spAutoFit/>
            </a:bodyPr>
            <a:lstStyle/>
            <a:p>
              <a:pPr algn="ctr"/>
              <a:r>
                <a:rPr lang="en-AU" sz="1600" dirty="0" smtClean="0"/>
                <a:t>Final </a:t>
              </a:r>
            </a:p>
            <a:p>
              <a:pPr algn="ctr"/>
              <a:r>
                <a:rPr lang="en-AU" sz="1600" dirty="0" smtClean="0"/>
                <a:t>Check</a:t>
              </a:r>
              <a:endParaRPr lang="en-AU" sz="1600" dirty="0"/>
            </a:p>
          </p:txBody>
        </p:sp>
        <p:sp>
          <p:nvSpPr>
            <p:cNvPr id="20" name="L-Shape 19"/>
            <p:cNvSpPr/>
            <p:nvPr/>
          </p:nvSpPr>
          <p:spPr>
            <a:xfrm rot="18900340">
              <a:off x="7463940" y="3760847"/>
              <a:ext cx="1204471" cy="432048"/>
            </a:xfrm>
            <a:prstGeom prst="corner">
              <a:avLst/>
            </a:prstGeom>
            <a:solidFill>
              <a:srgbClr val="92D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grpSp>
      <p:sp>
        <p:nvSpPr>
          <p:cNvPr id="22" name="Down Arrow 21"/>
          <p:cNvSpPr/>
          <p:nvPr/>
        </p:nvSpPr>
        <p:spPr>
          <a:xfrm rot="16200000">
            <a:off x="2331740" y="2989778"/>
            <a:ext cx="360040" cy="1096149"/>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23" name="Down Arrow 22"/>
          <p:cNvSpPr/>
          <p:nvPr/>
        </p:nvSpPr>
        <p:spPr>
          <a:xfrm rot="10800000" flipV="1">
            <a:off x="917438" y="2586309"/>
            <a:ext cx="360040" cy="444300"/>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7224" y="3230236"/>
            <a:ext cx="858195" cy="63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4098724" y="4770399"/>
            <a:ext cx="1165220" cy="1455549"/>
            <a:chOff x="5290620" y="3569136"/>
            <a:chExt cx="1165220" cy="1455549"/>
          </a:xfrm>
        </p:grpSpPr>
        <p:grpSp>
          <p:nvGrpSpPr>
            <p:cNvPr id="27" name="Group 26"/>
            <p:cNvGrpSpPr/>
            <p:nvPr/>
          </p:nvGrpSpPr>
          <p:grpSpPr>
            <a:xfrm>
              <a:off x="5290620" y="3569136"/>
              <a:ext cx="1165220" cy="1455549"/>
              <a:chOff x="5351738" y="3733927"/>
              <a:chExt cx="1165220" cy="1455549"/>
            </a:xfrm>
          </p:grpSpPr>
          <p:grpSp>
            <p:nvGrpSpPr>
              <p:cNvPr id="30" name="Group 29"/>
              <p:cNvGrpSpPr/>
              <p:nvPr/>
            </p:nvGrpSpPr>
            <p:grpSpPr>
              <a:xfrm>
                <a:off x="5492744" y="3733927"/>
                <a:ext cx="886128" cy="1178550"/>
                <a:chOff x="5492745" y="3385658"/>
                <a:chExt cx="886128" cy="1178550"/>
              </a:xfrm>
            </p:grpSpPr>
            <p:sp>
              <p:nvSpPr>
                <p:cNvPr id="32" name="Can 31"/>
                <p:cNvSpPr/>
                <p:nvPr/>
              </p:nvSpPr>
              <p:spPr>
                <a:xfrm>
                  <a:off x="5492745" y="3385658"/>
                  <a:ext cx="886128" cy="1178550"/>
                </a:xfrm>
                <a:prstGeom prst="can">
                  <a:avLst/>
                </a:prstGeom>
                <a:solidFill>
                  <a:srgbClr val="009999"/>
                </a:solidFill>
                <a:ln>
                  <a:solidFill>
                    <a:srgbClr val="0066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grpSp>
              <p:nvGrpSpPr>
                <p:cNvPr id="33" name="Group 32"/>
                <p:cNvGrpSpPr/>
                <p:nvPr/>
              </p:nvGrpSpPr>
              <p:grpSpPr>
                <a:xfrm>
                  <a:off x="5529072" y="3734560"/>
                  <a:ext cx="813473" cy="595896"/>
                  <a:chOff x="4427984" y="4669027"/>
                  <a:chExt cx="1296144" cy="949469"/>
                </a:xfrm>
              </p:grpSpPr>
              <p:sp>
                <p:nvSpPr>
                  <p:cNvPr id="34" name="Rectangle 33"/>
                  <p:cNvSpPr/>
                  <p:nvPr/>
                </p:nvSpPr>
                <p:spPr>
                  <a:xfrm>
                    <a:off x="4427984" y="4669027"/>
                    <a:ext cx="1296144" cy="949469"/>
                  </a:xfrm>
                  <a:prstGeom prst="rect">
                    <a:avLst/>
                  </a:prstGeom>
                  <a:solidFill>
                    <a:srgbClr val="FFC000"/>
                  </a:solidFill>
                  <a:ln>
                    <a:solidFill>
                      <a:srgbClr val="D2A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5" name="Picture 34"/>
                  <p:cNvPicPr/>
                  <p:nvPr/>
                </p:nvPicPr>
                <p:blipFill rotWithShape="1">
                  <a:blip r:embed="rId7" cstate="print">
                    <a:extLst>
                      <a:ext uri="{28A0092B-C50C-407E-A947-70E740481C1C}">
                        <a14:useLocalDpi xmlns:a14="http://schemas.microsoft.com/office/drawing/2010/main" val="0"/>
                      </a:ext>
                    </a:extLst>
                  </a:blip>
                  <a:srcRect l="8487" t="27219" r="41087" b="15385"/>
                  <a:stretch/>
                </p:blipFill>
                <p:spPr bwMode="auto">
                  <a:xfrm>
                    <a:off x="4572000" y="5295528"/>
                    <a:ext cx="1008112" cy="269773"/>
                  </a:xfrm>
                  <a:prstGeom prst="rect">
                    <a:avLst/>
                  </a:prstGeom>
                  <a:ln w="31750">
                    <a:solidFill>
                      <a:schemeClr val="tx1"/>
                    </a:solidFill>
                  </a:ln>
                  <a:extLst>
                    <a:ext uri="{53640926-AAD7-44D8-BBD7-CCE9431645EC}">
                      <a14:shadowObscured xmlns:a14="http://schemas.microsoft.com/office/drawing/2010/main"/>
                    </a:ext>
                  </a:extLst>
                </p:spPr>
              </p:pic>
            </p:grpSp>
          </p:grpSp>
          <p:sp>
            <p:nvSpPr>
              <p:cNvPr id="31" name="TextBox 30"/>
              <p:cNvSpPr txBox="1"/>
              <p:nvPr/>
            </p:nvSpPr>
            <p:spPr>
              <a:xfrm>
                <a:off x="5351738" y="4912477"/>
                <a:ext cx="1165220" cy="276999"/>
              </a:xfrm>
              <a:prstGeom prst="rect">
                <a:avLst/>
              </a:prstGeom>
              <a:noFill/>
            </p:spPr>
            <p:txBody>
              <a:bodyPr wrap="square" rtlCol="0">
                <a:spAutoFit/>
              </a:bodyPr>
              <a:lstStyle/>
              <a:p>
                <a:pPr algn="ctr"/>
                <a:r>
                  <a:rPr lang="en-AU" sz="1200" dirty="0" smtClean="0"/>
                  <a:t>Label</a:t>
                </a:r>
                <a:endParaRPr lang="en-AU" sz="1200" dirty="0"/>
              </a:p>
            </p:txBody>
          </p:sp>
        </p:grpSp>
        <p:cxnSp>
          <p:nvCxnSpPr>
            <p:cNvPr id="28" name="Straight Connector 27"/>
            <p:cNvCxnSpPr/>
            <p:nvPr/>
          </p:nvCxnSpPr>
          <p:spPr>
            <a:xfrm>
              <a:off x="5558339" y="4009259"/>
              <a:ext cx="606148" cy="0"/>
            </a:xfrm>
            <a:prstGeom prst="line">
              <a:avLst/>
            </a:prstGeom>
            <a:ln w="38100">
              <a:solidFill>
                <a:srgbClr val="D2A000"/>
              </a:solidFill>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5550264" y="4161659"/>
              <a:ext cx="606148" cy="0"/>
            </a:xfrm>
            <a:prstGeom prst="line">
              <a:avLst/>
            </a:prstGeom>
            <a:ln w="38100">
              <a:solidFill>
                <a:srgbClr val="D2A000"/>
              </a:solidFill>
            </a:ln>
          </p:spPr>
          <p:style>
            <a:lnRef idx="1">
              <a:schemeClr val="accent4"/>
            </a:lnRef>
            <a:fillRef idx="0">
              <a:schemeClr val="accent4"/>
            </a:fillRef>
            <a:effectRef idx="0">
              <a:schemeClr val="accent4"/>
            </a:effectRef>
            <a:fontRef idx="minor">
              <a:schemeClr val="tx1"/>
            </a:fontRef>
          </p:style>
        </p:cxnSp>
      </p:grpSp>
      <p:sp>
        <p:nvSpPr>
          <p:cNvPr id="36" name="Down Arrow 35"/>
          <p:cNvSpPr/>
          <p:nvPr/>
        </p:nvSpPr>
        <p:spPr>
          <a:xfrm rot="10800000" flipV="1">
            <a:off x="4493682" y="4131033"/>
            <a:ext cx="360040" cy="530175"/>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37" name="Down Arrow 36"/>
          <p:cNvSpPr/>
          <p:nvPr/>
        </p:nvSpPr>
        <p:spPr>
          <a:xfrm rot="16200000">
            <a:off x="5563956" y="4879871"/>
            <a:ext cx="360040" cy="726873"/>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38" name="Title 1"/>
          <p:cNvSpPr txBox="1">
            <a:spLocks/>
          </p:cNvSpPr>
          <p:nvPr/>
        </p:nvSpPr>
        <p:spPr>
          <a:xfrm>
            <a:off x="3600031" y="1290302"/>
            <a:ext cx="2507381" cy="10637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accent3">
                    <a:lumMod val="75000"/>
                  </a:schemeClr>
                </a:solidFill>
                <a:latin typeface="+mj-lt"/>
                <a:ea typeface="+mj-ea"/>
                <a:cs typeface="+mj-cs"/>
              </a:defRPr>
            </a:lvl1pPr>
          </a:lstStyle>
          <a:p>
            <a:pPr algn="ctr"/>
            <a:r>
              <a:rPr lang="en-AU" sz="2000" dirty="0" smtClean="0">
                <a:solidFill>
                  <a:srgbClr val="009999"/>
                </a:solidFill>
              </a:rPr>
              <a:t>Scan TWO barcodes:</a:t>
            </a:r>
          </a:p>
          <a:p>
            <a:pPr algn="ctr"/>
            <a:r>
              <a:rPr lang="en-AU" sz="1600" dirty="0" smtClean="0">
                <a:solidFill>
                  <a:schemeClr val="tx1"/>
                </a:solidFill>
              </a:rPr>
              <a:t>1. </a:t>
            </a:r>
            <a:r>
              <a:rPr lang="en-AU" sz="1600" dirty="0">
                <a:solidFill>
                  <a:schemeClr val="tx1"/>
                </a:solidFill>
              </a:rPr>
              <a:t>On dispensing label</a:t>
            </a:r>
          </a:p>
          <a:p>
            <a:pPr algn="ctr"/>
            <a:r>
              <a:rPr lang="en-AU" sz="1600" dirty="0" smtClean="0">
                <a:solidFill>
                  <a:schemeClr val="tx1"/>
                </a:solidFill>
              </a:rPr>
              <a:t>2. </a:t>
            </a:r>
            <a:r>
              <a:rPr lang="en-AU" sz="1600">
                <a:solidFill>
                  <a:schemeClr val="tx1"/>
                </a:solidFill>
              </a:rPr>
              <a:t>On </a:t>
            </a:r>
            <a:r>
              <a:rPr lang="en-AU" sz="1600" smtClean="0">
                <a:solidFill>
                  <a:schemeClr val="tx1"/>
                </a:solidFill>
              </a:rPr>
              <a:t>manufacturers </a:t>
            </a:r>
            <a:r>
              <a:rPr lang="en-AU" sz="1600" dirty="0">
                <a:solidFill>
                  <a:schemeClr val="tx1"/>
                </a:solidFill>
              </a:rPr>
              <a:t>packaging</a:t>
            </a:r>
          </a:p>
          <a:p>
            <a:pPr algn="ctr"/>
            <a:endParaRPr lang="en-AU" sz="1600" dirty="0">
              <a:solidFill>
                <a:schemeClr val="tx1"/>
              </a:solidFill>
            </a:endParaRPr>
          </a:p>
        </p:txBody>
      </p:sp>
      <p:sp>
        <p:nvSpPr>
          <p:cNvPr id="83" name="TextBox 82"/>
          <p:cNvSpPr txBox="1"/>
          <p:nvPr/>
        </p:nvSpPr>
        <p:spPr>
          <a:xfrm>
            <a:off x="354198" y="2126700"/>
            <a:ext cx="1585754" cy="40011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1000" dirty="0" smtClean="0">
                <a:solidFill>
                  <a:schemeClr val="tx1"/>
                </a:solidFill>
              </a:rPr>
              <a:t>Patient Identifiers </a:t>
            </a:r>
            <a:r>
              <a:rPr lang="en-AU" sz="1000" u="sng" dirty="0" smtClean="0">
                <a:solidFill>
                  <a:schemeClr val="tx1"/>
                </a:solidFill>
              </a:rPr>
              <a:t>AND</a:t>
            </a:r>
            <a:r>
              <a:rPr lang="en-AU" sz="1000" dirty="0" smtClean="0">
                <a:solidFill>
                  <a:schemeClr val="tx1"/>
                </a:solidFill>
              </a:rPr>
              <a:t> Medication Information</a:t>
            </a:r>
            <a:endParaRPr lang="en-AU" sz="1000" dirty="0">
              <a:solidFill>
                <a:schemeClr val="tx1"/>
              </a:solidFill>
            </a:endParaRPr>
          </a:p>
        </p:txBody>
      </p:sp>
      <p:grpSp>
        <p:nvGrpSpPr>
          <p:cNvPr id="44" name="Group 43"/>
          <p:cNvGrpSpPr/>
          <p:nvPr/>
        </p:nvGrpSpPr>
        <p:grpSpPr>
          <a:xfrm>
            <a:off x="5490363" y="3113467"/>
            <a:ext cx="612610" cy="716871"/>
            <a:chOff x="899592" y="4788969"/>
            <a:chExt cx="958135" cy="1178550"/>
          </a:xfrm>
        </p:grpSpPr>
        <p:grpSp>
          <p:nvGrpSpPr>
            <p:cNvPr id="45" name="Group 44"/>
            <p:cNvGrpSpPr/>
            <p:nvPr/>
          </p:nvGrpSpPr>
          <p:grpSpPr>
            <a:xfrm>
              <a:off x="899592" y="4788969"/>
              <a:ext cx="958135" cy="1178550"/>
              <a:chOff x="2442805" y="3284250"/>
              <a:chExt cx="958135" cy="1178550"/>
            </a:xfrm>
          </p:grpSpPr>
          <p:sp>
            <p:nvSpPr>
              <p:cNvPr id="47" name="Can 46"/>
              <p:cNvSpPr/>
              <p:nvPr/>
            </p:nvSpPr>
            <p:spPr>
              <a:xfrm>
                <a:off x="2476373" y="3284250"/>
                <a:ext cx="886128" cy="1178550"/>
              </a:xfrm>
              <a:prstGeom prst="can">
                <a:avLst/>
              </a:prstGeom>
              <a:solidFill>
                <a:srgbClr val="009999"/>
              </a:solidFill>
              <a:ln>
                <a:solidFill>
                  <a:srgbClr val="0066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48" name="TextBox 47"/>
              <p:cNvSpPr txBox="1"/>
              <p:nvPr/>
            </p:nvSpPr>
            <p:spPr>
              <a:xfrm>
                <a:off x="2442805" y="3626076"/>
                <a:ext cx="958135" cy="505991"/>
              </a:xfrm>
              <a:prstGeom prst="rect">
                <a:avLst/>
              </a:prstGeom>
              <a:noFill/>
            </p:spPr>
            <p:txBody>
              <a:bodyPr wrap="square" rtlCol="0">
                <a:spAutoFit/>
              </a:bodyPr>
              <a:lstStyle/>
              <a:p>
                <a:pPr algn="ctr"/>
                <a:r>
                  <a:rPr lang="en-AU" sz="700" dirty="0" smtClean="0">
                    <a:solidFill>
                      <a:schemeClr val="bg1"/>
                    </a:solidFill>
                  </a:rPr>
                  <a:t>Product </a:t>
                </a:r>
                <a:br>
                  <a:rPr lang="en-AU" sz="700" dirty="0" smtClean="0">
                    <a:solidFill>
                      <a:schemeClr val="bg1"/>
                    </a:solidFill>
                  </a:rPr>
                </a:br>
                <a:r>
                  <a:rPr lang="en-AU" sz="700" dirty="0" smtClean="0">
                    <a:solidFill>
                      <a:schemeClr val="bg1"/>
                    </a:solidFill>
                  </a:rPr>
                  <a:t>Selection</a:t>
                </a:r>
                <a:endParaRPr lang="en-AU" sz="700" dirty="0">
                  <a:solidFill>
                    <a:schemeClr val="bg1"/>
                  </a:solidFill>
                </a:endParaRPr>
              </a:p>
            </p:txBody>
          </p:sp>
        </p:grpSp>
        <p:pic>
          <p:nvPicPr>
            <p:cNvPr id="46" name="Picture 45"/>
            <p:cNvPicPr/>
            <p:nvPr/>
          </p:nvPicPr>
          <p:blipFill rotWithShape="1">
            <a:blip r:embed="rId8" cstate="print">
              <a:extLst>
                <a:ext uri="{28A0092B-C50C-407E-A947-70E740481C1C}">
                  <a14:useLocalDpi xmlns:a14="http://schemas.microsoft.com/office/drawing/2010/main" val="0"/>
                </a:ext>
              </a:extLst>
            </a:blip>
            <a:srcRect l="8487" t="27219" r="41087" b="15385"/>
            <a:stretch/>
          </p:blipFill>
          <p:spPr bwMode="auto">
            <a:xfrm>
              <a:off x="1096812" y="5605793"/>
              <a:ext cx="541864" cy="146171"/>
            </a:xfrm>
            <a:prstGeom prst="rect">
              <a:avLst/>
            </a:prstGeom>
            <a:ln w="31750">
              <a:solidFill>
                <a:schemeClr val="tx1"/>
              </a:solidFill>
            </a:ln>
            <a:extLst>
              <a:ext uri="{53640926-AAD7-44D8-BBD7-CCE9431645EC}">
                <a14:shadowObscured xmlns:a14="http://schemas.microsoft.com/office/drawing/2010/main"/>
              </a:ext>
            </a:extLst>
          </p:spPr>
        </p:pic>
      </p:grpSp>
      <p:sp>
        <p:nvSpPr>
          <p:cNvPr id="49" name="Title 1"/>
          <p:cNvSpPr txBox="1">
            <a:spLocks/>
          </p:cNvSpPr>
          <p:nvPr/>
        </p:nvSpPr>
        <p:spPr>
          <a:xfrm>
            <a:off x="3779912" y="2170841"/>
            <a:ext cx="2183005" cy="637618"/>
          </a:xfrm>
          <a:prstGeom prst="rect">
            <a:avLst/>
          </a:prstGeom>
          <a:noFill/>
          <a:ln w="38100">
            <a:solidFill>
              <a:srgbClr val="FF6600"/>
            </a:solidFill>
          </a:ln>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accent3">
                    <a:lumMod val="75000"/>
                  </a:schemeClr>
                </a:solidFill>
                <a:latin typeface="+mj-lt"/>
                <a:ea typeface="+mj-ea"/>
                <a:cs typeface="+mj-cs"/>
              </a:defRPr>
            </a:lvl1pPr>
          </a:lstStyle>
          <a:p>
            <a:pPr algn="ctr"/>
            <a:r>
              <a:rPr lang="en-AU" sz="1600" dirty="0" smtClean="0">
                <a:solidFill>
                  <a:srgbClr val="FF6600"/>
                </a:solidFill>
              </a:rPr>
              <a:t>The system will alert you </a:t>
            </a:r>
          </a:p>
          <a:p>
            <a:pPr algn="ctr"/>
            <a:r>
              <a:rPr lang="en-AU" sz="1600" dirty="0" smtClean="0">
                <a:solidFill>
                  <a:srgbClr val="FF6600"/>
                </a:solidFill>
              </a:rPr>
              <a:t>if they do NOT match</a:t>
            </a:r>
            <a:endParaRPr lang="en-AU" sz="1600" dirty="0">
              <a:solidFill>
                <a:srgbClr val="FF6600"/>
              </a:solidFill>
            </a:endParaRPr>
          </a:p>
        </p:txBody>
      </p:sp>
      <p:sp>
        <p:nvSpPr>
          <p:cNvPr id="50" name="Down Arrow 49"/>
          <p:cNvSpPr/>
          <p:nvPr/>
        </p:nvSpPr>
        <p:spPr>
          <a:xfrm rot="5400000">
            <a:off x="6898665" y="2652778"/>
            <a:ext cx="360040" cy="1727848"/>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3" name="Rectangle 2"/>
          <p:cNvSpPr/>
          <p:nvPr/>
        </p:nvSpPr>
        <p:spPr>
          <a:xfrm rot="5400000">
            <a:off x="7343458" y="3011163"/>
            <a:ext cx="1024003" cy="17429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52236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Should Scan?</a:t>
            </a:r>
          </a:p>
        </p:txBody>
      </p:sp>
      <p:sp>
        <p:nvSpPr>
          <p:cNvPr id="3" name="Content Placeholder 2"/>
          <p:cNvSpPr>
            <a:spLocks noGrp="1"/>
          </p:cNvSpPr>
          <p:nvPr>
            <p:ph idx="1"/>
          </p:nvPr>
        </p:nvSpPr>
        <p:spPr/>
        <p:txBody>
          <a:bodyPr/>
          <a:lstStyle/>
          <a:p>
            <a:r>
              <a:rPr lang="en-AU" sz="2800" dirty="0"/>
              <a:t>The person completing the final stages of dispensing    i.e. the person “attaching the label”</a:t>
            </a:r>
          </a:p>
          <a:p>
            <a:pPr marL="0" indent="0">
              <a:buNone/>
            </a:pPr>
            <a:endParaRPr lang="en-AU" dirty="0"/>
          </a:p>
          <a:p>
            <a:pPr marL="182880" lvl="0" indent="-182880">
              <a:buClr>
                <a:schemeClr val="tx1"/>
              </a:buClr>
              <a:buSzPct val="85000"/>
            </a:pPr>
            <a:r>
              <a:rPr lang="en-AU" sz="2800" dirty="0">
                <a:solidFill>
                  <a:prstClr val="black"/>
                </a:solidFill>
              </a:rPr>
              <a:t>This could include:</a:t>
            </a:r>
          </a:p>
          <a:p>
            <a:pPr lvl="1" indent="-182880">
              <a:buClr>
                <a:srgbClr val="94C600"/>
              </a:buClr>
              <a:buSzPct val="85000"/>
              <a:buFont typeface="Arial" pitchFamily="34" charset="0"/>
              <a:buChar char="•"/>
            </a:pPr>
            <a:r>
              <a:rPr lang="en-AU" sz="2000" dirty="0">
                <a:solidFill>
                  <a:prstClr val="black"/>
                </a:solidFill>
              </a:rPr>
              <a:t>The pharmacist dispensing</a:t>
            </a:r>
          </a:p>
          <a:p>
            <a:pPr lvl="1" indent="-182880">
              <a:buClr>
                <a:srgbClr val="94C600"/>
              </a:buClr>
              <a:buSzPct val="85000"/>
              <a:buFont typeface="Arial" pitchFamily="34" charset="0"/>
              <a:buChar char="•"/>
            </a:pPr>
            <a:r>
              <a:rPr lang="en-AU" sz="2000" dirty="0">
                <a:solidFill>
                  <a:prstClr val="black"/>
                </a:solidFill>
              </a:rPr>
              <a:t>The technician/grad dispensing </a:t>
            </a:r>
          </a:p>
          <a:p>
            <a:pPr marL="185738" lvl="1" indent="-23813" defTabSz="714375">
              <a:buClr>
                <a:srgbClr val="94C600"/>
              </a:buClr>
              <a:buSzPct val="85000"/>
              <a:buNone/>
            </a:pPr>
            <a:r>
              <a:rPr lang="en-AU" sz="2000" dirty="0" smtClean="0">
                <a:solidFill>
                  <a:schemeClr val="bg2">
                    <a:lumMod val="50000"/>
                  </a:schemeClr>
                </a:solidFill>
              </a:rPr>
              <a:t>		</a:t>
            </a:r>
            <a:r>
              <a:rPr lang="en-AU" sz="2000" dirty="0" smtClean="0">
                <a:solidFill>
                  <a:srgbClr val="009999"/>
                </a:solidFill>
              </a:rPr>
              <a:t>(</a:t>
            </a:r>
            <a:r>
              <a:rPr lang="en-AU" sz="2000" dirty="0">
                <a:solidFill>
                  <a:srgbClr val="009999"/>
                </a:solidFill>
              </a:rPr>
              <a:t>prior to pharmacist final check)</a:t>
            </a:r>
          </a:p>
          <a:p>
            <a:pPr lvl="1" indent="-182880">
              <a:buClr>
                <a:srgbClr val="94C600"/>
              </a:buClr>
              <a:buSzPct val="85000"/>
              <a:buFont typeface="Arial" pitchFamily="34" charset="0"/>
              <a:buChar char="•"/>
            </a:pPr>
            <a:r>
              <a:rPr lang="en-AU" sz="2000" dirty="0">
                <a:solidFill>
                  <a:prstClr val="black"/>
                </a:solidFill>
              </a:rPr>
              <a:t>The pharmacist checking and packing </a:t>
            </a:r>
          </a:p>
          <a:p>
            <a:pPr marL="160338" lvl="1" indent="0" defTabSz="714375">
              <a:buClr>
                <a:srgbClr val="94C600"/>
              </a:buClr>
              <a:buSzPct val="85000"/>
              <a:buNone/>
            </a:pPr>
            <a:r>
              <a:rPr lang="en-AU" sz="2000" dirty="0" smtClean="0">
                <a:solidFill>
                  <a:schemeClr val="bg2">
                    <a:lumMod val="50000"/>
                  </a:schemeClr>
                </a:solidFill>
              </a:rPr>
              <a:t>	</a:t>
            </a:r>
            <a:r>
              <a:rPr lang="en-AU" sz="2000" dirty="0" smtClean="0">
                <a:solidFill>
                  <a:srgbClr val="009999"/>
                </a:solidFill>
              </a:rPr>
              <a:t>(</a:t>
            </a:r>
            <a:r>
              <a:rPr lang="en-AU" sz="2000" dirty="0">
                <a:solidFill>
                  <a:srgbClr val="009999"/>
                </a:solidFill>
              </a:rPr>
              <a:t>after a technician/grad has entered data, </a:t>
            </a:r>
            <a:r>
              <a:rPr lang="en-AU" sz="2000" dirty="0" smtClean="0">
                <a:solidFill>
                  <a:srgbClr val="009999"/>
                </a:solidFill>
              </a:rPr>
              <a:t/>
            </a:r>
            <a:br>
              <a:rPr lang="en-AU" sz="2000" dirty="0" smtClean="0">
                <a:solidFill>
                  <a:srgbClr val="009999"/>
                </a:solidFill>
              </a:rPr>
            </a:br>
            <a:r>
              <a:rPr lang="en-AU" sz="2000" dirty="0" smtClean="0">
                <a:solidFill>
                  <a:srgbClr val="009999"/>
                </a:solidFill>
              </a:rPr>
              <a:t>	produced </a:t>
            </a:r>
            <a:r>
              <a:rPr lang="en-AU" sz="2000" dirty="0">
                <a:solidFill>
                  <a:srgbClr val="009999"/>
                </a:solidFill>
              </a:rPr>
              <a:t>a label and </a:t>
            </a:r>
            <a:r>
              <a:rPr lang="en-AU" sz="2000" dirty="0" smtClean="0">
                <a:solidFill>
                  <a:srgbClr val="009999"/>
                </a:solidFill>
              </a:rPr>
              <a:t>selected </a:t>
            </a:r>
            <a:r>
              <a:rPr lang="en-AU" sz="2000" dirty="0">
                <a:solidFill>
                  <a:srgbClr val="009999"/>
                </a:solidFill>
              </a:rPr>
              <a:t>the product)</a:t>
            </a:r>
          </a:p>
          <a:p>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17</a:t>
            </a:fld>
            <a:endParaRPr lang="en-AU"/>
          </a:p>
        </p:txBody>
      </p:sp>
      <p:pic>
        <p:nvPicPr>
          <p:cNvPr id="6" name="Picture 2" descr="C:\Users\georgel\AppData\Local\Microsoft\Windows\Temporary Internet Files\Content.Outlook\HALNRO5J\CEC Image Gallery - MSQ - Image 3b Medications being scanned - labelling 2013-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84" r="21324" b="18132"/>
          <a:stretch/>
        </p:blipFill>
        <p:spPr bwMode="auto">
          <a:xfrm>
            <a:off x="5782210" y="2564904"/>
            <a:ext cx="2918298" cy="213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000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Medications Need Scanning?</a:t>
            </a:r>
          </a:p>
        </p:txBody>
      </p:sp>
      <p:sp>
        <p:nvSpPr>
          <p:cNvPr id="3" name="Content Placeholder 2"/>
          <p:cNvSpPr>
            <a:spLocks noGrp="1"/>
          </p:cNvSpPr>
          <p:nvPr>
            <p:ph idx="1"/>
          </p:nvPr>
        </p:nvSpPr>
        <p:spPr/>
        <p:txBody>
          <a:bodyPr/>
          <a:lstStyle/>
          <a:p>
            <a:pPr marL="1257300" indent="0">
              <a:buNone/>
            </a:pPr>
            <a:r>
              <a:rPr lang="en-AU" sz="2400" dirty="0"/>
              <a:t>Ideally, ALL medications should be scanned</a:t>
            </a:r>
          </a:p>
          <a:p>
            <a:pPr marL="1257300" indent="0"/>
            <a:endParaRPr lang="en-AU" dirty="0"/>
          </a:p>
          <a:p>
            <a:pPr marL="1257300" indent="0">
              <a:buNone/>
            </a:pPr>
            <a:r>
              <a:rPr lang="en-AU" sz="2400" dirty="0"/>
              <a:t>Some departments will start with </a:t>
            </a:r>
            <a:r>
              <a:rPr lang="en-AU" sz="2400" dirty="0" smtClean="0"/>
              <a:t>Outpatient </a:t>
            </a:r>
            <a:br>
              <a:rPr lang="en-AU" sz="2400" dirty="0" smtClean="0"/>
            </a:br>
            <a:r>
              <a:rPr lang="en-AU" sz="2400" dirty="0" smtClean="0"/>
              <a:t>(</a:t>
            </a:r>
            <a:r>
              <a:rPr lang="en-AU" sz="2400" dirty="0"/>
              <a:t>full box) dispensing only</a:t>
            </a:r>
          </a:p>
          <a:p>
            <a:pPr marL="0" indent="0">
              <a:buNone/>
            </a:pPr>
            <a:endParaRPr lang="en-AU" dirty="0"/>
          </a:p>
          <a:p>
            <a:pPr marL="0" indent="0">
              <a:buNone/>
            </a:pPr>
            <a:r>
              <a:rPr lang="en-AU" dirty="0" smtClean="0"/>
              <a:t>EXCLUSIONS</a:t>
            </a:r>
            <a:r>
              <a:rPr lang="en-AU" dirty="0"/>
              <a:t>:</a:t>
            </a:r>
          </a:p>
          <a:p>
            <a:pPr marL="788670" lvl="1" indent="-514350">
              <a:buFont typeface="+mj-lt"/>
              <a:buAutoNum type="romanLcPeriod"/>
            </a:pPr>
            <a:r>
              <a:rPr lang="en-AU" sz="2400" dirty="0"/>
              <a:t>Medications that are part of a trial or study</a:t>
            </a:r>
          </a:p>
          <a:p>
            <a:pPr marL="788670" lvl="1" indent="-514350">
              <a:buFont typeface="+mj-lt"/>
              <a:buAutoNum type="romanLcPeriod"/>
            </a:pPr>
            <a:r>
              <a:rPr lang="en-AU" sz="2400" dirty="0"/>
              <a:t>SAS medications</a:t>
            </a:r>
          </a:p>
          <a:p>
            <a:pPr marL="788670" lvl="1" indent="-514350">
              <a:buFont typeface="+mj-lt"/>
              <a:buAutoNum type="romanLcPeriod"/>
            </a:pPr>
            <a:r>
              <a:rPr lang="en-AU" sz="2400" dirty="0"/>
              <a:t>Extemporaneous </a:t>
            </a:r>
            <a:r>
              <a:rPr lang="en-AU" sz="2400" dirty="0" smtClean="0"/>
              <a:t>products</a:t>
            </a:r>
            <a:endParaRPr lang="en-AU" sz="2400" dirty="0"/>
          </a:p>
        </p:txBody>
      </p:sp>
      <p:sp>
        <p:nvSpPr>
          <p:cNvPr id="4" name="Slide Number Placeholder 3"/>
          <p:cNvSpPr>
            <a:spLocks noGrp="1"/>
          </p:cNvSpPr>
          <p:nvPr>
            <p:ph type="sldNum" sz="quarter" idx="12"/>
          </p:nvPr>
        </p:nvSpPr>
        <p:spPr/>
        <p:txBody>
          <a:bodyPr/>
          <a:lstStyle/>
          <a:p>
            <a:fld id="{FCA80E15-78A4-492C-A1D5-E96D386E05C8}" type="slidenum">
              <a:rPr lang="en-AU" smtClean="0"/>
              <a:t>18</a:t>
            </a:fld>
            <a:endParaRPr lang="en-AU"/>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653" t="7564" r="21613" b="7274"/>
          <a:stretch/>
        </p:blipFill>
        <p:spPr bwMode="auto">
          <a:xfrm>
            <a:off x="323528" y="1196752"/>
            <a:ext cx="1468570" cy="216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233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Trouble-Shooting</a:t>
            </a:r>
          </a:p>
        </p:txBody>
      </p:sp>
      <p:sp>
        <p:nvSpPr>
          <p:cNvPr id="3" name="Content Placeholder 2"/>
          <p:cNvSpPr>
            <a:spLocks noGrp="1"/>
          </p:cNvSpPr>
          <p:nvPr>
            <p:ph idx="1"/>
          </p:nvPr>
        </p:nvSpPr>
        <p:spPr>
          <a:xfrm>
            <a:off x="395536" y="1268760"/>
            <a:ext cx="8280920" cy="4032448"/>
          </a:xfrm>
        </p:spPr>
        <p:txBody>
          <a:bodyPr/>
          <a:lstStyle/>
          <a:p>
            <a:pPr marL="0" indent="0">
              <a:buNone/>
            </a:pPr>
            <a:r>
              <a:rPr lang="en-AU" sz="2800" dirty="0"/>
              <a:t>The barcode on the original box/bottle isn’t recognised in iPharmacy. What to do</a:t>
            </a:r>
            <a:r>
              <a:rPr lang="en-AU" sz="2800" dirty="0" smtClean="0"/>
              <a:t>?</a:t>
            </a:r>
          </a:p>
          <a:p>
            <a:pPr marL="0" indent="0">
              <a:buNone/>
            </a:pPr>
            <a:endParaRPr lang="en-AU" sz="2800" dirty="0"/>
          </a:p>
          <a:p>
            <a:pPr marL="731520" lvl="1" indent="-457200">
              <a:buFont typeface="+mj-lt"/>
              <a:buAutoNum type="arabicPeriod"/>
            </a:pPr>
            <a:r>
              <a:rPr lang="en-AU" sz="2400" dirty="0"/>
              <a:t>Write down the medication name, strength, formulation</a:t>
            </a:r>
          </a:p>
          <a:p>
            <a:pPr marL="731520" lvl="1" indent="-457200">
              <a:buFont typeface="+mj-lt"/>
              <a:buAutoNum type="arabicPeriod"/>
            </a:pPr>
            <a:r>
              <a:rPr lang="en-AU" sz="2400" dirty="0"/>
              <a:t>Give details to </a:t>
            </a:r>
            <a:r>
              <a:rPr lang="en-AU" sz="2400" dirty="0">
                <a:solidFill>
                  <a:srgbClr val="FF6600"/>
                </a:solidFill>
              </a:rPr>
              <a:t>&lt;delegate/s name/s&gt;</a:t>
            </a:r>
          </a:p>
          <a:p>
            <a:pPr marL="731520" lvl="1" indent="-457200">
              <a:buClr>
                <a:schemeClr val="tx1"/>
              </a:buClr>
              <a:buFont typeface="+mj-lt"/>
              <a:buAutoNum type="arabicPeriod"/>
            </a:pPr>
            <a:r>
              <a:rPr lang="en-AU" sz="2400" dirty="0">
                <a:solidFill>
                  <a:srgbClr val="FF6600"/>
                </a:solidFill>
              </a:rPr>
              <a:t>&lt;delegates name&gt; </a:t>
            </a:r>
            <a:r>
              <a:rPr lang="en-AU" sz="2400" dirty="0"/>
              <a:t>will contact HealthShare NSW</a:t>
            </a:r>
          </a:p>
          <a:p>
            <a:pPr marL="731520" lvl="1" indent="-457200">
              <a:buFont typeface="+mj-lt"/>
              <a:buAutoNum type="arabicPeriod"/>
            </a:pPr>
            <a:r>
              <a:rPr lang="en-AU" sz="2400" dirty="0"/>
              <a:t>Dispense as </a:t>
            </a:r>
            <a:r>
              <a:rPr lang="en-AU" sz="2400" dirty="0" smtClean="0"/>
              <a:t>normal. </a:t>
            </a:r>
            <a:br>
              <a:rPr lang="en-AU" sz="2400" dirty="0" smtClean="0"/>
            </a:br>
            <a:r>
              <a:rPr lang="en-AU" sz="2000" dirty="0" smtClean="0"/>
              <a:t>Barcode </a:t>
            </a:r>
            <a:r>
              <a:rPr lang="en-AU" sz="2000" dirty="0"/>
              <a:t>scanning will not be </a:t>
            </a:r>
            <a:r>
              <a:rPr lang="en-AU" sz="2000" dirty="0" smtClean="0"/>
              <a:t>available </a:t>
            </a:r>
            <a:r>
              <a:rPr lang="en-AU" sz="2000" dirty="0"/>
              <a:t>so do a double/triple check</a:t>
            </a:r>
            <a:r>
              <a:rPr lang="en-AU" sz="2000" dirty="0" smtClean="0"/>
              <a:t>!</a:t>
            </a:r>
            <a:endParaRPr lang="en-AU" sz="2000" dirty="0"/>
          </a:p>
          <a:p>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19</a:t>
            </a:fld>
            <a:endParaRPr lang="en-AU"/>
          </a:p>
        </p:txBody>
      </p:sp>
    </p:spTree>
    <p:extLst>
      <p:ext uri="{BB962C8B-B14F-4D97-AF65-F5344CB8AC3E}">
        <p14:creationId xmlns:p14="http://schemas.microsoft.com/office/powerpoint/2010/main" val="1665868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Good Pharmacist</a:t>
            </a:r>
            <a:endParaRPr lang="en-AU" noProof="0" dirty="0"/>
          </a:p>
        </p:txBody>
      </p:sp>
      <p:sp>
        <p:nvSpPr>
          <p:cNvPr id="3" name="Content Placeholder 2"/>
          <p:cNvSpPr>
            <a:spLocks noGrp="1"/>
          </p:cNvSpPr>
          <p:nvPr>
            <p:ph idx="1"/>
          </p:nvPr>
        </p:nvSpPr>
        <p:spPr>
          <a:xfrm>
            <a:off x="467544" y="1268760"/>
            <a:ext cx="8229600" cy="5184576"/>
          </a:xfrm>
        </p:spPr>
        <p:txBody>
          <a:bodyPr>
            <a:normAutofit/>
          </a:bodyPr>
          <a:lstStyle/>
          <a:p>
            <a:r>
              <a:rPr lang="en-AU" sz="2800" dirty="0"/>
              <a:t>Pharmacists are by nature (usually) very careful </a:t>
            </a:r>
          </a:p>
          <a:p>
            <a:r>
              <a:rPr lang="en-AU" sz="2800" dirty="0"/>
              <a:t>Jeff Kiger, </a:t>
            </a:r>
            <a:r>
              <a:rPr lang="en-AU" sz="2800" dirty="0">
                <a:solidFill>
                  <a:srgbClr val="009999"/>
                </a:solidFill>
              </a:rPr>
              <a:t>“</a:t>
            </a:r>
            <a:r>
              <a:rPr lang="en-AU" sz="2800" i="1" dirty="0">
                <a:solidFill>
                  <a:srgbClr val="009999"/>
                </a:solidFill>
              </a:rPr>
              <a:t>Pharmacist: The perfect job for a perfectionist</a:t>
            </a:r>
            <a:r>
              <a:rPr lang="en-AU" sz="2800" dirty="0">
                <a:solidFill>
                  <a:srgbClr val="009999"/>
                </a:solidFill>
              </a:rPr>
              <a:t>”</a:t>
            </a:r>
            <a:r>
              <a:rPr lang="en-AU" sz="2800" dirty="0"/>
              <a:t>, PostBulletin.com, 8 Jan </a:t>
            </a:r>
            <a:r>
              <a:rPr lang="en-AU" sz="2800" dirty="0" smtClean="0"/>
              <a:t>2013</a:t>
            </a:r>
          </a:p>
          <a:p>
            <a:r>
              <a:rPr lang="en-AU" sz="2800" dirty="0" smtClean="0"/>
              <a:t>LOW </a:t>
            </a:r>
            <a:r>
              <a:rPr lang="en-AU" sz="2800" dirty="0"/>
              <a:t>rate of dispensing errors - </a:t>
            </a:r>
            <a:r>
              <a:rPr lang="en-AU" sz="4000" dirty="0">
                <a:solidFill>
                  <a:srgbClr val="FF6600"/>
                </a:solidFill>
              </a:rPr>
              <a:t>0.1% error rate</a:t>
            </a:r>
            <a:endParaRPr lang="en-AU" sz="2800" dirty="0">
              <a:solidFill>
                <a:srgbClr val="FF6600"/>
              </a:solidFill>
            </a:endParaRPr>
          </a:p>
          <a:p>
            <a:pPr marL="180975" indent="0" algn="ctr">
              <a:buNone/>
            </a:pPr>
            <a:endParaRPr lang="en-AU" sz="6000" dirty="0" smtClean="0"/>
          </a:p>
        </p:txBody>
      </p:sp>
      <p:sp>
        <p:nvSpPr>
          <p:cNvPr id="5" name="Slide Number Placeholder 4"/>
          <p:cNvSpPr>
            <a:spLocks noGrp="1"/>
          </p:cNvSpPr>
          <p:nvPr>
            <p:ph type="sldNum" sz="quarter" idx="12"/>
          </p:nvPr>
        </p:nvSpPr>
        <p:spPr/>
        <p:txBody>
          <a:bodyPr/>
          <a:lstStyle/>
          <a:p>
            <a:fld id="{FCA80E15-78A4-492C-A1D5-E96D386E05C8}" type="slidenum">
              <a:rPr lang="en-AU" smtClean="0"/>
              <a:t>2</a:t>
            </a:fld>
            <a:endParaRPr lang="en-AU"/>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573015"/>
            <a:ext cx="5242571"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527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2292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11560" y="260648"/>
            <a:ext cx="7772400" cy="2592288"/>
          </a:xfrm>
        </p:spPr>
        <p:txBody>
          <a:bodyPr>
            <a:normAutofit/>
          </a:bodyPr>
          <a:lstStyle/>
          <a:p>
            <a:r>
              <a:rPr lang="en-AU" sz="5400" noProof="0" dirty="0" smtClean="0">
                <a:solidFill>
                  <a:schemeClr val="bg1"/>
                </a:solidFill>
              </a:rPr>
              <a:t>Thank you</a:t>
            </a:r>
            <a:r>
              <a:rPr lang="en-AU" noProof="0" dirty="0" smtClean="0">
                <a:solidFill>
                  <a:schemeClr val="bg1"/>
                </a:solidFill>
              </a:rPr>
              <a:t/>
            </a:r>
            <a:br>
              <a:rPr lang="en-AU" noProof="0" dirty="0" smtClean="0">
                <a:solidFill>
                  <a:schemeClr val="bg1"/>
                </a:solidFill>
              </a:rPr>
            </a:br>
            <a:r>
              <a:rPr lang="en-AU" noProof="0" dirty="0" smtClean="0">
                <a:solidFill>
                  <a:schemeClr val="bg1"/>
                </a:solidFill>
              </a:rPr>
              <a:t/>
            </a:r>
            <a:br>
              <a:rPr lang="en-AU" noProof="0" dirty="0" smtClean="0">
                <a:solidFill>
                  <a:schemeClr val="bg1"/>
                </a:solidFill>
              </a:rPr>
            </a:br>
            <a:r>
              <a:rPr lang="en-AU" dirty="0" smtClean="0">
                <a:solidFill>
                  <a:schemeClr val="bg1"/>
                </a:solidFill>
              </a:rPr>
              <a:t>Questions</a:t>
            </a:r>
            <a:endParaRPr lang="en-AU" noProof="0" dirty="0">
              <a:solidFill>
                <a:schemeClr val="bg1"/>
              </a:solidFill>
            </a:endParaRPr>
          </a:p>
        </p:txBody>
      </p:sp>
      <p:sp>
        <p:nvSpPr>
          <p:cNvPr id="5" name="Content Placeholder 4"/>
          <p:cNvSpPr>
            <a:spLocks noGrp="1"/>
          </p:cNvSpPr>
          <p:nvPr>
            <p:ph idx="1"/>
          </p:nvPr>
        </p:nvSpPr>
        <p:spPr>
          <a:xfrm>
            <a:off x="1115616" y="3429000"/>
            <a:ext cx="7776864" cy="1656185"/>
          </a:xfrm>
        </p:spPr>
        <p:txBody>
          <a:bodyPr/>
          <a:lstStyle/>
          <a:p>
            <a:pPr algn="r"/>
            <a:r>
              <a:rPr lang="en-AU" sz="2000" noProof="0" dirty="0" smtClean="0">
                <a:solidFill>
                  <a:schemeClr val="bg1"/>
                </a:solidFill>
              </a:rPr>
              <a:t>For further information:</a:t>
            </a:r>
          </a:p>
          <a:p>
            <a:pPr algn="r"/>
            <a:r>
              <a:rPr lang="en-AU" sz="1100" noProof="0" dirty="0" smtClean="0">
                <a:solidFill>
                  <a:schemeClr val="bg1"/>
                </a:solidFill>
              </a:rPr>
              <a:t> </a:t>
            </a:r>
          </a:p>
          <a:p>
            <a:pPr algn="r"/>
            <a:r>
              <a:rPr lang="en-AU" sz="2000" u="sng" dirty="0" err="1" smtClean="0">
                <a:solidFill>
                  <a:srgbClr val="BDF0E8"/>
                </a:solidFill>
              </a:rPr>
              <a:t>medicationsafety</a:t>
            </a:r>
            <a:r>
              <a:rPr lang="en-AU" sz="2000" u="sng" noProof="0" dirty="0" smtClean="0">
                <a:solidFill>
                  <a:srgbClr val="BDF0E8"/>
                </a:solidFill>
              </a:rPr>
              <a:t>@</a:t>
            </a:r>
            <a:r>
              <a:rPr lang="en-AU" sz="2000" u="sng" noProof="0" dirty="0" err="1" smtClean="0">
                <a:solidFill>
                  <a:srgbClr val="BDF0E8"/>
                </a:solidFill>
              </a:rPr>
              <a:t>cec.heal</a:t>
            </a:r>
            <a:r>
              <a:rPr lang="en-AU" sz="2000" u="sng" dirty="0" smtClean="0">
                <a:solidFill>
                  <a:srgbClr val="BDF0E8"/>
                </a:solidFill>
              </a:rPr>
              <a:t>th.nsw.gov.au</a:t>
            </a:r>
            <a:endParaRPr lang="en-AU" sz="2000" u="sng" noProof="0" dirty="0" smtClean="0">
              <a:solidFill>
                <a:srgbClr val="BDF0E8"/>
              </a:solidFill>
            </a:endParaRPr>
          </a:p>
          <a:p>
            <a:pPr algn="r"/>
            <a:r>
              <a:rPr lang="en-AU" sz="2000" u="sng" noProof="0" dirty="0" smtClean="0">
                <a:solidFill>
                  <a:srgbClr val="BDF0E8"/>
                </a:solidFill>
              </a:rPr>
              <a:t>www.cec.health.nsw.gov.au</a:t>
            </a:r>
          </a:p>
        </p:txBody>
      </p:sp>
    </p:spTree>
    <p:extLst>
      <p:ext uri="{BB962C8B-B14F-4D97-AF65-F5344CB8AC3E}">
        <p14:creationId xmlns:p14="http://schemas.microsoft.com/office/powerpoint/2010/main" val="4143479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Hidden Danger</a:t>
            </a:r>
          </a:p>
        </p:txBody>
      </p:sp>
      <p:sp>
        <p:nvSpPr>
          <p:cNvPr id="3" name="Content Placeholder 2"/>
          <p:cNvSpPr>
            <a:spLocks noGrp="1"/>
          </p:cNvSpPr>
          <p:nvPr>
            <p:ph idx="1"/>
          </p:nvPr>
        </p:nvSpPr>
        <p:spPr>
          <a:xfrm>
            <a:off x="467544" y="1268760"/>
            <a:ext cx="8229600" cy="4536504"/>
          </a:xfrm>
        </p:spPr>
        <p:txBody>
          <a:bodyPr>
            <a:normAutofit/>
          </a:bodyPr>
          <a:lstStyle/>
          <a:p>
            <a:r>
              <a:rPr lang="en-AU" sz="2800" dirty="0"/>
              <a:t>Even with a low error </a:t>
            </a:r>
            <a:r>
              <a:rPr lang="en-AU" sz="2800" dirty="0" smtClean="0"/>
              <a:t>rate</a:t>
            </a:r>
            <a:endParaRPr lang="en-AU" sz="1600" dirty="0"/>
          </a:p>
          <a:p>
            <a:pPr marL="0" indent="0">
              <a:buNone/>
            </a:pPr>
            <a:r>
              <a:rPr lang="en-AU" sz="4000" u="sng" dirty="0"/>
              <a:t>High</a:t>
            </a:r>
            <a:r>
              <a:rPr lang="en-AU" sz="2800" u="sng" dirty="0"/>
              <a:t> </a:t>
            </a:r>
            <a:r>
              <a:rPr lang="en-AU" sz="4000" u="sng" dirty="0"/>
              <a:t>volumes</a:t>
            </a:r>
            <a:r>
              <a:rPr lang="en-AU" sz="2800" u="sng" dirty="0"/>
              <a:t> </a:t>
            </a:r>
            <a:r>
              <a:rPr lang="en-AU" sz="2800" dirty="0"/>
              <a:t>of dispensing </a:t>
            </a:r>
            <a:endParaRPr lang="en-AU" sz="2800" dirty="0" smtClean="0"/>
          </a:p>
          <a:p>
            <a:pPr marL="0" indent="0">
              <a:buNone/>
            </a:pPr>
            <a:r>
              <a:rPr lang="en-AU" sz="2800" dirty="0" smtClean="0"/>
              <a:t>can </a:t>
            </a:r>
            <a:r>
              <a:rPr lang="en-AU" sz="2800" dirty="0"/>
              <a:t>lead to </a:t>
            </a:r>
            <a:r>
              <a:rPr lang="en-AU" sz="2800" dirty="0" smtClean="0"/>
              <a:t>a </a:t>
            </a:r>
            <a:r>
              <a:rPr lang="en-AU" sz="4000" u="sng" dirty="0"/>
              <a:t>large</a:t>
            </a:r>
            <a:r>
              <a:rPr lang="en-AU" sz="2800" u="sng" dirty="0"/>
              <a:t> </a:t>
            </a:r>
            <a:r>
              <a:rPr lang="en-AU" sz="4000" u="sng" dirty="0"/>
              <a:t>number</a:t>
            </a:r>
            <a:r>
              <a:rPr lang="en-AU" sz="2800" dirty="0"/>
              <a:t> of errors</a:t>
            </a:r>
          </a:p>
          <a:p>
            <a:endParaRPr lang="en-AU" sz="1600" dirty="0"/>
          </a:p>
          <a:p>
            <a:pPr>
              <a:tabLst>
                <a:tab pos="1527175" algn="l"/>
              </a:tabLst>
            </a:pPr>
            <a:r>
              <a:rPr lang="en-AU" sz="2800" dirty="0"/>
              <a:t>For </a:t>
            </a:r>
            <a:r>
              <a:rPr lang="en-AU" sz="2800" dirty="0" smtClean="0"/>
              <a:t>every</a:t>
            </a:r>
            <a:r>
              <a:rPr lang="en-AU" sz="2800" dirty="0"/>
              <a:t> </a:t>
            </a:r>
            <a:r>
              <a:rPr lang="en-AU" sz="2800" dirty="0" smtClean="0">
                <a:solidFill>
                  <a:srgbClr val="009999"/>
                </a:solidFill>
              </a:rPr>
              <a:t>1,000 </a:t>
            </a:r>
            <a:r>
              <a:rPr lang="en-AU" sz="2800" dirty="0">
                <a:solidFill>
                  <a:srgbClr val="009999"/>
                </a:solidFill>
              </a:rPr>
              <a:t>items dispensed,</a:t>
            </a:r>
            <a:r>
              <a:rPr lang="en-AU" sz="2800" dirty="0"/>
              <a:t> </a:t>
            </a:r>
            <a:endParaRPr lang="en-AU" sz="2800" dirty="0" smtClean="0"/>
          </a:p>
          <a:p>
            <a:pPr marL="342000" indent="0">
              <a:buNone/>
              <a:tabLst>
                <a:tab pos="1527175" algn="l"/>
              </a:tabLst>
            </a:pPr>
            <a:r>
              <a:rPr lang="en-AU" sz="2800" dirty="0" smtClean="0">
                <a:solidFill>
                  <a:srgbClr val="FF6600"/>
                </a:solidFill>
              </a:rPr>
              <a:t>1 </a:t>
            </a:r>
            <a:r>
              <a:rPr lang="en-AU" sz="2800" dirty="0">
                <a:solidFill>
                  <a:srgbClr val="FF6600"/>
                </a:solidFill>
              </a:rPr>
              <a:t>dispensing error </a:t>
            </a:r>
            <a:r>
              <a:rPr lang="en-AU" sz="2800" dirty="0"/>
              <a:t>can occur</a:t>
            </a:r>
          </a:p>
          <a:p>
            <a:pPr marL="0" indent="0">
              <a:buNone/>
            </a:pPr>
            <a:endParaRPr lang="en-AU" sz="1400" dirty="0"/>
          </a:p>
        </p:txBody>
      </p:sp>
      <p:sp>
        <p:nvSpPr>
          <p:cNvPr id="4" name="Slide Number Placeholder 3"/>
          <p:cNvSpPr>
            <a:spLocks noGrp="1"/>
          </p:cNvSpPr>
          <p:nvPr>
            <p:ph type="sldNum" sz="quarter" idx="12"/>
          </p:nvPr>
        </p:nvSpPr>
        <p:spPr/>
        <p:txBody>
          <a:bodyPr/>
          <a:lstStyle/>
          <a:p>
            <a:fld id="{FCA80E15-78A4-492C-A1D5-E96D386E05C8}" type="slidenum">
              <a:rPr lang="en-AU" smtClean="0"/>
              <a:t>3</a:t>
            </a:fld>
            <a:endParaRPr lang="en-AU"/>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4433"/>
          <a:stretch/>
        </p:blipFill>
        <p:spPr bwMode="auto">
          <a:xfrm>
            <a:off x="6948264" y="1268760"/>
            <a:ext cx="1810746" cy="32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267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1 in </a:t>
            </a:r>
            <a:r>
              <a:rPr lang="en-AU" dirty="0" smtClean="0"/>
              <a:t>1,000 </a:t>
            </a:r>
            <a:r>
              <a:rPr lang="en-AU" dirty="0"/>
              <a:t>Error….</a:t>
            </a:r>
          </a:p>
        </p:txBody>
      </p:sp>
      <p:sp>
        <p:nvSpPr>
          <p:cNvPr id="3" name="Content Placeholder 2"/>
          <p:cNvSpPr>
            <a:spLocks noGrp="1"/>
          </p:cNvSpPr>
          <p:nvPr>
            <p:ph idx="1"/>
          </p:nvPr>
        </p:nvSpPr>
        <p:spPr>
          <a:xfrm>
            <a:off x="467544" y="1268760"/>
            <a:ext cx="5256584" cy="4857403"/>
          </a:xfrm>
        </p:spPr>
        <p:txBody>
          <a:bodyPr>
            <a:normAutofit/>
          </a:bodyPr>
          <a:lstStyle/>
          <a:p>
            <a:r>
              <a:rPr lang="en-AU" sz="2800" dirty="0"/>
              <a:t>Patient prescribed </a:t>
            </a:r>
            <a:r>
              <a:rPr lang="en-AU" sz="2800" dirty="0" err="1"/>
              <a:t>quetiapine</a:t>
            </a:r>
            <a:r>
              <a:rPr lang="en-AU" sz="2800" dirty="0"/>
              <a:t> 100mg daily</a:t>
            </a:r>
          </a:p>
          <a:p>
            <a:r>
              <a:rPr lang="en-AU" sz="2800" dirty="0"/>
              <a:t>Pharmacist dispensed 100mg tablets, but </a:t>
            </a:r>
            <a:r>
              <a:rPr lang="en-AU" sz="2800" dirty="0" smtClean="0"/>
              <a:t>gave </a:t>
            </a:r>
            <a:r>
              <a:rPr lang="en-AU" sz="2800" dirty="0" err="1"/>
              <a:t>quetiapine</a:t>
            </a:r>
            <a:r>
              <a:rPr lang="en-AU" sz="2800" dirty="0"/>
              <a:t> 25mg tablets </a:t>
            </a:r>
          </a:p>
          <a:p>
            <a:r>
              <a:rPr lang="en-AU" sz="2800" dirty="0"/>
              <a:t>Community pharmacy </a:t>
            </a:r>
            <a:r>
              <a:rPr lang="en-AU" sz="2800" dirty="0" smtClean="0"/>
              <a:t>picked up </a:t>
            </a:r>
            <a:r>
              <a:rPr lang="en-AU" sz="2800" dirty="0"/>
              <a:t>error </a:t>
            </a:r>
            <a:r>
              <a:rPr lang="en-AU" sz="2800" dirty="0" smtClean="0"/>
              <a:t>during </a:t>
            </a:r>
            <a:r>
              <a:rPr lang="en-AU" sz="2800" dirty="0"/>
              <a:t>Webster packing</a:t>
            </a:r>
          </a:p>
          <a:p>
            <a:r>
              <a:rPr lang="en-AU" sz="2800" dirty="0"/>
              <a:t>No doses taken by patient; no harm caused</a:t>
            </a:r>
          </a:p>
          <a:p>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4</a:t>
            </a:fld>
            <a:endParaRPr lang="en-A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7" y="1412776"/>
            <a:ext cx="3293219" cy="246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422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1 in </a:t>
            </a:r>
            <a:r>
              <a:rPr lang="en-AU" dirty="0" smtClean="0"/>
              <a:t>1,000 </a:t>
            </a:r>
            <a:r>
              <a:rPr lang="en-AU" dirty="0"/>
              <a:t>Error….</a:t>
            </a:r>
          </a:p>
        </p:txBody>
      </p:sp>
      <p:sp>
        <p:nvSpPr>
          <p:cNvPr id="3" name="Content Placeholder 2"/>
          <p:cNvSpPr>
            <a:spLocks noGrp="1"/>
          </p:cNvSpPr>
          <p:nvPr>
            <p:ph idx="1"/>
          </p:nvPr>
        </p:nvSpPr>
        <p:spPr>
          <a:xfrm>
            <a:off x="395536" y="1268760"/>
            <a:ext cx="5184576" cy="4857403"/>
          </a:xfrm>
        </p:spPr>
        <p:txBody>
          <a:bodyPr/>
          <a:lstStyle/>
          <a:p>
            <a:r>
              <a:rPr lang="en-AU" sz="2800" dirty="0"/>
              <a:t>Patient for doxycycline 100mg daily on hospital discharge</a:t>
            </a:r>
          </a:p>
          <a:p>
            <a:r>
              <a:rPr lang="en-AU" sz="2800" dirty="0"/>
              <a:t>Patient given Oxycontin 100mg</a:t>
            </a:r>
          </a:p>
          <a:p>
            <a:r>
              <a:rPr lang="en-AU" sz="2800" dirty="0"/>
              <a:t>Nil history of opioid use</a:t>
            </a:r>
          </a:p>
          <a:p>
            <a:r>
              <a:rPr lang="en-AU" sz="2800" dirty="0"/>
              <a:t>Patient took the Oxycontin 100mg as directed</a:t>
            </a:r>
          </a:p>
          <a:p>
            <a:r>
              <a:rPr lang="en-AU" sz="2800" dirty="0"/>
              <a:t>Readmitted with opioid-induced </a:t>
            </a:r>
            <a:r>
              <a:rPr lang="en-AU" sz="2800" dirty="0" smtClean="0"/>
              <a:t>narcosis</a:t>
            </a:r>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5</a:t>
            </a:fld>
            <a:endParaRPr lang="en-AU"/>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904" t="2300" r="6874" b="6245"/>
          <a:stretch/>
        </p:blipFill>
        <p:spPr bwMode="auto">
          <a:xfrm>
            <a:off x="5771408" y="1436914"/>
            <a:ext cx="2826327" cy="382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066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1 in </a:t>
            </a:r>
            <a:r>
              <a:rPr lang="en-AU" dirty="0" smtClean="0"/>
              <a:t>1,000 </a:t>
            </a:r>
            <a:r>
              <a:rPr lang="en-AU" dirty="0"/>
              <a:t>Error….</a:t>
            </a:r>
          </a:p>
        </p:txBody>
      </p:sp>
      <p:sp>
        <p:nvSpPr>
          <p:cNvPr id="3" name="Content Placeholder 2"/>
          <p:cNvSpPr>
            <a:spLocks noGrp="1"/>
          </p:cNvSpPr>
          <p:nvPr>
            <p:ph idx="1"/>
          </p:nvPr>
        </p:nvSpPr>
        <p:spPr>
          <a:xfrm>
            <a:off x="467544" y="1484784"/>
            <a:ext cx="4824536" cy="4569371"/>
          </a:xfrm>
        </p:spPr>
        <p:txBody>
          <a:bodyPr>
            <a:noAutofit/>
          </a:bodyPr>
          <a:lstStyle/>
          <a:p>
            <a:r>
              <a:rPr lang="en-AU" sz="2400" dirty="0"/>
              <a:t>Post-op patient for ciprofloxacin 500mg </a:t>
            </a:r>
            <a:r>
              <a:rPr lang="en-AU" sz="2400" dirty="0" err="1"/>
              <a:t>bd</a:t>
            </a:r>
            <a:r>
              <a:rPr lang="en-AU" sz="2400" dirty="0"/>
              <a:t> for surgical prophylaxis</a:t>
            </a:r>
          </a:p>
          <a:p>
            <a:r>
              <a:rPr lang="en-AU" sz="2400" dirty="0"/>
              <a:t>Pharmacist incorrectly gave citalopram 20mg tablets</a:t>
            </a:r>
          </a:p>
          <a:p>
            <a:r>
              <a:rPr lang="en-AU" sz="2400" dirty="0"/>
              <a:t>Patient took citalopram 20mg, one tablet </a:t>
            </a:r>
            <a:r>
              <a:rPr lang="en-AU" sz="2400" dirty="0" err="1"/>
              <a:t>bd</a:t>
            </a:r>
            <a:r>
              <a:rPr lang="en-AU" sz="2400" dirty="0"/>
              <a:t> as directed</a:t>
            </a:r>
          </a:p>
          <a:p>
            <a:r>
              <a:rPr lang="en-AU" sz="2400" dirty="0"/>
              <a:t>Continued for two days </a:t>
            </a:r>
          </a:p>
          <a:p>
            <a:r>
              <a:rPr lang="en-AU" sz="2400" dirty="0"/>
              <a:t>Readmitted to hospital with </a:t>
            </a:r>
            <a:r>
              <a:rPr lang="en-AU" sz="2400" dirty="0" smtClean="0"/>
              <a:t>sepsis requiring ICU admission</a:t>
            </a:r>
            <a:endParaRPr lang="en-AU" sz="2400" dirty="0"/>
          </a:p>
        </p:txBody>
      </p:sp>
      <p:sp>
        <p:nvSpPr>
          <p:cNvPr id="4" name="Slide Number Placeholder 3"/>
          <p:cNvSpPr>
            <a:spLocks noGrp="1"/>
          </p:cNvSpPr>
          <p:nvPr>
            <p:ph type="sldNum" sz="quarter" idx="12"/>
          </p:nvPr>
        </p:nvSpPr>
        <p:spPr/>
        <p:txBody>
          <a:bodyPr/>
          <a:lstStyle/>
          <a:p>
            <a:fld id="{FCA80E15-78A4-492C-A1D5-E96D386E05C8}" type="slidenum">
              <a:rPr lang="en-AU" smtClean="0"/>
              <a:t>6</a:t>
            </a:fld>
            <a:endParaRPr lang="en-AU"/>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2000" contrast="-11000"/>
                    </a14:imgEffect>
                  </a14:imgLayer>
                </a14:imgProps>
              </a:ext>
              <a:ext uri="{28A0092B-C50C-407E-A947-70E740481C1C}">
                <a14:useLocalDpi xmlns:a14="http://schemas.microsoft.com/office/drawing/2010/main" val="0"/>
              </a:ext>
            </a:extLst>
          </a:blip>
          <a:srcRect/>
          <a:stretch>
            <a:fillRect/>
          </a:stretch>
        </p:blipFill>
        <p:spPr bwMode="auto">
          <a:xfrm>
            <a:off x="5534696" y="1700808"/>
            <a:ext cx="346268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165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1 in </a:t>
            </a:r>
            <a:r>
              <a:rPr lang="en-AU" dirty="0" smtClean="0"/>
              <a:t>1,000 </a:t>
            </a:r>
            <a:r>
              <a:rPr lang="en-AU" dirty="0"/>
              <a:t>Error….</a:t>
            </a:r>
          </a:p>
        </p:txBody>
      </p:sp>
      <p:sp>
        <p:nvSpPr>
          <p:cNvPr id="3" name="Content Placeholder 2"/>
          <p:cNvSpPr>
            <a:spLocks noGrp="1"/>
          </p:cNvSpPr>
          <p:nvPr>
            <p:ph idx="1"/>
          </p:nvPr>
        </p:nvSpPr>
        <p:spPr/>
        <p:txBody>
          <a:bodyPr>
            <a:normAutofit/>
          </a:bodyPr>
          <a:lstStyle/>
          <a:p>
            <a:r>
              <a:rPr lang="en-AU" sz="2800" dirty="0"/>
              <a:t>Renal patient on Pegatron 120mcg + 140 combipack</a:t>
            </a:r>
          </a:p>
          <a:p>
            <a:r>
              <a:rPr lang="en-AU" sz="2800" dirty="0"/>
              <a:t>Pegatron dispensed but Pegasys 180mcg + 140 combipack given by mistake</a:t>
            </a:r>
          </a:p>
          <a:p>
            <a:r>
              <a:rPr lang="en-AU" sz="2800" dirty="0"/>
              <a:t>Patient took medication home, realised pack looked different and called Liver Clinic</a:t>
            </a:r>
          </a:p>
          <a:p>
            <a:r>
              <a:rPr lang="en-AU" sz="2800" dirty="0"/>
              <a:t>Returned Pegasys without taking any doses and picked up Pegatron</a:t>
            </a:r>
          </a:p>
          <a:p>
            <a:r>
              <a:rPr lang="en-AU" sz="2800" dirty="0"/>
              <a:t>Pegasys needed to be discarded </a:t>
            </a:r>
          </a:p>
          <a:p>
            <a:r>
              <a:rPr lang="en-AU" sz="2800" dirty="0"/>
              <a:t>Cost to facility = around $3,200</a:t>
            </a:r>
          </a:p>
          <a:p>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7</a:t>
            </a:fld>
            <a:endParaRPr lang="en-AU"/>
          </a:p>
        </p:txBody>
      </p:sp>
    </p:spTree>
    <p:extLst>
      <p:ext uri="{BB962C8B-B14F-4D97-AF65-F5344CB8AC3E}">
        <p14:creationId xmlns:p14="http://schemas.microsoft.com/office/powerpoint/2010/main" val="4211885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Reducing the Error Rate Further</a:t>
            </a:r>
          </a:p>
        </p:txBody>
      </p:sp>
      <p:sp>
        <p:nvSpPr>
          <p:cNvPr id="3" name="Content Placeholder 2"/>
          <p:cNvSpPr>
            <a:spLocks noGrp="1"/>
          </p:cNvSpPr>
          <p:nvPr>
            <p:ph idx="1"/>
          </p:nvPr>
        </p:nvSpPr>
        <p:spPr>
          <a:xfrm>
            <a:off x="467544" y="1268760"/>
            <a:ext cx="4608512" cy="4857403"/>
          </a:xfrm>
        </p:spPr>
        <p:txBody>
          <a:bodyPr>
            <a:normAutofit/>
          </a:bodyPr>
          <a:lstStyle/>
          <a:p>
            <a:pPr>
              <a:buClr>
                <a:schemeClr val="tx1"/>
              </a:buClr>
            </a:pPr>
            <a:r>
              <a:rPr lang="en-AU" dirty="0">
                <a:solidFill>
                  <a:srgbClr val="009999"/>
                </a:solidFill>
              </a:rPr>
              <a:t>Barcode scanning </a:t>
            </a:r>
            <a:r>
              <a:rPr lang="en-AU" dirty="0"/>
              <a:t>has been shown to reduce product selection </a:t>
            </a:r>
            <a:r>
              <a:rPr lang="en-AU" dirty="0" smtClean="0"/>
              <a:t>errors</a:t>
            </a:r>
            <a:endParaRPr lang="en-AU" sz="2000" dirty="0"/>
          </a:p>
          <a:p>
            <a:endParaRPr lang="en-AU" sz="900" dirty="0"/>
          </a:p>
          <a:p>
            <a:r>
              <a:rPr lang="en-AU" dirty="0"/>
              <a:t>Studies have shown a </a:t>
            </a:r>
            <a:r>
              <a:rPr lang="en-AU" dirty="0">
                <a:solidFill>
                  <a:srgbClr val="FF6600"/>
                </a:solidFill>
              </a:rPr>
              <a:t>85%</a:t>
            </a:r>
            <a:r>
              <a:rPr lang="en-AU" dirty="0"/>
              <a:t> reduction in targeted dispensing errors (0.37% to 0.06%)</a:t>
            </a:r>
          </a:p>
          <a:p>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8</a:t>
            </a:fld>
            <a:endParaRPr lang="en-AU"/>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471" y="1492178"/>
            <a:ext cx="3816424" cy="253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819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Barcode Scanning</a:t>
            </a:r>
          </a:p>
        </p:txBody>
      </p:sp>
      <p:sp>
        <p:nvSpPr>
          <p:cNvPr id="3" name="Content Placeholder 2"/>
          <p:cNvSpPr>
            <a:spLocks noGrp="1"/>
          </p:cNvSpPr>
          <p:nvPr>
            <p:ph idx="1"/>
          </p:nvPr>
        </p:nvSpPr>
        <p:spPr/>
        <p:txBody>
          <a:bodyPr/>
          <a:lstStyle/>
          <a:p>
            <a:pPr>
              <a:lnSpc>
                <a:spcPct val="150000"/>
              </a:lnSpc>
            </a:pPr>
            <a:r>
              <a:rPr lang="en-AU" dirty="0"/>
              <a:t>Patient safety </a:t>
            </a:r>
            <a:r>
              <a:rPr lang="en-AU" dirty="0" smtClean="0"/>
              <a:t>initiative</a:t>
            </a:r>
            <a:endParaRPr lang="en-AU" dirty="0"/>
          </a:p>
          <a:p>
            <a:pPr>
              <a:lnSpc>
                <a:spcPct val="150000"/>
              </a:lnSpc>
            </a:pPr>
            <a:r>
              <a:rPr lang="en-AU" dirty="0"/>
              <a:t>Way of checking the identity of product </a:t>
            </a:r>
            <a:r>
              <a:rPr lang="en-AU" u="sng" dirty="0"/>
              <a:t>dispensed</a:t>
            </a:r>
            <a:r>
              <a:rPr lang="en-AU" dirty="0"/>
              <a:t> to product </a:t>
            </a:r>
            <a:r>
              <a:rPr lang="en-AU" u="sng" dirty="0"/>
              <a:t>selected</a:t>
            </a:r>
          </a:p>
          <a:p>
            <a:pPr>
              <a:lnSpc>
                <a:spcPct val="150000"/>
              </a:lnSpc>
            </a:pPr>
            <a:r>
              <a:rPr lang="en-AU" dirty="0" smtClean="0"/>
              <a:t>However</a:t>
            </a:r>
            <a:r>
              <a:rPr lang="en-AU" dirty="0"/>
              <a:t>, barcode scanning doesn’t fix all errors….</a:t>
            </a:r>
          </a:p>
          <a:p>
            <a:endParaRPr lang="en-AU" u="sng" dirty="0"/>
          </a:p>
          <a:p>
            <a:endParaRPr lang="en-AU" dirty="0"/>
          </a:p>
        </p:txBody>
      </p:sp>
      <p:sp>
        <p:nvSpPr>
          <p:cNvPr id="4" name="Slide Number Placeholder 3"/>
          <p:cNvSpPr>
            <a:spLocks noGrp="1"/>
          </p:cNvSpPr>
          <p:nvPr>
            <p:ph type="sldNum" sz="quarter" idx="12"/>
          </p:nvPr>
        </p:nvSpPr>
        <p:spPr/>
        <p:txBody>
          <a:bodyPr/>
          <a:lstStyle/>
          <a:p>
            <a:fld id="{FCA80E15-78A4-492C-A1D5-E96D386E05C8}" type="slidenum">
              <a:rPr lang="en-AU" smtClean="0"/>
              <a:t>9</a:t>
            </a:fld>
            <a:endParaRPr lang="en-AU"/>
          </a:p>
        </p:txBody>
      </p:sp>
      <p:pic>
        <p:nvPicPr>
          <p:cNvPr id="5" name="Picture 4" descr="http://media.cirrusmedia.com.au/PN_Media_Library/News/barcode_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458" y="260648"/>
            <a:ext cx="1387041"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59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C Qualit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780</TotalTime>
  <Words>1749</Words>
  <Application>Microsoft Office PowerPoint</Application>
  <PresentationFormat>On-screen Show (4:3)</PresentationFormat>
  <Paragraphs>237</Paragraphs>
  <Slides>20</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Wingdings</vt:lpstr>
      <vt:lpstr>Custom Design</vt:lpstr>
      <vt:lpstr>CEC Quality Theme</vt:lpstr>
      <vt:lpstr>Put Dispensing Errors Behind Bars  Implementation of Barcode Scanning  In Pharmacy Departments</vt:lpstr>
      <vt:lpstr>The Good Pharmacist</vt:lpstr>
      <vt:lpstr>The Hidden Danger</vt:lpstr>
      <vt:lpstr>The 1 in 1,000 Error….</vt:lpstr>
      <vt:lpstr>The 1 in 1,000 Error….</vt:lpstr>
      <vt:lpstr>The 1 in 1,000 Error….</vt:lpstr>
      <vt:lpstr>The 1 in 1,000 Error….</vt:lpstr>
      <vt:lpstr>Reducing the Error Rate Further</vt:lpstr>
      <vt:lpstr>What is Barcode Scanning</vt:lpstr>
      <vt:lpstr>Errors</vt:lpstr>
      <vt:lpstr>PowerPoint Presentation</vt:lpstr>
      <vt:lpstr>Recommendations</vt:lpstr>
      <vt:lpstr>Benefits</vt:lpstr>
      <vt:lpstr>Barcode Scanning  and the Dispensary Workflow</vt:lpstr>
      <vt:lpstr>How to Use Barcode Scanning</vt:lpstr>
      <vt:lpstr>The Dispensing Workflow</vt:lpstr>
      <vt:lpstr>Who Should Scan?</vt:lpstr>
      <vt:lpstr>What Medications Need Scanning?</vt:lpstr>
      <vt:lpstr>Trouble-Shooting</vt:lpstr>
      <vt:lpstr>Thank you  Questions</vt:lpstr>
    </vt:vector>
  </TitlesOfParts>
  <Company>HSS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Dispensing Errors Behind Bars</dc:title>
  <dc:creator>Stone</dc:creator>
  <cp:lastModifiedBy>Zeb Woodpower</cp:lastModifiedBy>
  <cp:revision>51</cp:revision>
  <cp:lastPrinted>2013-07-01T03:54:47Z</cp:lastPrinted>
  <dcterms:created xsi:type="dcterms:W3CDTF">2013-06-21T04:52:37Z</dcterms:created>
  <dcterms:modified xsi:type="dcterms:W3CDTF">2019-11-12T00:58:01Z</dcterms:modified>
</cp:coreProperties>
</file>