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48" r:id="rId2"/>
  </p:sldMasterIdLst>
  <p:notesMasterIdLst>
    <p:notesMasterId r:id="rId16"/>
  </p:notesMasterIdLst>
  <p:sldIdLst>
    <p:sldId id="259" r:id="rId3"/>
    <p:sldId id="277" r:id="rId4"/>
    <p:sldId id="299" r:id="rId5"/>
    <p:sldId id="279" r:id="rId6"/>
    <p:sldId id="301" r:id="rId7"/>
    <p:sldId id="282" r:id="rId8"/>
    <p:sldId id="302" r:id="rId9"/>
    <p:sldId id="283" r:id="rId10"/>
    <p:sldId id="276" r:id="rId11"/>
    <p:sldId id="296" r:id="rId12"/>
    <p:sldId id="297" r:id="rId13"/>
    <p:sldId id="298" r:id="rId14"/>
    <p:sldId id="270" r:id="rId15"/>
  </p:sldIdLst>
  <p:sldSz cx="9144000" cy="6858000" type="screen4x3"/>
  <p:notesSz cx="6761163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BDF0E8"/>
    <a:srgbClr val="FF6600"/>
    <a:srgbClr val="00CC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0629" autoAdjust="0"/>
  </p:normalViewPr>
  <p:slideViewPr>
    <p:cSldViewPr>
      <p:cViewPr varScale="1">
        <p:scale>
          <a:sx n="105" d="100"/>
          <a:sy n="105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28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28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1C364-2579-42B5-BABF-BF7C2BE92E8D}" type="datetimeFigureOut">
              <a:rPr lang="en-AU" smtClean="0"/>
              <a:t>12/11/2019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681976"/>
            <a:ext cx="540893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62238"/>
            <a:ext cx="2929837" cy="4928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362238"/>
            <a:ext cx="2929837" cy="4928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D718-EE7D-4DDC-A5D8-D5DDF00C8B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586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5D718-EE7D-4DDC-A5D8-D5DDF00C8B0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59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5616" y="332656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master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83768" y="2060848"/>
            <a:ext cx="6400800" cy="1752600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slide master subtitle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39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>
            <a:lvl1pPr algn="l">
              <a:defRPr sz="4400" baseline="0"/>
            </a:lvl1pPr>
          </a:lstStyle>
          <a:p>
            <a:r>
              <a:rPr lang="en-US" dirty="0" smtClean="0"/>
              <a:t>Click to edit slide title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Tall Man Lettering – MONTH YYYY</a:t>
            </a:r>
          </a:p>
          <a:p>
            <a:r>
              <a:rPr lang="en-AU" dirty="0" smtClean="0"/>
              <a:t>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331640" y="2564904"/>
            <a:ext cx="64008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3568" y="2780929"/>
            <a:ext cx="7776864" cy="237626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57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Tall Man Lettering – MONTH YYYY</a:t>
            </a:r>
          </a:p>
          <a:p>
            <a:r>
              <a:rPr lang="en-AU" dirty="0" smtClean="0"/>
              <a:t>PRESENTER NAME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slide master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5740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02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NAME – MONTH YYYY</a:t>
            </a:r>
          </a:p>
          <a:p>
            <a:r>
              <a:rPr lang="en-AU" dirty="0" smtClean="0"/>
              <a:t>PRESENTER NAME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slide master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862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NAME – MONTH YYYY</a:t>
            </a:r>
          </a:p>
          <a:p>
            <a:r>
              <a:rPr lang="en-AU" dirty="0" smtClean="0"/>
              <a:t>PRESENTER NAME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4" y="1196752"/>
            <a:ext cx="4032448" cy="639762"/>
          </a:xfrm>
          <a:solidFill>
            <a:srgbClr val="00666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slide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5"/>
            <a:ext cx="4041775" cy="4320479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slide master title</a:t>
            </a:r>
            <a:endParaRPr lang="en-AU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44008" y="1196752"/>
            <a:ext cx="4040188" cy="639762"/>
          </a:xfrm>
          <a:solidFill>
            <a:srgbClr val="00666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slide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86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NAME – MONTH YYYY</a:t>
            </a:r>
          </a:p>
          <a:p>
            <a:r>
              <a:rPr lang="en-AU" dirty="0" smtClean="0"/>
              <a:t>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slide master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401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NAME – MONTH YYYY</a:t>
            </a:r>
          </a:p>
          <a:p>
            <a:r>
              <a:rPr lang="en-AU" dirty="0" smtClean="0"/>
              <a:t>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65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>
            <a:lvl1pPr algn="l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title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NAME – MONTH YYYY</a:t>
            </a:r>
          </a:p>
          <a:p>
            <a:r>
              <a:rPr lang="en-AU" dirty="0" smtClean="0"/>
              <a:t>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331640" y="2564904"/>
            <a:ext cx="64008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3568" y="3501007"/>
            <a:ext cx="7776864" cy="1656185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22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-406" r="44326" b="46510"/>
          <a:stretch/>
        </p:blipFill>
        <p:spPr>
          <a:xfrm>
            <a:off x="0" y="0"/>
            <a:ext cx="7003707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STYLE TITLE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1960" y="1600201"/>
            <a:ext cx="4474840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58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master title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720" y="63172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PRESENTATION NAME – MONTH YYYY</a:t>
            </a:r>
          </a:p>
          <a:p>
            <a:r>
              <a:rPr lang="en-AU" dirty="0" smtClean="0"/>
              <a:t>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6317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0E15-78A4-492C-A1D5-E96D386E05C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741368"/>
            <a:ext cx="9144000" cy="0"/>
          </a:xfrm>
          <a:prstGeom prst="line">
            <a:avLst/>
          </a:prstGeom>
          <a:ln w="25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122523"/>
            <a:ext cx="9144000" cy="0"/>
          </a:xfrm>
          <a:prstGeom prst="line">
            <a:avLst/>
          </a:prstGeom>
          <a:ln w="25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9" y="6079100"/>
            <a:ext cx="14446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96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1686049"/>
          </a:xfrm>
        </p:spPr>
        <p:txBody>
          <a:bodyPr>
            <a:normAutofit/>
          </a:bodyPr>
          <a:lstStyle/>
          <a:p>
            <a:r>
              <a:rPr lang="en-AU" sz="4400" noProof="0" dirty="0" smtClean="0"/>
              <a:t>Tall Man Lettering</a:t>
            </a:r>
            <a:br>
              <a:rPr lang="en-AU" sz="4400" noProof="0" dirty="0" smtClean="0"/>
            </a:br>
            <a:r>
              <a:rPr lang="en-AU" sz="3200" dirty="0" smtClean="0"/>
              <a:t>Reducing Mix Ups</a:t>
            </a:r>
            <a:endParaRPr lang="en-AU" sz="32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1844824"/>
            <a:ext cx="6400800" cy="3168352"/>
          </a:xfrm>
        </p:spPr>
        <p:txBody>
          <a:bodyPr>
            <a:normAutofit/>
          </a:bodyPr>
          <a:lstStyle/>
          <a:p>
            <a:endParaRPr lang="en-AU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AU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&lt;Hospital Name&gt;</a:t>
            </a:r>
          </a:p>
          <a:p>
            <a:r>
              <a:rPr lang="en-AU" sz="2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&lt;Presenter’s Name&gt;</a:t>
            </a:r>
          </a:p>
          <a:p>
            <a:r>
              <a:rPr lang="en-AU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&lt;DATE&gt;</a:t>
            </a:r>
            <a:endParaRPr lang="en-AU" sz="24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2120" y="5949280"/>
            <a:ext cx="1512168" cy="746373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LHD LOGO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90790"/>
            <a:ext cx="16224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258660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Tall Man Lettering – MONTH YYYY</a:t>
            </a:r>
          </a:p>
          <a:p>
            <a:r>
              <a:rPr lang="en-AU" dirty="0" smtClean="0"/>
              <a:t>PRESENTER NAME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Tall Man Lettering in February 2015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268760"/>
            <a:ext cx="504056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Will be applied to:</a:t>
            </a:r>
          </a:p>
          <a:p>
            <a:r>
              <a:rPr lang="en-AU" dirty="0"/>
              <a:t>Inpatient medicine labels</a:t>
            </a:r>
          </a:p>
          <a:p>
            <a:r>
              <a:rPr lang="en-AU" dirty="0"/>
              <a:t>Shelf medicine labelling in ward </a:t>
            </a:r>
            <a:r>
              <a:rPr lang="en-AU" dirty="0" err="1"/>
              <a:t>imprest</a:t>
            </a:r>
            <a:r>
              <a:rPr lang="en-AU" dirty="0"/>
              <a:t> areas</a:t>
            </a:r>
          </a:p>
          <a:p>
            <a:r>
              <a:rPr lang="en-AU" dirty="0"/>
              <a:t>Shelf medicine labelling in dispensaries</a:t>
            </a:r>
          </a:p>
          <a:p>
            <a:r>
              <a:rPr lang="en-AU" dirty="0" smtClean="0"/>
              <a:t>On-screen display of medicines during dispensing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10</a:t>
            </a:fld>
            <a:endParaRPr lang="en-A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779158" cy="304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9845"/>
            <a:ext cx="29146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2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Tall Man Lettering – MONTH YYYY</a:t>
            </a:r>
          </a:p>
          <a:p>
            <a:r>
              <a:rPr lang="en-AU" smtClean="0"/>
              <a:t>PRESENTER NAME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Which medicines?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b="1" dirty="0" smtClean="0">
                <a:solidFill>
                  <a:srgbClr val="009999"/>
                </a:solidFill>
              </a:rPr>
              <a:t>Only</a:t>
            </a:r>
            <a:r>
              <a:rPr lang="en-AU" b="1" dirty="0" smtClean="0"/>
              <a:t> </a:t>
            </a:r>
            <a:r>
              <a:rPr lang="en-AU" dirty="0" smtClean="0"/>
              <a:t>confusable medicines with the greatest potential to cause harm</a:t>
            </a:r>
          </a:p>
          <a:p>
            <a:r>
              <a:rPr lang="en-AU" b="1" dirty="0" smtClean="0">
                <a:solidFill>
                  <a:srgbClr val="009999"/>
                </a:solidFill>
              </a:rPr>
              <a:t>Listed</a:t>
            </a:r>
            <a:r>
              <a:rPr lang="en-AU" b="1" dirty="0" smtClean="0"/>
              <a:t> </a:t>
            </a:r>
            <a:r>
              <a:rPr lang="en-AU" dirty="0" smtClean="0"/>
              <a:t>on the ACSQHC </a:t>
            </a:r>
            <a:r>
              <a:rPr lang="en-AU" i="1" dirty="0" smtClean="0"/>
              <a:t>National list of Australian medicines names with Tall Man applied</a:t>
            </a:r>
          </a:p>
          <a:p>
            <a:r>
              <a:rPr lang="en-AU" b="1" dirty="0" smtClean="0">
                <a:solidFill>
                  <a:srgbClr val="009999"/>
                </a:solidFill>
              </a:rPr>
              <a:t>Only</a:t>
            </a:r>
            <a:r>
              <a:rPr lang="en-AU" dirty="0" smtClean="0"/>
              <a:t> for use within the inpatient setting</a:t>
            </a:r>
          </a:p>
          <a:p>
            <a:r>
              <a:rPr lang="en-AU" b="1" dirty="0">
                <a:solidFill>
                  <a:srgbClr val="009999"/>
                </a:solidFill>
              </a:rPr>
              <a:t>Not</a:t>
            </a:r>
            <a:r>
              <a:rPr lang="en-AU" dirty="0"/>
              <a:t> </a:t>
            </a:r>
            <a:r>
              <a:rPr lang="en-AU" dirty="0" smtClean="0"/>
              <a:t>required for handwriting </a:t>
            </a:r>
          </a:p>
          <a:p>
            <a:r>
              <a:rPr lang="en-AU" b="1" dirty="0" smtClean="0">
                <a:solidFill>
                  <a:srgbClr val="009999"/>
                </a:solidFill>
              </a:rPr>
              <a:t>Not</a:t>
            </a:r>
            <a:r>
              <a:rPr lang="en-AU" dirty="0" smtClean="0"/>
              <a:t> required for printed labels intended for patients e.g. discharge or outpatient medicine labels</a:t>
            </a:r>
          </a:p>
          <a:p>
            <a:endParaRPr lang="en-AU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5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Tall Man Lettering – MONTH YYYY</a:t>
            </a:r>
          </a:p>
          <a:p>
            <a:r>
              <a:rPr lang="en-AU" smtClean="0"/>
              <a:t>PRESENTER NAME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Your role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Be aware </a:t>
            </a:r>
            <a:r>
              <a:rPr lang="en-AU" dirty="0" smtClean="0"/>
              <a:t>medicines with Tall Man Lettering are often confused</a:t>
            </a:r>
          </a:p>
          <a:p>
            <a:r>
              <a:rPr lang="en-AU" b="1" dirty="0" smtClean="0"/>
              <a:t>Slow down</a:t>
            </a:r>
          </a:p>
          <a:p>
            <a:r>
              <a:rPr lang="en-AU" b="1" dirty="0" smtClean="0"/>
              <a:t>Check</a:t>
            </a:r>
            <a:r>
              <a:rPr lang="en-AU" dirty="0" smtClean="0"/>
              <a:t> the medicine name</a:t>
            </a:r>
          </a:p>
          <a:p>
            <a:r>
              <a:rPr lang="en-AU" b="1" dirty="0" smtClean="0"/>
              <a:t>Report</a:t>
            </a:r>
            <a:r>
              <a:rPr lang="en-AU" dirty="0" smtClean="0"/>
              <a:t> any errors involving confusion with medicine names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9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2292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2592288"/>
          </a:xfrm>
        </p:spPr>
        <p:txBody>
          <a:bodyPr>
            <a:normAutofit/>
          </a:bodyPr>
          <a:lstStyle/>
          <a:p>
            <a:r>
              <a:rPr lang="en-AU" sz="5400" noProof="0" dirty="0" smtClean="0">
                <a:solidFill>
                  <a:schemeClr val="bg1"/>
                </a:solidFill>
              </a:rPr>
              <a:t>Thank you</a:t>
            </a:r>
            <a:r>
              <a:rPr lang="en-AU" noProof="0" dirty="0" smtClean="0">
                <a:solidFill>
                  <a:schemeClr val="bg1"/>
                </a:solidFill>
              </a:rPr>
              <a:t/>
            </a:r>
            <a:br>
              <a:rPr lang="en-AU" noProof="0" dirty="0" smtClean="0">
                <a:solidFill>
                  <a:schemeClr val="bg1"/>
                </a:solidFill>
              </a:rPr>
            </a:br>
            <a:r>
              <a:rPr lang="en-AU" noProof="0" dirty="0" smtClean="0">
                <a:solidFill>
                  <a:schemeClr val="bg1"/>
                </a:solidFill>
              </a:rPr>
              <a:t/>
            </a:r>
            <a:br>
              <a:rPr lang="en-AU" noProof="0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Questions</a:t>
            </a:r>
            <a:endParaRPr lang="en-AU" noProof="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PRESENTATION NAME – MONTH YYYY</a:t>
            </a:r>
          </a:p>
          <a:p>
            <a:r>
              <a:rPr lang="en-AU" dirty="0" smtClean="0"/>
              <a:t>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13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5616" y="3429000"/>
            <a:ext cx="7776864" cy="1656185"/>
          </a:xfrm>
        </p:spPr>
        <p:txBody>
          <a:bodyPr/>
          <a:lstStyle/>
          <a:p>
            <a:pPr algn="r"/>
            <a:r>
              <a:rPr lang="en-AU" sz="2000" noProof="0" dirty="0" smtClean="0">
                <a:solidFill>
                  <a:schemeClr val="bg1"/>
                </a:solidFill>
              </a:rPr>
              <a:t>For further information:</a:t>
            </a:r>
          </a:p>
          <a:p>
            <a:pPr algn="r"/>
            <a:r>
              <a:rPr lang="en-AU" sz="1100" noProof="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AU" sz="2000" u="sng" dirty="0" err="1" smtClean="0">
                <a:solidFill>
                  <a:srgbClr val="BDF0E8"/>
                </a:solidFill>
              </a:rPr>
              <a:t>cec-medicationsafety</a:t>
            </a:r>
            <a:r>
              <a:rPr lang="en-AU" sz="2000" u="sng" noProof="0" dirty="0" smtClean="0">
                <a:solidFill>
                  <a:srgbClr val="BDF0E8"/>
                </a:solidFill>
              </a:rPr>
              <a:t>@heal</a:t>
            </a:r>
            <a:r>
              <a:rPr lang="en-AU" sz="2000" u="sng" dirty="0" smtClean="0">
                <a:solidFill>
                  <a:srgbClr val="BDF0E8"/>
                </a:solidFill>
              </a:rPr>
              <a:t>th.nsw.gov.au</a:t>
            </a:r>
            <a:endParaRPr lang="en-AU" sz="2000" u="sng" noProof="0" dirty="0" smtClean="0">
              <a:solidFill>
                <a:srgbClr val="BDF0E8"/>
              </a:solidFill>
            </a:endParaRPr>
          </a:p>
          <a:p>
            <a:pPr algn="r"/>
            <a:r>
              <a:rPr lang="en-AU" sz="2000" u="sng" noProof="0" dirty="0" smtClean="0">
                <a:solidFill>
                  <a:srgbClr val="BDF0E8"/>
                </a:solidFill>
              </a:rPr>
              <a:t>www.cec.health.nsw.gov.au</a:t>
            </a:r>
          </a:p>
        </p:txBody>
      </p:sp>
    </p:spTree>
    <p:extLst>
      <p:ext uri="{BB962C8B-B14F-4D97-AF65-F5344CB8AC3E}">
        <p14:creationId xmlns:p14="http://schemas.microsoft.com/office/powerpoint/2010/main" val="41434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Tall Man Lettering – MONTH YYYY</a:t>
            </a:r>
          </a:p>
          <a:p>
            <a:r>
              <a:rPr lang="en-AU" dirty="0" smtClean="0"/>
              <a:t>PRESENTER NAME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Medicine name confusion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1224136"/>
          </a:xfrm>
        </p:spPr>
        <p:txBody>
          <a:bodyPr/>
          <a:lstStyle/>
          <a:p>
            <a:r>
              <a:rPr lang="en-AU" dirty="0" smtClean="0"/>
              <a:t>Many medicine names look like or sound like other medicine names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2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835696" y="2636911"/>
            <a:ext cx="5249770" cy="304698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altLang="en-US" sz="3200" dirty="0" smtClean="0">
                <a:solidFill>
                  <a:srgbClr val="009999"/>
                </a:solidFill>
              </a:rPr>
              <a:t>Azithromycin	Azathioprine</a:t>
            </a:r>
            <a:endParaRPr lang="en-AU" altLang="en-US" sz="3200" dirty="0">
              <a:solidFill>
                <a:srgbClr val="009999"/>
              </a:solidFill>
            </a:endParaRPr>
          </a:p>
          <a:p>
            <a:r>
              <a:rPr lang="en-AU" altLang="en-US" sz="3200" dirty="0">
                <a:solidFill>
                  <a:srgbClr val="009999"/>
                </a:solidFill>
              </a:rPr>
              <a:t>Humalog	</a:t>
            </a:r>
            <a:r>
              <a:rPr lang="en-AU" altLang="en-US" sz="3200" dirty="0" smtClean="0">
                <a:solidFill>
                  <a:srgbClr val="009999"/>
                </a:solidFill>
              </a:rPr>
              <a:t>	</a:t>
            </a:r>
            <a:r>
              <a:rPr lang="en-AU" altLang="en-US" sz="3200" dirty="0" err="1" smtClean="0">
                <a:solidFill>
                  <a:srgbClr val="009999"/>
                </a:solidFill>
              </a:rPr>
              <a:t>Humulin</a:t>
            </a:r>
            <a:endParaRPr lang="en-AU" altLang="en-US" sz="3200" dirty="0">
              <a:solidFill>
                <a:srgbClr val="009999"/>
              </a:solidFill>
            </a:endParaRPr>
          </a:p>
          <a:p>
            <a:r>
              <a:rPr lang="en-AU" altLang="en-US" sz="3200" dirty="0" err="1" smtClean="0">
                <a:solidFill>
                  <a:srgbClr val="009999"/>
                </a:solidFill>
              </a:rPr>
              <a:t>Lamictal</a:t>
            </a:r>
            <a:r>
              <a:rPr lang="en-AU" altLang="en-US" sz="3200" dirty="0" smtClean="0">
                <a:solidFill>
                  <a:srgbClr val="009999"/>
                </a:solidFill>
              </a:rPr>
              <a:t>		</a:t>
            </a:r>
            <a:r>
              <a:rPr lang="en-AU" altLang="en-US" sz="3200" dirty="0" err="1" smtClean="0">
                <a:solidFill>
                  <a:srgbClr val="009999"/>
                </a:solidFill>
              </a:rPr>
              <a:t>Largactil</a:t>
            </a:r>
            <a:endParaRPr lang="en-AU" altLang="en-US" sz="3200" dirty="0" smtClean="0">
              <a:solidFill>
                <a:srgbClr val="009999"/>
              </a:solidFill>
            </a:endParaRPr>
          </a:p>
          <a:p>
            <a:r>
              <a:rPr lang="en-AU" altLang="en-US" sz="3200" dirty="0" smtClean="0">
                <a:solidFill>
                  <a:srgbClr val="009999"/>
                </a:solidFill>
              </a:rPr>
              <a:t>Lamivudine	Lamotrigine</a:t>
            </a:r>
          </a:p>
          <a:p>
            <a:r>
              <a:rPr lang="en-AU" sz="3200" dirty="0" err="1">
                <a:solidFill>
                  <a:srgbClr val="009999"/>
                </a:solidFill>
              </a:rPr>
              <a:t>Trimeprazine</a:t>
            </a:r>
            <a:r>
              <a:rPr lang="en-AU" altLang="en-US" sz="3200" dirty="0" smtClean="0">
                <a:solidFill>
                  <a:srgbClr val="009999"/>
                </a:solidFill>
              </a:rPr>
              <a:t>	</a:t>
            </a:r>
            <a:r>
              <a:rPr lang="en-AU" sz="3200" dirty="0">
                <a:solidFill>
                  <a:srgbClr val="009999"/>
                </a:solidFill>
              </a:rPr>
              <a:t>Trimethoprim</a:t>
            </a:r>
          </a:p>
          <a:p>
            <a:r>
              <a:rPr lang="en-AU" altLang="en-US" sz="3200" dirty="0" smtClean="0">
                <a:solidFill>
                  <a:srgbClr val="009999"/>
                </a:solidFill>
              </a:rPr>
              <a:t>Zoloft		Zocor</a:t>
            </a:r>
            <a:r>
              <a:rPr lang="en-AU" sz="3200" dirty="0" smtClean="0">
                <a:solidFill>
                  <a:srgbClr val="009999"/>
                </a:solidFill>
              </a:rPr>
              <a:t>	</a:t>
            </a:r>
            <a:endParaRPr lang="en-AU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Tall Man Lettering – MONTH YYYY</a:t>
            </a:r>
          </a:p>
          <a:p>
            <a:r>
              <a:rPr lang="en-AU" smtClean="0"/>
              <a:t>PRESENTER NAME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Pattern matching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20000"/>
              </a:lnSpc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I </a:t>
            </a:r>
            <a:r>
              <a:rPr lang="en-US" altLang="en-US" sz="2400" dirty="0" err="1">
                <a:solidFill>
                  <a:prstClr val="black"/>
                </a:solidFill>
              </a:rPr>
              <a:t>cdnuolt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blveiee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taht</a:t>
            </a:r>
            <a:r>
              <a:rPr lang="en-US" altLang="en-US" sz="2400" dirty="0">
                <a:solidFill>
                  <a:prstClr val="black"/>
                </a:solidFill>
              </a:rPr>
              <a:t> I </a:t>
            </a:r>
            <a:r>
              <a:rPr lang="en-US" altLang="en-US" sz="2400" dirty="0" err="1">
                <a:solidFill>
                  <a:prstClr val="black"/>
                </a:solidFill>
              </a:rPr>
              <a:t>cluod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aulaclty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uesdnatnrd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waht</a:t>
            </a:r>
            <a:r>
              <a:rPr lang="en-US" altLang="en-US" sz="2400" dirty="0">
                <a:solidFill>
                  <a:prstClr val="black"/>
                </a:solidFill>
              </a:rPr>
              <a:t> I was </a:t>
            </a:r>
            <a:r>
              <a:rPr lang="en-US" altLang="en-US" sz="2400" dirty="0" err="1">
                <a:solidFill>
                  <a:prstClr val="black"/>
                </a:solidFill>
              </a:rPr>
              <a:t>rdanieg</a:t>
            </a:r>
            <a:r>
              <a:rPr lang="en-US" altLang="en-US" sz="2400" dirty="0">
                <a:solidFill>
                  <a:prstClr val="black"/>
                </a:solidFill>
              </a:rPr>
              <a:t>. The </a:t>
            </a:r>
            <a:r>
              <a:rPr lang="en-US" altLang="en-US" sz="2400" dirty="0" err="1">
                <a:solidFill>
                  <a:prstClr val="black"/>
                </a:solidFill>
              </a:rPr>
              <a:t>phaonmneal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pweor</a:t>
            </a:r>
            <a:r>
              <a:rPr lang="en-US" altLang="en-US" sz="2400" dirty="0">
                <a:solidFill>
                  <a:prstClr val="black"/>
                </a:solidFill>
              </a:rPr>
              <a:t> of the </a:t>
            </a:r>
            <a:r>
              <a:rPr lang="en-US" altLang="en-US" sz="2400" dirty="0" err="1">
                <a:solidFill>
                  <a:prstClr val="black"/>
                </a:solidFill>
              </a:rPr>
              <a:t>hmuan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mnid</a:t>
            </a:r>
            <a:r>
              <a:rPr lang="en-US" altLang="en-US" sz="2400" dirty="0">
                <a:solidFill>
                  <a:prstClr val="black"/>
                </a:solidFill>
              </a:rPr>
              <a:t>! </a:t>
            </a:r>
            <a:r>
              <a:rPr lang="en-US" altLang="en-US" sz="2400" dirty="0" err="1">
                <a:solidFill>
                  <a:prstClr val="black"/>
                </a:solidFill>
              </a:rPr>
              <a:t>Aoccdrnig</a:t>
            </a:r>
            <a:r>
              <a:rPr lang="en-US" altLang="en-US" sz="2400" dirty="0">
                <a:solidFill>
                  <a:prstClr val="black"/>
                </a:solidFill>
              </a:rPr>
              <a:t> to a </a:t>
            </a:r>
            <a:r>
              <a:rPr lang="en-US" altLang="en-US" sz="2400" dirty="0" err="1">
                <a:solidFill>
                  <a:prstClr val="black"/>
                </a:solidFill>
              </a:rPr>
              <a:t>rscheearch</a:t>
            </a:r>
            <a:r>
              <a:rPr lang="en-US" altLang="en-US" sz="2400" dirty="0">
                <a:solidFill>
                  <a:prstClr val="black"/>
                </a:solidFill>
              </a:rPr>
              <a:t> at </a:t>
            </a:r>
            <a:r>
              <a:rPr lang="en-US" altLang="en-US" sz="2400" dirty="0" err="1">
                <a:solidFill>
                  <a:prstClr val="black"/>
                </a:solidFill>
              </a:rPr>
              <a:t>Cmabrigde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Uinervtisy</a:t>
            </a:r>
            <a:r>
              <a:rPr lang="en-US" altLang="en-US" sz="2400" dirty="0">
                <a:solidFill>
                  <a:prstClr val="black"/>
                </a:solidFill>
              </a:rPr>
              <a:t>, it </a:t>
            </a:r>
            <a:r>
              <a:rPr lang="en-US" altLang="en-US" sz="2400" dirty="0" err="1">
                <a:solidFill>
                  <a:prstClr val="black"/>
                </a:solidFill>
              </a:rPr>
              <a:t>deosn't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mttaer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inwaht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oredr</a:t>
            </a:r>
            <a:r>
              <a:rPr lang="en-US" altLang="en-US" sz="2400" dirty="0">
                <a:solidFill>
                  <a:prstClr val="black"/>
                </a:solidFill>
              </a:rPr>
              <a:t> the </a:t>
            </a:r>
            <a:r>
              <a:rPr lang="en-US" altLang="en-US" sz="2400" dirty="0" err="1">
                <a:solidFill>
                  <a:prstClr val="black"/>
                </a:solidFill>
              </a:rPr>
              <a:t>ltteers</a:t>
            </a:r>
            <a:r>
              <a:rPr lang="en-US" altLang="en-US" sz="2400" dirty="0">
                <a:solidFill>
                  <a:prstClr val="black"/>
                </a:solidFill>
              </a:rPr>
              <a:t> in a </a:t>
            </a:r>
            <a:r>
              <a:rPr lang="en-US" altLang="en-US" sz="2400" dirty="0" err="1">
                <a:solidFill>
                  <a:prstClr val="black"/>
                </a:solidFill>
              </a:rPr>
              <a:t>wrod</a:t>
            </a:r>
            <a:r>
              <a:rPr lang="en-US" altLang="en-US" sz="2400" dirty="0">
                <a:solidFill>
                  <a:prstClr val="black"/>
                </a:solidFill>
              </a:rPr>
              <a:t> are, the </a:t>
            </a:r>
            <a:r>
              <a:rPr lang="en-US" altLang="en-US" sz="2400" dirty="0" err="1">
                <a:solidFill>
                  <a:prstClr val="black"/>
                </a:solidFill>
              </a:rPr>
              <a:t>olny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iprmoatnt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tihng</a:t>
            </a:r>
            <a:r>
              <a:rPr lang="en-US" altLang="en-US" sz="2400" dirty="0">
                <a:solidFill>
                  <a:prstClr val="black"/>
                </a:solidFill>
              </a:rPr>
              <a:t> is </a:t>
            </a:r>
            <a:r>
              <a:rPr lang="en-US" altLang="en-US" sz="2400" dirty="0" err="1">
                <a:solidFill>
                  <a:prstClr val="black"/>
                </a:solidFill>
              </a:rPr>
              <a:t>taht</a:t>
            </a:r>
            <a:r>
              <a:rPr lang="en-US" altLang="en-US" sz="2400" dirty="0">
                <a:solidFill>
                  <a:prstClr val="black"/>
                </a:solidFill>
              </a:rPr>
              <a:t> the </a:t>
            </a:r>
            <a:r>
              <a:rPr lang="en-US" altLang="en-US" sz="2400" dirty="0" err="1">
                <a:solidFill>
                  <a:prstClr val="black"/>
                </a:solidFill>
              </a:rPr>
              <a:t>frist</a:t>
            </a:r>
            <a:r>
              <a:rPr lang="en-US" altLang="en-US" sz="2400" dirty="0">
                <a:solidFill>
                  <a:prstClr val="black"/>
                </a:solidFill>
              </a:rPr>
              <a:t> and </a:t>
            </a:r>
            <a:r>
              <a:rPr lang="en-US" altLang="en-US" sz="2400" dirty="0" err="1">
                <a:solidFill>
                  <a:prstClr val="black"/>
                </a:solidFill>
              </a:rPr>
              <a:t>lsat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ltteer</a:t>
            </a:r>
            <a:r>
              <a:rPr lang="en-US" altLang="en-US" sz="2400" dirty="0">
                <a:solidFill>
                  <a:prstClr val="black"/>
                </a:solidFill>
              </a:rPr>
              <a:t> be in the </a:t>
            </a:r>
            <a:r>
              <a:rPr lang="en-US" altLang="en-US" sz="2400" dirty="0" err="1">
                <a:solidFill>
                  <a:prstClr val="black"/>
                </a:solidFill>
              </a:rPr>
              <a:t>rghit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pclae</a:t>
            </a:r>
            <a:r>
              <a:rPr lang="en-US" altLang="en-US" sz="2400" dirty="0">
                <a:solidFill>
                  <a:prstClr val="black"/>
                </a:solidFill>
              </a:rPr>
              <a:t>. The </a:t>
            </a:r>
            <a:r>
              <a:rPr lang="en-US" altLang="en-US" sz="2400" dirty="0" err="1">
                <a:solidFill>
                  <a:prstClr val="black"/>
                </a:solidFill>
              </a:rPr>
              <a:t>rset</a:t>
            </a:r>
            <a:r>
              <a:rPr lang="en-US" altLang="en-US" sz="2400" dirty="0">
                <a:solidFill>
                  <a:prstClr val="black"/>
                </a:solidFill>
              </a:rPr>
              <a:t> can be a </a:t>
            </a:r>
            <a:r>
              <a:rPr lang="en-US" altLang="en-US" sz="2400" dirty="0" err="1">
                <a:solidFill>
                  <a:prstClr val="black"/>
                </a:solidFill>
              </a:rPr>
              <a:t>taotl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mses</a:t>
            </a:r>
            <a:r>
              <a:rPr lang="en-US" altLang="en-US" sz="2400" dirty="0">
                <a:solidFill>
                  <a:prstClr val="black"/>
                </a:solidFill>
              </a:rPr>
              <a:t> and you can </a:t>
            </a:r>
            <a:r>
              <a:rPr lang="en-US" altLang="en-US" sz="2400" dirty="0" err="1">
                <a:solidFill>
                  <a:prstClr val="black"/>
                </a:solidFill>
              </a:rPr>
              <a:t>sitll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raed</a:t>
            </a:r>
            <a:r>
              <a:rPr lang="en-US" altLang="en-US" sz="2400" dirty="0">
                <a:solidFill>
                  <a:prstClr val="black"/>
                </a:solidFill>
              </a:rPr>
              <a:t> it </a:t>
            </a:r>
            <a:r>
              <a:rPr lang="en-US" altLang="en-US" sz="2400" dirty="0" err="1">
                <a:solidFill>
                  <a:prstClr val="black"/>
                </a:solidFill>
              </a:rPr>
              <a:t>wouthit</a:t>
            </a:r>
            <a:r>
              <a:rPr lang="en-US" altLang="en-US" sz="2400" dirty="0">
                <a:solidFill>
                  <a:prstClr val="black"/>
                </a:solidFill>
              </a:rPr>
              <a:t> a </a:t>
            </a:r>
            <a:r>
              <a:rPr lang="en-US" altLang="en-US" sz="2400" dirty="0" err="1">
                <a:solidFill>
                  <a:prstClr val="black"/>
                </a:solidFill>
              </a:rPr>
              <a:t>porbelm</a:t>
            </a:r>
            <a:r>
              <a:rPr lang="en-US" altLang="en-US" sz="2400" dirty="0">
                <a:solidFill>
                  <a:prstClr val="black"/>
                </a:solidFill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</a:rPr>
              <a:t>Tihs</a:t>
            </a:r>
            <a:r>
              <a:rPr lang="en-US" altLang="en-US" sz="2400" dirty="0">
                <a:solidFill>
                  <a:prstClr val="black"/>
                </a:solidFill>
              </a:rPr>
              <a:t> is </a:t>
            </a:r>
            <a:r>
              <a:rPr lang="en-US" altLang="en-US" sz="2400" dirty="0" err="1">
                <a:solidFill>
                  <a:prstClr val="black"/>
                </a:solidFill>
              </a:rPr>
              <a:t>bcuseae</a:t>
            </a:r>
            <a:r>
              <a:rPr lang="en-US" altLang="en-US" sz="2400" dirty="0">
                <a:solidFill>
                  <a:prstClr val="black"/>
                </a:solidFill>
              </a:rPr>
              <a:t> the </a:t>
            </a:r>
            <a:r>
              <a:rPr lang="en-US" altLang="en-US" sz="2400" dirty="0" err="1">
                <a:solidFill>
                  <a:prstClr val="black"/>
                </a:solidFill>
              </a:rPr>
              <a:t>huamn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mnid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deos</a:t>
            </a:r>
            <a:r>
              <a:rPr lang="en-US" altLang="en-US" sz="2400" dirty="0">
                <a:solidFill>
                  <a:prstClr val="black"/>
                </a:solidFill>
              </a:rPr>
              <a:t> not </a:t>
            </a:r>
            <a:r>
              <a:rPr lang="en-US" altLang="en-US" sz="2400" dirty="0" err="1">
                <a:solidFill>
                  <a:prstClr val="black"/>
                </a:solidFill>
              </a:rPr>
              <a:t>raed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ervey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</a:rPr>
              <a:t>lteter</a:t>
            </a:r>
            <a:r>
              <a:rPr lang="en-US" altLang="en-US" sz="2400" dirty="0">
                <a:solidFill>
                  <a:prstClr val="black"/>
                </a:solidFill>
              </a:rPr>
              <a:t> by </a:t>
            </a:r>
            <a:r>
              <a:rPr lang="en-US" altLang="en-US" sz="2400" dirty="0" err="1">
                <a:solidFill>
                  <a:prstClr val="black"/>
                </a:solidFill>
              </a:rPr>
              <a:t>istlef</a:t>
            </a:r>
            <a:r>
              <a:rPr lang="en-US" altLang="en-US" sz="2400" dirty="0">
                <a:solidFill>
                  <a:prstClr val="black"/>
                </a:solidFill>
              </a:rPr>
              <a:t>, but the </a:t>
            </a:r>
            <a:r>
              <a:rPr lang="en-US" altLang="en-US" sz="2400" dirty="0" err="1">
                <a:solidFill>
                  <a:prstClr val="black"/>
                </a:solidFill>
              </a:rPr>
              <a:t>wrod</a:t>
            </a:r>
            <a:r>
              <a:rPr lang="en-US" altLang="en-US" sz="2400" dirty="0">
                <a:solidFill>
                  <a:prstClr val="black"/>
                </a:solidFill>
              </a:rPr>
              <a:t> as a </a:t>
            </a:r>
            <a:r>
              <a:rPr lang="en-US" altLang="en-US" sz="2400" dirty="0" err="1">
                <a:solidFill>
                  <a:prstClr val="black"/>
                </a:solidFill>
              </a:rPr>
              <a:t>wlohe</a:t>
            </a:r>
            <a:r>
              <a:rPr lang="en-US" altLang="en-US" sz="2400" dirty="0">
                <a:solidFill>
                  <a:prstClr val="black"/>
                </a:solidFill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</a:rPr>
              <a:t>Amzanig</a:t>
            </a:r>
            <a:r>
              <a:rPr lang="en-US" altLang="en-US" sz="2400" dirty="0">
                <a:solidFill>
                  <a:prstClr val="black"/>
                </a:solidFill>
              </a:rPr>
              <a:t> huh? </a:t>
            </a:r>
            <a:r>
              <a:rPr lang="en-US" altLang="en-US" sz="2400" dirty="0" err="1">
                <a:solidFill>
                  <a:prstClr val="black"/>
                </a:solidFill>
              </a:rPr>
              <a:t>Yaeh</a:t>
            </a:r>
            <a:r>
              <a:rPr lang="en-US" altLang="en-US" sz="2400" dirty="0">
                <a:solidFill>
                  <a:prstClr val="black"/>
                </a:solidFill>
              </a:rPr>
              <a:t>, and I </a:t>
            </a:r>
            <a:r>
              <a:rPr lang="en-US" altLang="en-US" sz="2400" dirty="0" err="1">
                <a:solidFill>
                  <a:prstClr val="black"/>
                </a:solidFill>
              </a:rPr>
              <a:t>awlyas</a:t>
            </a:r>
            <a:r>
              <a:rPr lang="en-US" altLang="en-US" sz="2400" dirty="0">
                <a:solidFill>
                  <a:prstClr val="black"/>
                </a:solidFill>
              </a:rPr>
              <a:t> thought </a:t>
            </a:r>
            <a:r>
              <a:rPr lang="en-US" altLang="en-US" sz="2400" dirty="0" err="1">
                <a:solidFill>
                  <a:prstClr val="black"/>
                </a:solidFill>
              </a:rPr>
              <a:t>slpeling</a:t>
            </a:r>
            <a:r>
              <a:rPr lang="en-US" altLang="en-US" sz="2400" dirty="0">
                <a:solidFill>
                  <a:prstClr val="black"/>
                </a:solidFill>
              </a:rPr>
              <a:t> was </a:t>
            </a:r>
            <a:r>
              <a:rPr lang="en-US" altLang="en-US" sz="2400" dirty="0" err="1">
                <a:solidFill>
                  <a:prstClr val="black"/>
                </a:solidFill>
              </a:rPr>
              <a:t>ipmorantt</a:t>
            </a:r>
            <a:endParaRPr lang="en-AU" altLang="en-US" sz="2400" dirty="0">
              <a:solidFill>
                <a:prstClr val="black"/>
              </a:solidFill>
            </a:endParaRP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9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Reading</a:t>
            </a:r>
            <a:endParaRPr lang="en-US" alt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21943"/>
            <a:ext cx="8893175" cy="3015169"/>
          </a:xfrm>
        </p:spPr>
        <p:txBody>
          <a:bodyPr>
            <a:noAutofit/>
          </a:bodyPr>
          <a:lstStyle/>
          <a:p>
            <a:r>
              <a:rPr lang="en-AU" altLang="en-US" sz="2200" dirty="0"/>
              <a:t>THESHAPEANDTHEPATTERNSOFTHEWORDSAREIMPORTANTINREADING</a:t>
            </a:r>
          </a:p>
          <a:p>
            <a:endParaRPr lang="en-AU" altLang="en-US" sz="2200" dirty="0"/>
          </a:p>
          <a:p>
            <a:r>
              <a:rPr lang="en-AU" altLang="en-US" sz="2200" dirty="0"/>
              <a:t>THE SHAPE AND PATTERNS OF THE WORDS ARE IMPORTANT IN READING</a:t>
            </a:r>
          </a:p>
          <a:p>
            <a:endParaRPr lang="en-AU" altLang="en-US" sz="2200" dirty="0"/>
          </a:p>
          <a:p>
            <a:r>
              <a:rPr lang="en-AU" altLang="en-US" sz="2200" dirty="0"/>
              <a:t>TheSHAPEandPATTERNSoftheWORDSareIMPORTANTinREADING</a:t>
            </a:r>
          </a:p>
          <a:p>
            <a:endParaRPr lang="en-AU" altLang="en-US" sz="2200" dirty="0"/>
          </a:p>
          <a:p>
            <a:r>
              <a:rPr lang="en-AU" altLang="en-US" sz="2200" dirty="0"/>
              <a:t>The shape and patterns of the words are important in reading</a:t>
            </a:r>
          </a:p>
          <a:p>
            <a:endParaRPr lang="en-AU" alt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4725144"/>
            <a:ext cx="7909986" cy="43088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2200" dirty="0" smtClean="0"/>
              <a:t>Short </a:t>
            </a:r>
            <a:r>
              <a:rPr lang="en-AU" altLang="en-US" sz="2200" dirty="0"/>
              <a:t>WORDS that ARE well known, are perceived (READ) as images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1032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Tall Man Lettering – MONTH YYYY</a:t>
            </a:r>
          </a:p>
          <a:p>
            <a:r>
              <a:rPr lang="en-AU" smtClean="0"/>
              <a:t>PRESENTER NAME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Name confusion errors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>
                <a:solidFill>
                  <a:prstClr val="black"/>
                </a:solidFill>
              </a:rPr>
              <a:t>Thousands of medication errors each year are due to </a:t>
            </a:r>
            <a:r>
              <a:rPr lang="en-AU" dirty="0" smtClean="0">
                <a:solidFill>
                  <a:prstClr val="black"/>
                </a:solidFill>
              </a:rPr>
              <a:t>look-a-like</a:t>
            </a:r>
            <a:r>
              <a:rPr lang="en-AU" dirty="0">
                <a:solidFill>
                  <a:prstClr val="black"/>
                </a:solidFill>
              </a:rPr>
              <a:t>, sound-a-like names</a:t>
            </a:r>
          </a:p>
          <a:p>
            <a:pPr lvl="1"/>
            <a:r>
              <a:rPr lang="en-AU" dirty="0">
                <a:solidFill>
                  <a:prstClr val="black"/>
                </a:solidFill>
              </a:rPr>
              <a:t>Some cause significant patient harm</a:t>
            </a:r>
          </a:p>
          <a:p>
            <a:pPr lvl="1"/>
            <a:r>
              <a:rPr lang="en-AU" dirty="0">
                <a:solidFill>
                  <a:prstClr val="black"/>
                </a:solidFill>
              </a:rPr>
              <a:t>Severity depends on range of factors</a:t>
            </a:r>
          </a:p>
          <a:p>
            <a:pPr lvl="2"/>
            <a:r>
              <a:rPr lang="en-AU" dirty="0">
                <a:solidFill>
                  <a:prstClr val="black"/>
                </a:solidFill>
              </a:rPr>
              <a:t>drug, class, effect, allergies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5</a:t>
            </a:fld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79080"/>
            <a:ext cx="57245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6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Tall Man Lettering – MONTH YYYY</a:t>
            </a:r>
          </a:p>
          <a:p>
            <a:r>
              <a:rPr lang="en-AU" smtClean="0"/>
              <a:t>PRESENTER NAME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1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268761"/>
            <a:ext cx="7560840" cy="1224136"/>
          </a:xfrm>
        </p:spPr>
        <p:txBody>
          <a:bodyPr/>
          <a:lstStyle/>
          <a:p>
            <a:pPr marL="0" indent="0">
              <a:buNone/>
            </a:pPr>
            <a:r>
              <a:rPr lang="en-AU" dirty="0" err="1" smtClean="0">
                <a:solidFill>
                  <a:prstClr val="black"/>
                </a:solidFill>
              </a:rPr>
              <a:t>HYDROmorphone</a:t>
            </a:r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AU" dirty="0">
                <a:solidFill>
                  <a:prstClr val="black"/>
                </a:solidFill>
              </a:rPr>
              <a:t>administered </a:t>
            </a:r>
            <a:r>
              <a:rPr lang="en-AU" dirty="0" smtClean="0">
                <a:solidFill>
                  <a:prstClr val="black"/>
                </a:solidFill>
              </a:rPr>
              <a:t>instead of morphine</a:t>
            </a:r>
          </a:p>
          <a:p>
            <a:pPr lvl="1"/>
            <a:endParaRPr lang="en-AU" sz="2000" dirty="0">
              <a:solidFill>
                <a:prstClr val="black"/>
              </a:solidFill>
            </a:endParaRPr>
          </a:p>
          <a:p>
            <a:endParaRPr lang="en-AU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6</a:t>
            </a:fld>
            <a:endParaRPr lang="en-A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8" y="2582512"/>
            <a:ext cx="5395160" cy="142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22199"/>
            <a:ext cx="13954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4458221"/>
            <a:ext cx="2409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patient died</a:t>
            </a:r>
            <a:endParaRPr lang="en-A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99535"/>
            <a:ext cx="4505920" cy="216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33256"/>
            <a:ext cx="927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5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Tall Man Lettering – MONTH YYYY</a:t>
            </a:r>
          </a:p>
          <a:p>
            <a:r>
              <a:rPr lang="en-AU" smtClean="0"/>
              <a:t>PRESENTER NAME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2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268761"/>
            <a:ext cx="7632848" cy="1728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err="1">
                <a:solidFill>
                  <a:prstClr val="black"/>
                </a:solidFill>
              </a:rPr>
              <a:t>coUMADIN</a:t>
            </a:r>
            <a:r>
              <a:rPr lang="en-AU" dirty="0">
                <a:solidFill>
                  <a:prstClr val="black"/>
                </a:solidFill>
              </a:rPr>
              <a:t> (warfarin -anticoagulant) </a:t>
            </a:r>
            <a:endParaRPr lang="en-AU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prstClr val="black"/>
                </a:solidFill>
              </a:rPr>
              <a:t>dispensed instead </a:t>
            </a:r>
            <a:r>
              <a:rPr lang="en-AU" dirty="0">
                <a:solidFill>
                  <a:prstClr val="black"/>
                </a:solidFill>
              </a:rPr>
              <a:t>of </a:t>
            </a:r>
            <a:endParaRPr lang="en-AU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AU" dirty="0" err="1" smtClean="0">
                <a:solidFill>
                  <a:prstClr val="black"/>
                </a:solidFill>
              </a:rPr>
              <a:t>coVERSYL</a:t>
            </a:r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AU" dirty="0">
                <a:solidFill>
                  <a:prstClr val="black"/>
                </a:solidFill>
              </a:rPr>
              <a:t>(perindopril </a:t>
            </a:r>
            <a:r>
              <a:rPr lang="en-AU" dirty="0" smtClean="0">
                <a:solidFill>
                  <a:prstClr val="black"/>
                </a:solidFill>
              </a:rPr>
              <a:t>- antihypertensive)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7</a:t>
            </a:fld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3600400" cy="28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7" y="3446027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Patient admitted to hospital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628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08912" cy="850106"/>
          </a:xfrm>
        </p:spPr>
        <p:txBody>
          <a:bodyPr/>
          <a:lstStyle/>
          <a:p>
            <a:r>
              <a:rPr lang="en-AU" altLang="en-US" dirty="0" smtClean="0"/>
              <a:t>Preventing Look-a-Like </a:t>
            </a:r>
            <a:br>
              <a:rPr lang="en-AU" altLang="en-US" dirty="0" smtClean="0"/>
            </a:br>
            <a:r>
              <a:rPr lang="en-AU" altLang="en-US" dirty="0" smtClean="0"/>
              <a:t>Sound-a-Like (LASA) errors</a:t>
            </a:r>
            <a:endParaRPr lang="en-AU" alt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78539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AU" altLang="en-US" sz="2400" dirty="0" smtClean="0"/>
              <a:t>Multifaceted approach is needed involving all aspects of the medication process from manufacturing, prescribing, dispensing to administration</a:t>
            </a:r>
          </a:p>
          <a:p>
            <a:pPr lvl="1">
              <a:lnSpc>
                <a:spcPct val="120000"/>
              </a:lnSpc>
            </a:pPr>
            <a:r>
              <a:rPr lang="en-AU" altLang="en-US" sz="2200" dirty="0" smtClean="0"/>
              <a:t>Preventing names being registered that are confusing</a:t>
            </a:r>
          </a:p>
          <a:p>
            <a:pPr lvl="1">
              <a:lnSpc>
                <a:spcPct val="120000"/>
              </a:lnSpc>
            </a:pPr>
            <a:r>
              <a:rPr lang="en-AU" altLang="en-US" sz="2200" dirty="0" smtClean="0"/>
              <a:t>Not purchasing medicines with confusing names </a:t>
            </a:r>
          </a:p>
          <a:p>
            <a:pPr lvl="1">
              <a:lnSpc>
                <a:spcPct val="120000"/>
              </a:lnSpc>
            </a:pPr>
            <a:r>
              <a:rPr lang="en-AU" altLang="en-US" sz="2200" dirty="0" smtClean="0"/>
              <a:t>Electronic screening of LASA names</a:t>
            </a:r>
          </a:p>
          <a:p>
            <a:pPr lvl="1">
              <a:lnSpc>
                <a:spcPct val="120000"/>
              </a:lnSpc>
            </a:pPr>
            <a:r>
              <a:rPr lang="en-AU" altLang="en-US" sz="2200" dirty="0" smtClean="0"/>
              <a:t>Barcode scanning</a:t>
            </a:r>
          </a:p>
          <a:p>
            <a:pPr lvl="1">
              <a:lnSpc>
                <a:spcPct val="120000"/>
              </a:lnSpc>
            </a:pPr>
            <a:r>
              <a:rPr lang="en-AU" altLang="en-US" sz="2200" dirty="0" smtClean="0"/>
              <a:t>Separating storage</a:t>
            </a:r>
          </a:p>
          <a:p>
            <a:pPr lvl="1">
              <a:lnSpc>
                <a:spcPct val="120000"/>
              </a:lnSpc>
            </a:pPr>
            <a:r>
              <a:rPr lang="en-AU" altLang="en-US" sz="3600" b="1" dirty="0" smtClean="0"/>
              <a:t>Tall Man Lettering</a:t>
            </a:r>
          </a:p>
        </p:txBody>
      </p:sp>
      <p:sp>
        <p:nvSpPr>
          <p:cNvPr id="2" name="TextBox 1"/>
          <p:cNvSpPr txBox="1"/>
          <p:nvPr/>
        </p:nvSpPr>
        <p:spPr>
          <a:xfrm rot="1004349">
            <a:off x="6540678" y="5708961"/>
            <a:ext cx="240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rgbClr val="009999"/>
                </a:solidFill>
              </a:rPr>
              <a:t>ERYthromycin</a:t>
            </a:r>
            <a:endParaRPr lang="en-AU" sz="2800" dirty="0">
              <a:solidFill>
                <a:srgbClr val="0099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581943">
            <a:off x="2869244" y="5949208"/>
            <a:ext cx="2608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 smtClean="0">
                <a:solidFill>
                  <a:srgbClr val="009999"/>
                </a:solidFill>
              </a:rPr>
              <a:t>CARBAMazepine</a:t>
            </a:r>
            <a:endParaRPr lang="en-AU" sz="2800" dirty="0">
              <a:solidFill>
                <a:srgbClr val="0099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434804">
            <a:off x="5069440" y="4620712"/>
            <a:ext cx="289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 smtClean="0">
                <a:solidFill>
                  <a:srgbClr val="009999"/>
                </a:solidFill>
              </a:rPr>
              <a:t>cHLORPROMAZIne</a:t>
            </a:r>
            <a:endParaRPr lang="en-AU" sz="2800" dirty="0">
              <a:solidFill>
                <a:srgbClr val="0099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710422">
            <a:off x="5203695" y="5354588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 smtClean="0">
                <a:solidFill>
                  <a:srgbClr val="009999"/>
                </a:solidFill>
              </a:rPr>
              <a:t>lanTUs</a:t>
            </a:r>
            <a:endParaRPr lang="en-AU" sz="28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Tall Man Lettering – MONTH YYYY</a:t>
            </a:r>
          </a:p>
          <a:p>
            <a:r>
              <a:rPr lang="en-AU" smtClean="0"/>
              <a:t>PRESENTER NAME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Tall Man Lettering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1800200"/>
          </a:xfrm>
        </p:spPr>
        <p:txBody>
          <a:bodyPr/>
          <a:lstStyle/>
          <a:p>
            <a:r>
              <a:rPr lang="en-AU" dirty="0" smtClean="0"/>
              <a:t>Uses a combination of lower and upper case letters to highlight the differences between look-alike, sound-alike medicine names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t>9</a:t>
            </a:fld>
            <a:endParaRPr lang="en-A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49"/>
              </p:ext>
            </p:extLst>
          </p:nvPr>
        </p:nvGraphicFramePr>
        <p:xfrm>
          <a:off x="1331640" y="2924944"/>
          <a:ext cx="609600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amIODAROne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amLODIPine</a:t>
                      </a:r>
                      <a:endParaRPr lang="en-A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coUMADIN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coVERSYL</a:t>
                      </a:r>
                      <a:endParaRPr lang="en-A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dirty="0" err="1" smtClean="0"/>
                        <a:t>nEURONtin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dirty="0" err="1" smtClean="0"/>
                        <a:t>nOROXin</a:t>
                      </a:r>
                      <a:endParaRPr lang="en-A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3200" dirty="0" err="1" smtClean="0"/>
                        <a:t>valAciclovir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err="1" smtClean="0"/>
                        <a:t>vaIGANciclovir</a:t>
                      </a:r>
                      <a:endParaRPr lang="en-A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7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C Quality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534</Words>
  <Application>Microsoft Office PowerPoint</Application>
  <PresentationFormat>On-screen Show (4:3)</PresentationFormat>
  <Paragraphs>113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Custom Design</vt:lpstr>
      <vt:lpstr>CEC Quality Theme</vt:lpstr>
      <vt:lpstr>Tall Man Lettering Reducing Mix Ups</vt:lpstr>
      <vt:lpstr>Medicine name confusion</vt:lpstr>
      <vt:lpstr>Pattern matching</vt:lpstr>
      <vt:lpstr>Reading</vt:lpstr>
      <vt:lpstr>Name confusion errors</vt:lpstr>
      <vt:lpstr>Example 1 </vt:lpstr>
      <vt:lpstr>Example 2</vt:lpstr>
      <vt:lpstr>Preventing Look-a-Like  Sound-a-Like (LASA) errors</vt:lpstr>
      <vt:lpstr>Tall Man Lettering</vt:lpstr>
      <vt:lpstr>Tall Man Lettering in February 2015</vt:lpstr>
      <vt:lpstr>Which medicines?</vt:lpstr>
      <vt:lpstr>Your role</vt:lpstr>
      <vt:lpstr>Thank you  Questions</vt:lpstr>
    </vt:vector>
  </TitlesOfParts>
  <Company>HSS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 Man Lettering Reducing Mix Ups Presentation</dc:title>
  <dc:creator>Stone</dc:creator>
  <cp:lastModifiedBy>Zeb Woodpower</cp:lastModifiedBy>
  <cp:revision>67</cp:revision>
  <cp:lastPrinted>2013-07-01T03:54:47Z</cp:lastPrinted>
  <dcterms:created xsi:type="dcterms:W3CDTF">2013-06-21T04:52:37Z</dcterms:created>
  <dcterms:modified xsi:type="dcterms:W3CDTF">2019-11-12T00:56:55Z</dcterms:modified>
</cp:coreProperties>
</file>